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0" r:id="rId2"/>
    <p:sldId id="274" r:id="rId3"/>
    <p:sldId id="281" r:id="rId4"/>
    <p:sldId id="259" r:id="rId5"/>
    <p:sldId id="277" r:id="rId6"/>
    <p:sldId id="282" r:id="rId7"/>
    <p:sldId id="276"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C3A"/>
    <a:srgbClr val="33CCCC"/>
    <a:srgbClr val="99FF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7" autoAdjust="0"/>
    <p:restoredTop sz="58231" autoAdjust="0"/>
  </p:normalViewPr>
  <p:slideViewPr>
    <p:cSldViewPr snapToGrid="0">
      <p:cViewPr varScale="1">
        <p:scale>
          <a:sx n="48" d="100"/>
          <a:sy n="48" d="100"/>
        </p:scale>
        <p:origin x="168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C21D96-D5E3-41AC-8FC4-12CB3A234631}" type="datetimeFigureOut">
              <a:rPr lang="en-US" smtClean="0"/>
              <a:t>7/14/2020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A23AC2-5F46-4B1F-9B09-9D5D88FBB0CC}" type="slidenum">
              <a:rPr lang="en-US" smtClean="0"/>
              <a:t>‹#›</a:t>
            </a:fld>
            <a:endParaRPr lang="en-US"/>
          </a:p>
        </p:txBody>
      </p:sp>
    </p:spTree>
    <p:extLst>
      <p:ext uri="{BB962C8B-B14F-4D97-AF65-F5344CB8AC3E}">
        <p14:creationId xmlns:p14="http://schemas.microsoft.com/office/powerpoint/2010/main" val="211388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Rangelands of the World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Deserts, grasslands, </a:t>
            </a:r>
            <a:r>
              <a:rPr lang="en-US" sz="1200" kern="1200" dirty="0" err="1" smtClean="0">
                <a:solidFill>
                  <a:schemeClr val="tx1"/>
                </a:solidFill>
                <a:effectLst/>
                <a:latin typeface="+mn-lt"/>
                <a:ea typeface="+mn-ea"/>
                <a:cs typeface="+mn-cs"/>
              </a:rPr>
              <a:t>shrublands</a:t>
            </a:r>
            <a:r>
              <a:rPr lang="en-US" sz="1200" kern="1200" dirty="0" smtClean="0">
                <a:solidFill>
                  <a:schemeClr val="tx1"/>
                </a:solidFill>
                <a:effectLst/>
                <a:latin typeface="+mn-lt"/>
                <a:ea typeface="+mn-ea"/>
                <a:cs typeface="+mn-cs"/>
              </a:rPr>
              <a:t>, woodlands, savannas, and tundra are rangeland that occur in a diverse array of forms across the globe, and extensively on every continent.</a:t>
            </a:r>
          </a:p>
          <a:p>
            <a:pPr lvl="0"/>
            <a:r>
              <a:rPr lang="en-US" sz="1200" b="1" kern="1200" dirty="0" smtClean="0">
                <a:solidFill>
                  <a:schemeClr val="tx1"/>
                </a:solidFill>
                <a:effectLst/>
                <a:latin typeface="+mn-lt"/>
                <a:ea typeface="+mn-ea"/>
                <a:cs typeface="+mn-cs"/>
              </a:rPr>
              <a:t>Deserts </a:t>
            </a:r>
            <a:r>
              <a:rPr lang="en-US" sz="1200" kern="1200" dirty="0" smtClean="0">
                <a:solidFill>
                  <a:schemeClr val="tx1"/>
                </a:solidFill>
                <a:effectLst/>
                <a:latin typeface="+mn-lt"/>
                <a:ea typeface="+mn-ea"/>
                <a:cs typeface="+mn-cs"/>
              </a:rPr>
              <a:t>are the driest rangelands. Vegetation on these lands is often sparse and dominated by shrubs and succulent cactus plants.</a:t>
            </a:r>
          </a:p>
          <a:p>
            <a:pPr lvl="0"/>
            <a:r>
              <a:rPr lang="en-US" sz="1200" b="1" kern="1200" dirty="0" smtClean="0">
                <a:solidFill>
                  <a:schemeClr val="tx1"/>
                </a:solidFill>
                <a:effectLst/>
                <a:latin typeface="+mn-lt"/>
                <a:ea typeface="+mn-ea"/>
                <a:cs typeface="+mn-cs"/>
              </a:rPr>
              <a:t>Grasslands </a:t>
            </a:r>
            <a:r>
              <a:rPr lang="en-US" sz="1200" kern="1200" dirty="0" smtClean="0">
                <a:solidFill>
                  <a:schemeClr val="tx1"/>
                </a:solidFill>
                <a:effectLst/>
                <a:latin typeface="+mn-lt"/>
                <a:ea typeface="+mn-ea"/>
                <a:cs typeface="+mn-cs"/>
              </a:rPr>
              <a:t>are lands dominated by grasses and grass-like plants.</a:t>
            </a:r>
          </a:p>
          <a:p>
            <a:pPr lvl="0"/>
            <a:r>
              <a:rPr lang="en-US" sz="1200" b="1" kern="1200" dirty="0" err="1" smtClean="0">
                <a:solidFill>
                  <a:schemeClr val="tx1"/>
                </a:solidFill>
                <a:effectLst/>
                <a:latin typeface="+mn-lt"/>
                <a:ea typeface="+mn-ea"/>
                <a:cs typeface="+mn-cs"/>
              </a:rPr>
              <a:t>Shrublands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lands dominated by shrubs that have an understory of grasses and forbs.</a:t>
            </a:r>
          </a:p>
          <a:p>
            <a:pPr lvl="0"/>
            <a:r>
              <a:rPr lang="en-US" sz="1200" b="1" kern="1200" dirty="0" smtClean="0">
                <a:solidFill>
                  <a:schemeClr val="tx1"/>
                </a:solidFill>
                <a:effectLst/>
                <a:latin typeface="+mn-lt"/>
                <a:ea typeface="+mn-ea"/>
                <a:cs typeface="+mn-cs"/>
              </a:rPr>
              <a:t>Woodlands and Savannas </a:t>
            </a:r>
            <a:r>
              <a:rPr lang="en-US" sz="1200" kern="1200" dirty="0" smtClean="0">
                <a:solidFill>
                  <a:schemeClr val="tx1"/>
                </a:solidFill>
                <a:effectLst/>
                <a:latin typeface="+mn-lt"/>
                <a:ea typeface="+mn-ea"/>
                <a:cs typeface="+mn-cs"/>
              </a:rPr>
              <a:t>are lands dominated by widely-spaced trees with an understory of grasses and forbs.</a:t>
            </a:r>
          </a:p>
          <a:p>
            <a:pPr lvl="0"/>
            <a:r>
              <a:rPr lang="en-US" sz="1200" b="1" kern="1200" dirty="0" err="1" smtClean="0">
                <a:solidFill>
                  <a:schemeClr val="tx1"/>
                </a:solidFill>
                <a:effectLst/>
                <a:latin typeface="+mn-lt"/>
                <a:ea typeface="+mn-ea"/>
                <a:cs typeface="+mn-cs"/>
              </a:rPr>
              <a:t>Tundras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treeless plains in the arctic or high-elevation (cold) regions.</a:t>
            </a:r>
          </a:p>
          <a:p>
            <a:endParaRPr lang="en-US" dirty="0"/>
          </a:p>
        </p:txBody>
      </p:sp>
      <p:sp>
        <p:nvSpPr>
          <p:cNvPr id="4" name="Slide Number Placeholder 3"/>
          <p:cNvSpPr>
            <a:spLocks noGrp="1"/>
          </p:cNvSpPr>
          <p:nvPr>
            <p:ph type="sldNum" sz="quarter" idx="10"/>
          </p:nvPr>
        </p:nvSpPr>
        <p:spPr/>
        <p:txBody>
          <a:bodyPr/>
          <a:lstStyle/>
          <a:p>
            <a:fld id="{C4A23AC2-5F46-4B1F-9B09-9D5D88FBB0CC}" type="slidenum">
              <a:rPr lang="en-US" smtClean="0"/>
              <a:t>2</a:t>
            </a:fld>
            <a:endParaRPr lang="en-US"/>
          </a:p>
        </p:txBody>
      </p:sp>
    </p:spTree>
    <p:extLst>
      <p:ext uri="{BB962C8B-B14F-4D97-AF65-F5344CB8AC3E}">
        <p14:creationId xmlns:p14="http://schemas.microsoft.com/office/powerpoint/2010/main" val="398392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Generalized map of rangeland</a:t>
            </a:r>
            <a:r>
              <a:rPr lang="en-US" baseline="0" dirty="0" smtClean="0"/>
              <a:t> vegetation types of the United States. Based mostly on A. S. </a:t>
            </a:r>
            <a:r>
              <a:rPr lang="en-US" baseline="0" dirty="0" err="1" smtClean="0"/>
              <a:t>Kuchler</a:t>
            </a:r>
            <a:r>
              <a:rPr lang="en-US" baseline="0" dirty="0" smtClean="0"/>
              <a:t> 1964. Potential natural vegetation of the conterminous Unites States. American Geographical Soc. Publ. #36.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1" kern="1200" dirty="0" smtClean="0">
                <a:solidFill>
                  <a:schemeClr val="tx1"/>
                </a:solidFill>
                <a:effectLst/>
                <a:latin typeface="+mn-lt"/>
                <a:ea typeface="+mn-ea"/>
                <a:cs typeface="+mn-cs"/>
              </a:rPr>
              <a:t>Rangeland of the U.S.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Examples in North America:</a:t>
            </a:r>
          </a:p>
          <a:p>
            <a:pPr lvl="0"/>
            <a:r>
              <a:rPr lang="en-US" sz="1200" b="1" kern="1200" dirty="0" smtClean="0">
                <a:solidFill>
                  <a:schemeClr val="tx1"/>
                </a:solidFill>
                <a:effectLst/>
                <a:latin typeface="+mn-lt"/>
                <a:ea typeface="+mn-ea"/>
                <a:cs typeface="+mn-cs"/>
              </a:rPr>
              <a:t>Desert </a:t>
            </a:r>
            <a:r>
              <a:rPr lang="en-US" sz="1200" b="1" kern="1200" dirty="0" err="1" smtClean="0">
                <a:solidFill>
                  <a:schemeClr val="tx1"/>
                </a:solidFill>
                <a:effectLst/>
                <a:latin typeface="+mn-lt"/>
                <a:ea typeface="+mn-ea"/>
                <a:cs typeface="+mn-cs"/>
              </a:rPr>
              <a:t>Shrubland</a:t>
            </a:r>
            <a:r>
              <a:rPr lang="en-US" sz="1200" b="1" kern="1200" dirty="0" smtClean="0">
                <a:solidFill>
                  <a:schemeClr val="tx1"/>
                </a:solidFill>
                <a:effectLst/>
                <a:latin typeface="+mn-lt"/>
                <a:ea typeface="+mn-ea"/>
                <a:cs typeface="+mn-cs"/>
              </a:rPr>
              <a:t> and Grasslands: </a:t>
            </a:r>
            <a:r>
              <a:rPr lang="en-US" sz="1200" kern="1200" dirty="0" smtClean="0">
                <a:solidFill>
                  <a:schemeClr val="tx1"/>
                </a:solidFill>
                <a:effectLst/>
                <a:latin typeface="+mn-lt"/>
                <a:ea typeface="+mn-ea"/>
                <a:cs typeface="+mn-cs"/>
              </a:rPr>
              <a:t>Mojave, Sonoran, and </a:t>
            </a:r>
            <a:r>
              <a:rPr lang="en-US" sz="1200" kern="1200" dirty="0" err="1" smtClean="0">
                <a:solidFill>
                  <a:schemeClr val="tx1"/>
                </a:solidFill>
                <a:effectLst/>
                <a:latin typeface="+mn-lt"/>
                <a:ea typeface="+mn-ea"/>
                <a:cs typeface="+mn-cs"/>
              </a:rPr>
              <a:t>Chihuahuan</a:t>
            </a:r>
            <a:r>
              <a:rPr lang="en-US" sz="1200" kern="1200" dirty="0" smtClean="0">
                <a:solidFill>
                  <a:schemeClr val="tx1"/>
                </a:solidFill>
                <a:effectLst/>
                <a:latin typeface="+mn-lt"/>
                <a:ea typeface="+mn-ea"/>
                <a:cs typeface="+mn-cs"/>
              </a:rPr>
              <a:t> deserts</a:t>
            </a:r>
          </a:p>
          <a:p>
            <a:pPr lvl="0"/>
            <a:r>
              <a:rPr lang="en-US" sz="1200" b="1" kern="1200" dirty="0" smtClean="0">
                <a:solidFill>
                  <a:schemeClr val="tx1"/>
                </a:solidFill>
                <a:effectLst/>
                <a:latin typeface="+mn-lt"/>
                <a:ea typeface="+mn-ea"/>
                <a:cs typeface="+mn-cs"/>
              </a:rPr>
              <a:t>Grasslands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Tallgrass</a:t>
            </a:r>
            <a:r>
              <a:rPr lang="en-US" sz="1200" kern="1200" dirty="0" smtClean="0">
                <a:solidFill>
                  <a:schemeClr val="tx1"/>
                </a:solidFill>
                <a:effectLst/>
                <a:latin typeface="+mn-lt"/>
                <a:ea typeface="+mn-ea"/>
                <a:cs typeface="+mn-cs"/>
              </a:rPr>
              <a:t> Prairie, Mixed Prairie, </a:t>
            </a:r>
            <a:r>
              <a:rPr lang="en-US" sz="1200" kern="1200" dirty="0" err="1" smtClean="0">
                <a:solidFill>
                  <a:schemeClr val="tx1"/>
                </a:solidFill>
                <a:effectLst/>
                <a:latin typeface="+mn-lt"/>
                <a:ea typeface="+mn-ea"/>
                <a:cs typeface="+mn-cs"/>
              </a:rPr>
              <a:t>Shortgrass</a:t>
            </a:r>
            <a:r>
              <a:rPr lang="en-US" sz="1200" kern="1200" dirty="0" smtClean="0">
                <a:solidFill>
                  <a:schemeClr val="tx1"/>
                </a:solidFill>
                <a:effectLst/>
                <a:latin typeface="+mn-lt"/>
                <a:ea typeface="+mn-ea"/>
                <a:cs typeface="+mn-cs"/>
              </a:rPr>
              <a:t> Prairie, Intermountain Grasslands (e.g., Palouse Prairie), and Annual Grasslands</a:t>
            </a:r>
          </a:p>
          <a:p>
            <a:pPr lvl="0"/>
            <a:r>
              <a:rPr lang="en-US" sz="1200" b="1" kern="1200" dirty="0" err="1" smtClean="0">
                <a:solidFill>
                  <a:schemeClr val="tx1"/>
                </a:solidFill>
                <a:effectLst/>
                <a:latin typeface="+mn-lt"/>
                <a:ea typeface="+mn-ea"/>
                <a:cs typeface="+mn-cs"/>
              </a:rPr>
              <a:t>Shrublands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Sagebrush-</a:t>
            </a:r>
            <a:r>
              <a:rPr lang="en-US" sz="1200" b="1" kern="1200" dirty="0" smtClean="0">
                <a:solidFill>
                  <a:schemeClr val="tx1"/>
                </a:solidFill>
                <a:effectLst/>
                <a:latin typeface="+mn-lt"/>
                <a:ea typeface="+mn-ea"/>
                <a:cs typeface="+mn-cs"/>
              </a:rPr>
              <a:t>Steppe</a:t>
            </a:r>
            <a:r>
              <a:rPr lang="en-US" sz="1200" kern="1200" dirty="0" smtClean="0">
                <a:solidFill>
                  <a:schemeClr val="tx1"/>
                </a:solidFill>
                <a:effectLst/>
                <a:latin typeface="+mn-lt"/>
                <a:ea typeface="+mn-ea"/>
                <a:cs typeface="+mn-cs"/>
              </a:rPr>
              <a:t>, and Salt- Desert </a:t>
            </a:r>
            <a:r>
              <a:rPr lang="en-US" sz="1200" kern="1200" dirty="0" err="1" smtClean="0">
                <a:solidFill>
                  <a:schemeClr val="tx1"/>
                </a:solidFill>
                <a:effectLst/>
                <a:latin typeface="+mn-lt"/>
                <a:ea typeface="+mn-ea"/>
                <a:cs typeface="+mn-cs"/>
              </a:rPr>
              <a:t>Shrublands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Woodlands and Savannas: </a:t>
            </a:r>
            <a:r>
              <a:rPr lang="en-US" sz="1200" kern="1200" dirty="0" err="1" smtClean="0">
                <a:solidFill>
                  <a:schemeClr val="tx1"/>
                </a:solidFill>
                <a:effectLst/>
                <a:latin typeface="+mn-lt"/>
                <a:ea typeface="+mn-ea"/>
                <a:cs typeface="+mn-cs"/>
              </a:rPr>
              <a:t>Pinyon</a:t>
            </a:r>
            <a:r>
              <a:rPr lang="en-US" sz="1200" kern="1200" dirty="0" smtClean="0">
                <a:solidFill>
                  <a:schemeClr val="tx1"/>
                </a:solidFill>
                <a:effectLst/>
                <a:latin typeface="+mn-lt"/>
                <a:ea typeface="+mn-ea"/>
                <a:cs typeface="+mn-cs"/>
              </a:rPr>
              <a:t>-Juniper Woodlands and Oak Woodlands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4A23AC2-5F46-4B1F-9B09-9D5D88FBB0CC}" type="slidenum">
              <a:rPr lang="en-US" smtClean="0"/>
              <a:t>3</a:t>
            </a:fld>
            <a:endParaRPr lang="en-US"/>
          </a:p>
        </p:txBody>
      </p:sp>
    </p:spTree>
    <p:extLst>
      <p:ext uri="{BB962C8B-B14F-4D97-AF65-F5344CB8AC3E}">
        <p14:creationId xmlns:p14="http://schemas.microsoft.com/office/powerpoint/2010/main" val="345877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Modeling performed by Christopher Daly using the PRISM</a:t>
            </a:r>
            <a:r>
              <a:rPr lang="en-US" baseline="0" dirty="0" smtClean="0"/>
              <a:t> model, based on 1961-1990 normal from NOAA Cooperative stations and NRCS SNOTEL sites.  Sponsored by USDA-NRCS Water and Climate Center, Portland, Oregon.  </a:t>
            </a:r>
          </a:p>
          <a:p>
            <a:endParaRPr lang="en-US" baseline="0" dirty="0" smtClean="0"/>
          </a:p>
          <a:p>
            <a:r>
              <a:rPr lang="en-US" sz="1200" b="1" kern="1200" dirty="0" smtClean="0">
                <a:solidFill>
                  <a:schemeClr val="tx1"/>
                </a:solidFill>
                <a:effectLst/>
                <a:latin typeface="+mn-lt"/>
                <a:ea typeface="+mn-ea"/>
                <a:cs typeface="+mn-cs"/>
              </a:rPr>
              <a:t>Variation in Annual Precipitation across the U.S.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Rangeland receives between 6-28 inches of annual (yearly) precipitation. </a:t>
            </a:r>
          </a:p>
          <a:p>
            <a:pPr lvl="0"/>
            <a:r>
              <a:rPr lang="en-US" sz="1200" kern="1200" dirty="0" smtClean="0">
                <a:solidFill>
                  <a:schemeClr val="tx1"/>
                </a:solidFill>
                <a:effectLst/>
                <a:latin typeface="+mn-lt"/>
                <a:ea typeface="+mn-ea"/>
                <a:cs typeface="+mn-cs"/>
              </a:rPr>
              <a:t>The Sierra Nevada Mountains and Rocky Mountains create an orographic barrier which means they intercept moisture heading east from the Pacific Ocean; this creates a dry area (red and orange on the map) on the east or leeward side of the mountain. This effect is known as a </a:t>
            </a:r>
            <a:r>
              <a:rPr lang="en-US" sz="1200" b="1" kern="1200" dirty="0" smtClean="0">
                <a:solidFill>
                  <a:schemeClr val="tx1"/>
                </a:solidFill>
                <a:effectLst/>
                <a:latin typeface="+mn-lt"/>
                <a:ea typeface="+mn-ea"/>
                <a:cs typeface="+mn-cs"/>
              </a:rPr>
              <a:t>rain shadow</a:t>
            </a:r>
            <a:r>
              <a:rPr lang="en-US" sz="1200" kern="1200" dirty="0" smtClean="0">
                <a:solidFill>
                  <a:schemeClr val="tx1"/>
                </a:solidFill>
                <a:effectLst/>
                <a:latin typeface="+mn-lt"/>
                <a:ea typeface="+mn-ea"/>
                <a:cs typeface="+mn-cs"/>
              </a:rPr>
              <a:t>.</a:t>
            </a:r>
          </a:p>
          <a:p>
            <a:endParaRPr lang="en-US" dirty="0" smtClean="0"/>
          </a:p>
        </p:txBody>
      </p:sp>
      <p:sp>
        <p:nvSpPr>
          <p:cNvPr id="32772" name="Header Placeholder 3"/>
          <p:cNvSpPr>
            <a:spLocks noGrp="1"/>
          </p:cNvSpPr>
          <p:nvPr>
            <p:ph type="hdr" sz="quarter"/>
          </p:nvPr>
        </p:nvSpPr>
        <p:spPr bwMode="auto">
          <a:noFill/>
          <a:ln>
            <a:miter lim="800000"/>
            <a:headEnd/>
            <a:tailEnd/>
          </a:ln>
        </p:spPr>
        <p:txBody>
          <a:bodyPr/>
          <a:lstStyle/>
          <a:p>
            <a:r>
              <a:rPr lang="en-US" smtClean="0">
                <a:latin typeface="Times New Roman" charset="0"/>
              </a:rPr>
              <a:t>Presentation (ppt.)</a:t>
            </a:r>
          </a:p>
        </p:txBody>
      </p:sp>
      <p:sp>
        <p:nvSpPr>
          <p:cNvPr id="32773" name="Footer Placeholder 4"/>
          <p:cNvSpPr>
            <a:spLocks noGrp="1"/>
          </p:cNvSpPr>
          <p:nvPr>
            <p:ph type="ftr" sz="quarter" idx="4"/>
          </p:nvPr>
        </p:nvSpPr>
        <p:spPr bwMode="auto">
          <a:noFill/>
          <a:ln>
            <a:miter lim="800000"/>
            <a:headEnd/>
            <a:tailEnd/>
          </a:ln>
        </p:spPr>
        <p:txBody>
          <a:bodyPr/>
          <a:lstStyle/>
          <a:p>
            <a:r>
              <a:rPr lang="en-US" smtClean="0">
                <a:latin typeface="Times New Roman" charset="0"/>
              </a:rPr>
              <a:t>There are </a:t>
            </a:r>
          </a:p>
        </p:txBody>
      </p:sp>
    </p:spTree>
    <p:extLst>
      <p:ext uri="{BB962C8B-B14F-4D97-AF65-F5344CB8AC3E}">
        <p14:creationId xmlns:p14="http://schemas.microsoft.com/office/powerpoint/2010/main" val="226882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Rangeland Stewardship</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Public lands are lands that are managed by federal and state land management agencies. Private lands are owned by individuals, corporations, or non-governmental organizations (NGOs).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Federal Lands: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Federal lands are 26% of all U.S. land. Almost half (48.6%) of the thirteen western states are federal lands, most of which are rangeland.</a:t>
            </a:r>
          </a:p>
          <a:p>
            <a:pPr lvl="0"/>
            <a:r>
              <a:rPr lang="en-US" sz="1200" kern="1200" dirty="0" smtClean="0">
                <a:solidFill>
                  <a:schemeClr val="tx1"/>
                </a:solidFill>
                <a:effectLst/>
                <a:latin typeface="+mn-lt"/>
                <a:ea typeface="+mn-ea"/>
                <a:cs typeface="+mn-cs"/>
              </a:rPr>
              <a:t>Federal public land is to be managed for “multiple use” (discussed later) and for the greatest good of all Americans. These federal lands belong to all U.S. citizens and they are managed and cared for on our behalf by various federal agencies such as the Bureau of Land Management (BLM), U.S. Forest Service (USFS), National Park Service (NPS), U.S. Military and a few others.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 Endowment Lands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Through the </a:t>
            </a:r>
            <a:r>
              <a:rPr lang="en-US" sz="1200" i="1" kern="1200" dirty="0" smtClean="0">
                <a:solidFill>
                  <a:schemeClr val="tx1"/>
                </a:solidFill>
                <a:effectLst/>
                <a:latin typeface="+mn-lt"/>
                <a:ea typeface="+mn-ea"/>
                <a:cs typeface="+mn-cs"/>
              </a:rPr>
              <a:t>Morrill Act </a:t>
            </a:r>
            <a:r>
              <a:rPr lang="en-US" sz="1200" kern="1200" dirty="0" smtClean="0">
                <a:solidFill>
                  <a:schemeClr val="tx1"/>
                </a:solidFill>
                <a:effectLst/>
                <a:latin typeface="+mn-lt"/>
                <a:ea typeface="+mn-ea"/>
                <a:cs typeface="+mn-cs"/>
              </a:rPr>
              <a:t>in 1862, a portion of federal lands were granted to states. This act created the checkerboard pattern across much of Idaho’s landscape (red squares in the Rangeland Stewardship map).</a:t>
            </a:r>
          </a:p>
          <a:p>
            <a:pPr lvl="0"/>
            <a:r>
              <a:rPr lang="en-US" sz="1200" kern="1200" dirty="0" smtClean="0">
                <a:solidFill>
                  <a:schemeClr val="tx1"/>
                </a:solidFill>
                <a:effectLst/>
                <a:latin typeface="+mn-lt"/>
                <a:ea typeface="+mn-ea"/>
                <a:cs typeface="+mn-cs"/>
              </a:rPr>
              <a:t>State lands are actively managed to “secure the maximum long-term financial return” to public schools and other beneficiaries.</a:t>
            </a:r>
          </a:p>
          <a:p>
            <a:pPr lvl="0"/>
            <a:r>
              <a:rPr lang="en-US" sz="1200" kern="1200" dirty="0" smtClean="0">
                <a:solidFill>
                  <a:schemeClr val="tx1"/>
                </a:solidFill>
                <a:effectLst/>
                <a:latin typeface="+mn-lt"/>
                <a:ea typeface="+mn-ea"/>
                <a:cs typeface="+mn-cs"/>
              </a:rPr>
              <a:t>State endowment lands are managed to be sustainable (remain healthy, productive, and resilient) and promise to generate returns for generations to come.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Private Lands: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Private lands include those owned by individuals, corporations, or non-governmental organizations (NGOs). Just like people own homes and yards in the city, rangelands were homesteaded in the mid-1800s and many have been purchased since.</a:t>
            </a:r>
          </a:p>
          <a:p>
            <a:pPr lvl="0"/>
            <a:r>
              <a:rPr lang="en-US" sz="1200" kern="1200" dirty="0" smtClean="0">
                <a:solidFill>
                  <a:schemeClr val="tx1"/>
                </a:solidFill>
                <a:effectLst/>
                <a:latin typeface="+mn-lt"/>
                <a:ea typeface="+mn-ea"/>
                <a:cs typeface="+mn-cs"/>
              </a:rPr>
              <a:t>Prior to the 1930s, government policies encouraged the settlement of the West. The </a:t>
            </a:r>
            <a:r>
              <a:rPr lang="en-US" sz="1200" i="1" kern="1200" dirty="0" smtClean="0">
                <a:solidFill>
                  <a:schemeClr val="tx1"/>
                </a:solidFill>
                <a:effectLst/>
                <a:latin typeface="+mn-lt"/>
                <a:ea typeface="+mn-ea"/>
                <a:cs typeface="+mn-cs"/>
              </a:rPr>
              <a:t>Homestead Act </a:t>
            </a:r>
            <a:r>
              <a:rPr lang="en-US" sz="1200" kern="1200" dirty="0" smtClean="0">
                <a:solidFill>
                  <a:schemeClr val="tx1"/>
                </a:solidFill>
                <a:effectLst/>
                <a:latin typeface="+mn-lt"/>
                <a:ea typeface="+mn-ea"/>
                <a:cs typeface="+mn-cs"/>
              </a:rPr>
              <a:t>opened public lands to settlers and pioneers; U.S. citizens willing to settle on and improve the land for at least five years were given between 160-640 acres.</a:t>
            </a:r>
          </a:p>
          <a:p>
            <a:pPr lvl="0"/>
            <a:r>
              <a:rPr lang="en-US" sz="1200" kern="1200" dirty="0" smtClean="0">
                <a:solidFill>
                  <a:schemeClr val="tx1"/>
                </a:solidFill>
                <a:effectLst/>
                <a:latin typeface="+mn-lt"/>
                <a:ea typeface="+mn-ea"/>
                <a:cs typeface="+mn-cs"/>
              </a:rPr>
              <a:t>Private lands tend to be in areas where there is water; pioneers homesteading the land needed water for themselves, animals, and to grow crops. Lands with limited water that were difficult to homestead, tend to be the lands managed by state and federal agencies today.</a:t>
            </a:r>
          </a:p>
          <a:p>
            <a:endParaRPr lang="en-US" b="1" dirty="0"/>
          </a:p>
        </p:txBody>
      </p:sp>
      <p:sp>
        <p:nvSpPr>
          <p:cNvPr id="4" name="Slide Number Placeholder 3"/>
          <p:cNvSpPr>
            <a:spLocks noGrp="1"/>
          </p:cNvSpPr>
          <p:nvPr>
            <p:ph type="sldNum" sz="quarter" idx="10"/>
          </p:nvPr>
        </p:nvSpPr>
        <p:spPr/>
        <p:txBody>
          <a:bodyPr/>
          <a:lstStyle/>
          <a:p>
            <a:fld id="{C4A23AC2-5F46-4B1F-9B09-9D5D88FBB0CC}" type="slidenum">
              <a:rPr lang="en-US" smtClean="0"/>
              <a:t>5</a:t>
            </a:fld>
            <a:endParaRPr lang="en-US"/>
          </a:p>
        </p:txBody>
      </p:sp>
    </p:spTree>
    <p:extLst>
      <p:ext uri="{BB962C8B-B14F-4D97-AF65-F5344CB8AC3E}">
        <p14:creationId xmlns:p14="http://schemas.microsoft.com/office/powerpoint/2010/main" val="394277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Land cover </a:t>
            </a:r>
            <a:r>
              <a:rPr lang="en-US" sz="1200" kern="1200" dirty="0" smtClean="0">
                <a:solidFill>
                  <a:schemeClr val="tx1"/>
                </a:solidFill>
                <a:effectLst/>
                <a:latin typeface="+mn-lt"/>
                <a:ea typeface="+mn-ea"/>
                <a:cs typeface="+mn-cs"/>
              </a:rPr>
              <a:t>describe the characteristics of the land surface (for example, urban, agriculture, forest, and rangeland).  Land cover can change over time, for example as agricultural lands are development into urban properties, however, this changes often take time.  In Idaho, land cover is as follows:</a:t>
            </a:r>
          </a:p>
          <a:p>
            <a:pPr lvl="0"/>
            <a:r>
              <a:rPr lang="en-US" sz="1200" kern="1200" dirty="0" smtClean="0">
                <a:solidFill>
                  <a:schemeClr val="tx1"/>
                </a:solidFill>
                <a:effectLst/>
                <a:latin typeface="+mn-lt"/>
                <a:ea typeface="+mn-ea"/>
                <a:cs typeface="+mn-cs"/>
              </a:rPr>
              <a:t>Rangeland = 54.4% or 28,793,382 acres</a:t>
            </a:r>
          </a:p>
          <a:p>
            <a:pPr lvl="0"/>
            <a:r>
              <a:rPr lang="en-US" sz="1200" kern="1200" dirty="0" smtClean="0">
                <a:solidFill>
                  <a:schemeClr val="tx1"/>
                </a:solidFill>
                <a:effectLst/>
                <a:latin typeface="+mn-lt"/>
                <a:ea typeface="+mn-ea"/>
                <a:cs typeface="+mn-cs"/>
              </a:rPr>
              <a:t>Forest = 32.0% or 16,950,807 acres</a:t>
            </a:r>
          </a:p>
          <a:p>
            <a:pPr lvl="0"/>
            <a:r>
              <a:rPr lang="en-US" sz="1200" kern="1200" dirty="0" smtClean="0">
                <a:solidFill>
                  <a:schemeClr val="tx1"/>
                </a:solidFill>
                <a:effectLst/>
                <a:latin typeface="+mn-lt"/>
                <a:ea typeface="+mn-ea"/>
                <a:cs typeface="+mn-cs"/>
              </a:rPr>
              <a:t>Cultivate Crops (or agricultural lands) = 9.3% or 4,898,404 acres</a:t>
            </a:r>
          </a:p>
          <a:p>
            <a:pPr lvl="0"/>
            <a:r>
              <a:rPr lang="en-US" sz="1200" kern="1200" dirty="0" smtClean="0">
                <a:solidFill>
                  <a:schemeClr val="tx1"/>
                </a:solidFill>
                <a:effectLst/>
                <a:latin typeface="+mn-lt"/>
                <a:ea typeface="+mn-ea"/>
                <a:cs typeface="+mn-cs"/>
              </a:rPr>
              <a:t>Urban = 1.7% or 918,048 acres</a:t>
            </a:r>
          </a:p>
          <a:p>
            <a:pPr lvl="0"/>
            <a:r>
              <a:rPr lang="en-US" sz="1200" kern="1200" dirty="0" smtClean="0">
                <a:solidFill>
                  <a:schemeClr val="tx1"/>
                </a:solidFill>
                <a:effectLst/>
                <a:latin typeface="+mn-lt"/>
                <a:ea typeface="+mn-ea"/>
                <a:cs typeface="+mn-cs"/>
              </a:rPr>
              <a:t>Irrigated Pastures = 1.7% 879,739 acres</a:t>
            </a:r>
          </a:p>
          <a:p>
            <a:pPr lvl="0"/>
            <a:r>
              <a:rPr lang="en-US" sz="1200" kern="1200" dirty="0" smtClean="0">
                <a:solidFill>
                  <a:schemeClr val="tx1"/>
                </a:solidFill>
                <a:effectLst/>
                <a:latin typeface="+mn-lt"/>
                <a:ea typeface="+mn-ea"/>
                <a:cs typeface="+mn-cs"/>
              </a:rPr>
              <a:t>Water = 0.9% or 491,743</a:t>
            </a:r>
          </a:p>
          <a:p>
            <a:endParaRPr lang="en-US" dirty="0"/>
          </a:p>
        </p:txBody>
      </p:sp>
      <p:sp>
        <p:nvSpPr>
          <p:cNvPr id="4" name="Slide Number Placeholder 3"/>
          <p:cNvSpPr>
            <a:spLocks noGrp="1"/>
          </p:cNvSpPr>
          <p:nvPr>
            <p:ph type="sldNum" sz="quarter" idx="10"/>
          </p:nvPr>
        </p:nvSpPr>
        <p:spPr/>
        <p:txBody>
          <a:bodyPr/>
          <a:lstStyle/>
          <a:p>
            <a:fld id="{C4A23AC2-5F46-4B1F-9B09-9D5D88FBB0CC}" type="slidenum">
              <a:rPr lang="en-US" smtClean="0"/>
              <a:t>6</a:t>
            </a:fld>
            <a:endParaRPr lang="en-US"/>
          </a:p>
        </p:txBody>
      </p:sp>
    </p:spTree>
    <p:extLst>
      <p:ext uri="{BB962C8B-B14F-4D97-AF65-F5344CB8AC3E}">
        <p14:creationId xmlns:p14="http://schemas.microsoft.com/office/powerpoint/2010/main" val="255009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Rangeland Stewardship in Idaho: </a:t>
            </a:r>
            <a:r>
              <a:rPr lang="en-US" sz="1200" kern="1200" dirty="0" smtClean="0">
                <a:solidFill>
                  <a:schemeClr val="tx1"/>
                </a:solidFill>
                <a:effectLst/>
                <a:latin typeface="+mn-lt"/>
                <a:ea typeface="+mn-ea"/>
                <a:cs typeface="+mn-cs"/>
              </a:rPr>
              <a:t>Who manages or owns Idaho rangelands?</a:t>
            </a:r>
          </a:p>
          <a:p>
            <a:pPr lvl="0"/>
            <a:r>
              <a:rPr lang="en-US" sz="1200" kern="1200" dirty="0" smtClean="0">
                <a:solidFill>
                  <a:schemeClr val="tx1"/>
                </a:solidFill>
                <a:effectLst/>
                <a:latin typeface="+mn-lt"/>
                <a:ea typeface="+mn-ea"/>
                <a:cs typeface="+mn-cs"/>
              </a:rPr>
              <a:t>Federal rangeland = 68.8%; Primarily managed by the </a:t>
            </a:r>
          </a:p>
          <a:p>
            <a:pPr lvl="1"/>
            <a:r>
              <a:rPr lang="en-US" sz="1200" kern="1200" dirty="0" smtClean="0">
                <a:solidFill>
                  <a:schemeClr val="tx1"/>
                </a:solidFill>
                <a:effectLst/>
                <a:latin typeface="+mn-lt"/>
                <a:ea typeface="+mn-ea"/>
                <a:cs typeface="+mn-cs"/>
              </a:rPr>
              <a:t>Bureau of Land Management (BLM)—38.1% or 10,961,030 acres (yellow)</a:t>
            </a:r>
          </a:p>
          <a:p>
            <a:pPr lvl="1"/>
            <a:r>
              <a:rPr lang="en-US" sz="1200" kern="1200" dirty="0" smtClean="0">
                <a:solidFill>
                  <a:schemeClr val="tx1"/>
                </a:solidFill>
                <a:effectLst/>
                <a:latin typeface="+mn-lt"/>
                <a:ea typeface="+mn-ea"/>
                <a:cs typeface="+mn-cs"/>
              </a:rPr>
              <a:t>US Forest Service (USFS)—25.9% or 7,443,705 acres (green)</a:t>
            </a:r>
          </a:p>
          <a:p>
            <a:pPr lvl="0"/>
            <a:r>
              <a:rPr lang="en-US" sz="1200" kern="1200" dirty="0" smtClean="0">
                <a:solidFill>
                  <a:schemeClr val="tx1"/>
                </a:solidFill>
                <a:effectLst/>
                <a:latin typeface="+mn-lt"/>
                <a:ea typeface="+mn-ea"/>
                <a:cs typeface="+mn-cs"/>
              </a:rPr>
              <a:t>State rangelands = 5.6%</a:t>
            </a:r>
          </a:p>
          <a:p>
            <a:pPr lvl="0"/>
            <a:r>
              <a:rPr lang="en-US" sz="1200" kern="1200" dirty="0" smtClean="0">
                <a:solidFill>
                  <a:schemeClr val="tx1"/>
                </a:solidFill>
                <a:effectLst/>
                <a:latin typeface="+mn-lt"/>
                <a:ea typeface="+mn-ea"/>
                <a:cs typeface="+mn-cs"/>
              </a:rPr>
              <a:t>Private rangelands = 24% or 6,827,264 acres (blue)</a:t>
            </a:r>
          </a:p>
          <a:p>
            <a:endParaRPr lang="en-US" dirty="0"/>
          </a:p>
        </p:txBody>
      </p:sp>
      <p:sp>
        <p:nvSpPr>
          <p:cNvPr id="4" name="Slide Number Placeholder 3"/>
          <p:cNvSpPr>
            <a:spLocks noGrp="1"/>
          </p:cNvSpPr>
          <p:nvPr>
            <p:ph type="sldNum" sz="quarter" idx="10"/>
          </p:nvPr>
        </p:nvSpPr>
        <p:spPr/>
        <p:txBody>
          <a:bodyPr/>
          <a:lstStyle/>
          <a:p>
            <a:fld id="{C4A23AC2-5F46-4B1F-9B09-9D5D88FBB0CC}" type="slidenum">
              <a:rPr lang="en-US" smtClean="0"/>
              <a:t>7</a:t>
            </a:fld>
            <a:endParaRPr lang="en-US"/>
          </a:p>
        </p:txBody>
      </p:sp>
    </p:spTree>
    <p:extLst>
      <p:ext uri="{BB962C8B-B14F-4D97-AF65-F5344CB8AC3E}">
        <p14:creationId xmlns:p14="http://schemas.microsoft.com/office/powerpoint/2010/main" val="171043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F097F2-2DB9-4666-9205-6BC7C94CB91A}"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113980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097F2-2DB9-4666-9205-6BC7C94CB91A}"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252076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097F2-2DB9-4666-9205-6BC7C94CB91A}"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159370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F097F2-2DB9-4666-9205-6BC7C94CB91A}"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164501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097F2-2DB9-4666-9205-6BC7C94CB91A}"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256565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F097F2-2DB9-4666-9205-6BC7C94CB91A}"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275643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F097F2-2DB9-4666-9205-6BC7C94CB91A}"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3256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F097F2-2DB9-4666-9205-6BC7C94CB91A}"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280714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097F2-2DB9-4666-9205-6BC7C94CB91A}"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172273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097F2-2DB9-4666-9205-6BC7C94CB91A}"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350223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097F2-2DB9-4666-9205-6BC7C94CB91A}"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A988D-CA4A-4F20-B1E2-42925FD2EE02}" type="slidenum">
              <a:rPr lang="en-US" smtClean="0"/>
              <a:t>‹#›</a:t>
            </a:fld>
            <a:endParaRPr lang="en-US"/>
          </a:p>
        </p:txBody>
      </p:sp>
    </p:spTree>
    <p:extLst>
      <p:ext uri="{BB962C8B-B14F-4D97-AF65-F5344CB8AC3E}">
        <p14:creationId xmlns:p14="http://schemas.microsoft.com/office/powerpoint/2010/main" val="134917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097F2-2DB9-4666-9205-6BC7C94CB91A}" type="datetimeFigureOut">
              <a:rPr lang="en-US" smtClean="0"/>
              <a:t>7/14/2020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A988D-CA4A-4F20-B1E2-42925FD2EE02}" type="slidenum">
              <a:rPr lang="en-US" smtClean="0"/>
              <a:t>‹#›</a:t>
            </a:fld>
            <a:endParaRPr lang="en-US"/>
          </a:p>
        </p:txBody>
      </p:sp>
    </p:spTree>
    <p:extLst>
      <p:ext uri="{BB962C8B-B14F-4D97-AF65-F5344CB8AC3E}">
        <p14:creationId xmlns:p14="http://schemas.microsoft.com/office/powerpoint/2010/main" val="74778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19545" y="405245"/>
            <a:ext cx="10858500" cy="2677656"/>
          </a:xfrm>
          <a:prstGeom prst="rect">
            <a:avLst/>
          </a:prstGeom>
          <a:noFill/>
        </p:spPr>
        <p:txBody>
          <a:bodyPr wrap="square" rtlCol="0">
            <a:spAutoFit/>
          </a:bodyPr>
          <a:lstStyle/>
          <a:p>
            <a:pPr algn="ctr"/>
            <a:r>
              <a:rPr lang="en-US" sz="6600" dirty="0" smtClean="0">
                <a:solidFill>
                  <a:srgbClr val="F5BC3A"/>
                </a:solidFill>
              </a:rPr>
              <a:t>INTRODUCTION</a:t>
            </a:r>
          </a:p>
          <a:p>
            <a:pPr algn="ctr"/>
            <a:r>
              <a:rPr lang="en-US" sz="9600" dirty="0" smtClean="0"/>
              <a:t>What is Rangeland?</a:t>
            </a:r>
            <a:endParaRPr lang="en-US" sz="9600" dirty="0"/>
          </a:p>
        </p:txBody>
      </p:sp>
      <p:pic>
        <p:nvPicPr>
          <p:cNvPr id="18" name="Picture 17"/>
          <p:cNvPicPr>
            <a:picLocks noChangeAspect="1"/>
          </p:cNvPicPr>
          <p:nvPr/>
        </p:nvPicPr>
        <p:blipFill rotWithShape="1">
          <a:blip r:embed="rId2"/>
          <a:srcRect l="12392" t="28941" r="33490" b="32784"/>
          <a:stretch/>
        </p:blipFill>
        <p:spPr>
          <a:xfrm>
            <a:off x="344244" y="4658060"/>
            <a:ext cx="4948518" cy="196865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422" y="4791060"/>
            <a:ext cx="6400800" cy="1740408"/>
          </a:xfrm>
          <a:prstGeom prst="rect">
            <a:avLst/>
          </a:prstGeom>
        </p:spPr>
      </p:pic>
      <p:sp>
        <p:nvSpPr>
          <p:cNvPr id="2" name="Rectangle 1"/>
          <p:cNvSpPr/>
          <p:nvPr/>
        </p:nvSpPr>
        <p:spPr>
          <a:xfrm>
            <a:off x="0" y="3618929"/>
            <a:ext cx="12192000" cy="117499"/>
          </a:xfrm>
          <a:prstGeom prst="rect">
            <a:avLst/>
          </a:prstGeom>
          <a:solidFill>
            <a:srgbClr val="F5B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121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12192000" cy="6650182"/>
          </a:xfrm>
          <a:prstGeom prst="rect">
            <a:avLst/>
          </a:prstGeom>
        </p:spPr>
      </p:pic>
    </p:spTree>
    <p:extLst>
      <p:ext uri="{BB962C8B-B14F-4D97-AF65-F5344CB8AC3E}">
        <p14:creationId xmlns:p14="http://schemas.microsoft.com/office/powerpoint/2010/main" val="340753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5352" y="0"/>
            <a:ext cx="10504318" cy="6614733"/>
          </a:xfrm>
          <a:prstGeom prst="rect">
            <a:avLst/>
          </a:prstGeom>
        </p:spPr>
      </p:pic>
    </p:spTree>
    <p:extLst>
      <p:ext uri="{BB962C8B-B14F-4D97-AF65-F5344CB8AC3E}">
        <p14:creationId xmlns:p14="http://schemas.microsoft.com/office/powerpoint/2010/main" val="3525514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1989" y="197313"/>
            <a:ext cx="8847758" cy="6182268"/>
            <a:chOff x="411989" y="197313"/>
            <a:chExt cx="8847758" cy="6182268"/>
          </a:xfrm>
        </p:grpSpPr>
        <p:pic>
          <p:nvPicPr>
            <p:cNvPr id="8194" name="Picture 2" descr="us_precip"/>
            <p:cNvPicPr>
              <a:picLocks noChangeAspect="1" noChangeArrowheads="1"/>
            </p:cNvPicPr>
            <p:nvPr/>
          </p:nvPicPr>
          <p:blipFill rotWithShape="1">
            <a:blip r:embed="rId3" cstate="screen"/>
            <a:srcRect l="2623" t="10000" r="2975" b="11195"/>
            <a:stretch/>
          </p:blipFill>
          <p:spPr bwMode="auto">
            <a:xfrm>
              <a:off x="636608" y="556558"/>
              <a:ext cx="8623139" cy="5404404"/>
            </a:xfrm>
            <a:prstGeom prst="rect">
              <a:avLst/>
            </a:prstGeom>
            <a:noFill/>
            <a:ln w="9525">
              <a:noFill/>
              <a:miter lim="800000"/>
              <a:headEnd/>
              <a:tailEnd/>
            </a:ln>
          </p:spPr>
        </p:pic>
        <p:sp>
          <p:nvSpPr>
            <p:cNvPr id="3" name="TextBox 2"/>
            <p:cNvSpPr txBox="1"/>
            <p:nvPr/>
          </p:nvSpPr>
          <p:spPr>
            <a:xfrm>
              <a:off x="1999593" y="197313"/>
              <a:ext cx="7028784" cy="523220"/>
            </a:xfrm>
            <a:prstGeom prst="rect">
              <a:avLst/>
            </a:prstGeom>
            <a:noFill/>
          </p:spPr>
          <p:txBody>
            <a:bodyPr wrap="none">
              <a:spAutoFit/>
            </a:bodyPr>
            <a:lstStyle/>
            <a:p>
              <a:pPr>
                <a:defRPr/>
              </a:pPr>
              <a:r>
                <a:rPr lang="en-US" sz="2800" dirty="0">
                  <a:latin typeface="+mj-lt"/>
                </a:rPr>
                <a:t>Variation in Annual Precipitation </a:t>
              </a:r>
              <a:r>
                <a:rPr lang="en-US" sz="2800" dirty="0" smtClean="0">
                  <a:latin typeface="+mj-lt"/>
                </a:rPr>
                <a:t>Across the </a:t>
              </a:r>
              <a:r>
                <a:rPr lang="en-US" sz="2800" dirty="0">
                  <a:latin typeface="+mj-lt"/>
                </a:rPr>
                <a:t>U.S.</a:t>
              </a:r>
            </a:p>
          </p:txBody>
        </p:sp>
        <p:sp>
          <p:nvSpPr>
            <p:cNvPr id="2" name="Rectangle 1"/>
            <p:cNvSpPr/>
            <p:nvPr/>
          </p:nvSpPr>
          <p:spPr>
            <a:xfrm>
              <a:off x="567159" y="4409954"/>
              <a:ext cx="1666755" cy="177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9479" y="4608654"/>
              <a:ext cx="1666755" cy="177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48177" y="5260693"/>
              <a:ext cx="2436471" cy="110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us_precip"/>
            <p:cNvPicPr>
              <a:picLocks noChangeAspect="1" noChangeArrowheads="1"/>
            </p:cNvPicPr>
            <p:nvPr/>
          </p:nvPicPr>
          <p:blipFill rotWithShape="1">
            <a:blip r:embed="rId3" cstate="screen"/>
            <a:srcRect l="127" t="66161" r="75312" b="6160"/>
            <a:stretch/>
          </p:blipFill>
          <p:spPr bwMode="auto">
            <a:xfrm>
              <a:off x="411989" y="4421957"/>
              <a:ext cx="2243478" cy="1898250"/>
            </a:xfrm>
            <a:prstGeom prst="rect">
              <a:avLst/>
            </a:prstGeom>
            <a:noFill/>
            <a:ln w="9525">
              <a:noFill/>
              <a:miter lim="800000"/>
              <a:headEnd/>
              <a:tailEnd/>
            </a:ln>
          </p:spPr>
        </p:pic>
      </p:grpSp>
    </p:spTree>
    <p:extLst>
      <p:ext uri="{BB962C8B-B14F-4D97-AF65-F5344CB8AC3E}">
        <p14:creationId xmlns:p14="http://schemas.microsoft.com/office/powerpoint/2010/main" val="204333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48" y="166333"/>
            <a:ext cx="8065008" cy="6624827"/>
          </a:xfrm>
          <a:prstGeom prst="rect">
            <a:avLst/>
          </a:prstGeom>
        </p:spPr>
      </p:pic>
    </p:spTree>
    <p:extLst>
      <p:ext uri="{BB962C8B-B14F-4D97-AF65-F5344CB8AC3E}">
        <p14:creationId xmlns:p14="http://schemas.microsoft.com/office/powerpoint/2010/main" val="20435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98" y="0"/>
            <a:ext cx="4487821" cy="6858000"/>
          </a:xfrm>
          <a:prstGeom prst="rect">
            <a:avLst/>
          </a:prstGeom>
        </p:spPr>
      </p:pic>
      <p:pic>
        <p:nvPicPr>
          <p:cNvPr id="3" name="Picture 2"/>
          <p:cNvPicPr>
            <a:picLocks noChangeAspect="1"/>
          </p:cNvPicPr>
          <p:nvPr/>
        </p:nvPicPr>
        <p:blipFill>
          <a:blip r:embed="rId4"/>
          <a:stretch>
            <a:fillRect/>
          </a:stretch>
        </p:blipFill>
        <p:spPr>
          <a:xfrm>
            <a:off x="5163372" y="176645"/>
            <a:ext cx="6945910" cy="4592781"/>
          </a:xfrm>
          <a:prstGeom prst="rect">
            <a:avLst/>
          </a:prstGeom>
        </p:spPr>
      </p:pic>
    </p:spTree>
    <p:extLst>
      <p:ext uri="{BB962C8B-B14F-4D97-AF65-F5344CB8AC3E}">
        <p14:creationId xmlns:p14="http://schemas.microsoft.com/office/powerpoint/2010/main" val="193910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684" y="172581"/>
            <a:ext cx="6188241" cy="50233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42" y="-1"/>
            <a:ext cx="5483523" cy="6896617"/>
          </a:xfrm>
          <a:prstGeom prst="rect">
            <a:avLst/>
          </a:prstGeom>
          <a:ln>
            <a:noFill/>
          </a:ln>
        </p:spPr>
      </p:pic>
    </p:spTree>
    <p:extLst>
      <p:ext uri="{BB962C8B-B14F-4D97-AF65-F5344CB8AC3E}">
        <p14:creationId xmlns:p14="http://schemas.microsoft.com/office/powerpoint/2010/main" val="3041220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550</Words>
  <Application>Microsoft Office PowerPoint</Application>
  <PresentationFormat>Widescreen</PresentationFormat>
  <Paragraphs>59</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Hulet</dc:creator>
  <cp:lastModifiedBy>April Hulet</cp:lastModifiedBy>
  <cp:revision>99</cp:revision>
  <cp:lastPrinted>2019-04-30T15:56:39Z</cp:lastPrinted>
  <dcterms:created xsi:type="dcterms:W3CDTF">2019-01-31T04:11:28Z</dcterms:created>
  <dcterms:modified xsi:type="dcterms:W3CDTF">2020-07-14T22:05:52Z</dcterms:modified>
</cp:coreProperties>
</file>