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80" r:id="rId2"/>
    <p:sldId id="278" r:id="rId3"/>
    <p:sldId id="261" r:id="rId4"/>
    <p:sldId id="262"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C3A"/>
    <a:srgbClr val="33CCCC"/>
    <a:srgbClr val="99FF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10" autoAdjust="0"/>
  </p:normalViewPr>
  <p:slideViewPr>
    <p:cSldViewPr snapToGrid="0">
      <p:cViewPr varScale="1">
        <p:scale>
          <a:sx n="73" d="100"/>
          <a:sy n="73" d="100"/>
        </p:scale>
        <p:origin x="96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C21D96-D5E3-41AC-8FC4-12CB3A234631}" type="datetimeFigureOut">
              <a:rPr lang="en-US" smtClean="0"/>
              <a:t>7/14/2020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A23AC2-5F46-4B1F-9B09-9D5D88FBB0CC}" type="slidenum">
              <a:rPr lang="en-US" smtClean="0"/>
              <a:t>‹#›</a:t>
            </a:fld>
            <a:endParaRPr lang="en-US"/>
          </a:p>
        </p:txBody>
      </p:sp>
    </p:spTree>
    <p:extLst>
      <p:ext uri="{BB962C8B-B14F-4D97-AF65-F5344CB8AC3E}">
        <p14:creationId xmlns:p14="http://schemas.microsoft.com/office/powerpoint/2010/main" val="211388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13980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252076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59370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64501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256565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F097F2-2DB9-4666-9205-6BC7C94CB91A}"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27564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F097F2-2DB9-4666-9205-6BC7C94CB91A}"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3256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F097F2-2DB9-4666-9205-6BC7C94CB91A}"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280714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097F2-2DB9-4666-9205-6BC7C94CB91A}"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72273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097F2-2DB9-4666-9205-6BC7C94CB91A}"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350223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097F2-2DB9-4666-9205-6BC7C94CB91A}"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34917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097F2-2DB9-4666-9205-6BC7C94CB91A}" type="datetimeFigureOut">
              <a:rPr lang="en-US" smtClean="0"/>
              <a:t>7/14/2020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A988D-CA4A-4F20-B1E2-42925FD2EE02}" type="slidenum">
              <a:rPr lang="en-US" smtClean="0"/>
              <a:t>‹#›</a:t>
            </a:fld>
            <a:endParaRPr lang="en-US"/>
          </a:p>
        </p:txBody>
      </p:sp>
    </p:spTree>
    <p:extLst>
      <p:ext uri="{BB962C8B-B14F-4D97-AF65-F5344CB8AC3E}">
        <p14:creationId xmlns:p14="http://schemas.microsoft.com/office/powerpoint/2010/main" val="74778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19545" y="405245"/>
            <a:ext cx="10858500" cy="2677656"/>
          </a:xfrm>
          <a:prstGeom prst="rect">
            <a:avLst/>
          </a:prstGeom>
          <a:noFill/>
        </p:spPr>
        <p:txBody>
          <a:bodyPr wrap="square" rtlCol="0">
            <a:spAutoFit/>
          </a:bodyPr>
          <a:lstStyle/>
          <a:p>
            <a:pPr algn="ctr"/>
            <a:r>
              <a:rPr lang="en-US" sz="6600" dirty="0" smtClean="0">
                <a:solidFill>
                  <a:srgbClr val="F5BC3A"/>
                </a:solidFill>
              </a:rPr>
              <a:t>INTRODUCTION</a:t>
            </a:r>
          </a:p>
          <a:p>
            <a:pPr algn="ctr"/>
            <a:r>
              <a:rPr lang="en-US" sz="9600" dirty="0" smtClean="0"/>
              <a:t>Describe Rangeland</a:t>
            </a:r>
            <a:endParaRPr lang="en-US" sz="9600" dirty="0"/>
          </a:p>
        </p:txBody>
      </p:sp>
      <p:pic>
        <p:nvPicPr>
          <p:cNvPr id="18" name="Picture 17"/>
          <p:cNvPicPr>
            <a:picLocks noChangeAspect="1"/>
          </p:cNvPicPr>
          <p:nvPr/>
        </p:nvPicPr>
        <p:blipFill rotWithShape="1">
          <a:blip r:embed="rId2"/>
          <a:srcRect l="12392" t="28941" r="33490" b="32784"/>
          <a:stretch/>
        </p:blipFill>
        <p:spPr>
          <a:xfrm>
            <a:off x="344244" y="4658060"/>
            <a:ext cx="4948518" cy="196865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422" y="4791060"/>
            <a:ext cx="6400800" cy="1740408"/>
          </a:xfrm>
          <a:prstGeom prst="rect">
            <a:avLst/>
          </a:prstGeom>
        </p:spPr>
      </p:pic>
      <p:sp>
        <p:nvSpPr>
          <p:cNvPr id="2" name="Rectangle 1"/>
          <p:cNvSpPr/>
          <p:nvPr/>
        </p:nvSpPr>
        <p:spPr>
          <a:xfrm>
            <a:off x="0" y="3618929"/>
            <a:ext cx="12192000" cy="117499"/>
          </a:xfrm>
          <a:prstGeom prst="rect">
            <a:avLst/>
          </a:prstGeom>
          <a:solidFill>
            <a:srgbClr val="F5B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05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5776111"/>
            <a:ext cx="12376087" cy="11678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9" descr="Fenceline_in_Sawtooths(J_Peterson).jpg"/>
          <p:cNvPicPr>
            <a:picLocks noChangeAspect="1"/>
          </p:cNvPicPr>
          <p:nvPr/>
        </p:nvPicPr>
        <p:blipFill>
          <a:blip r:embed="rId2" cstate="print"/>
          <a:srcRect/>
          <a:stretch>
            <a:fillRect/>
          </a:stretch>
        </p:blipFill>
        <p:spPr bwMode="auto">
          <a:xfrm>
            <a:off x="317228" y="115266"/>
            <a:ext cx="3514597" cy="3215923"/>
          </a:xfrm>
          <a:prstGeom prst="rect">
            <a:avLst/>
          </a:prstGeom>
          <a:noFill/>
          <a:ln w="9525">
            <a:solidFill>
              <a:schemeClr val="tx1"/>
            </a:solidFill>
            <a:miter lim="800000"/>
            <a:headEnd/>
            <a:tailEnd/>
          </a:ln>
        </p:spPr>
      </p:pic>
      <p:pic>
        <p:nvPicPr>
          <p:cNvPr id="6" name="Picture 10" descr="Salt_Desert(JP).jpg"/>
          <p:cNvPicPr>
            <a:picLocks noChangeAspect="1"/>
          </p:cNvPicPr>
          <p:nvPr/>
        </p:nvPicPr>
        <p:blipFill>
          <a:blip r:embed="rId3" cstate="print"/>
          <a:srcRect/>
          <a:stretch>
            <a:fillRect/>
          </a:stretch>
        </p:blipFill>
        <p:spPr bwMode="auto">
          <a:xfrm>
            <a:off x="317228" y="3385506"/>
            <a:ext cx="3514598" cy="3372425"/>
          </a:xfrm>
          <a:prstGeom prst="rect">
            <a:avLst/>
          </a:prstGeom>
          <a:noFill/>
          <a:ln w="9525">
            <a:solidFill>
              <a:schemeClr val="tx1"/>
            </a:solidFill>
            <a:miter lim="800000"/>
            <a:headEnd/>
            <a:tailEnd/>
          </a:ln>
        </p:spPr>
      </p:pic>
      <p:pic>
        <p:nvPicPr>
          <p:cNvPr id="11" name="Picture 10"/>
          <p:cNvPicPr>
            <a:picLocks noChangeAspect="1"/>
          </p:cNvPicPr>
          <p:nvPr/>
        </p:nvPicPr>
        <p:blipFill>
          <a:blip r:embed="rId4"/>
          <a:stretch>
            <a:fillRect/>
          </a:stretch>
        </p:blipFill>
        <p:spPr>
          <a:xfrm>
            <a:off x="3908666" y="124319"/>
            <a:ext cx="3739129" cy="2483373"/>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7733689" y="115266"/>
            <a:ext cx="4153491" cy="3163163"/>
          </a:xfrm>
          <a:prstGeom prst="rect">
            <a:avLst/>
          </a:prstGeom>
          <a:ln>
            <a:solidFill>
              <a:schemeClr val="tx1"/>
            </a:solidFill>
          </a:ln>
        </p:spPr>
      </p:pic>
      <p:pic>
        <p:nvPicPr>
          <p:cNvPr id="13" name="Picture 12"/>
          <p:cNvPicPr>
            <a:picLocks noChangeAspect="1"/>
          </p:cNvPicPr>
          <p:nvPr/>
        </p:nvPicPr>
        <p:blipFill rotWithShape="1">
          <a:blip r:embed="rId6"/>
          <a:srcRect l="6356" t="13451" r="8851" b="11533"/>
          <a:stretch/>
        </p:blipFill>
        <p:spPr>
          <a:xfrm>
            <a:off x="3908666" y="4879824"/>
            <a:ext cx="3739343" cy="1892176"/>
          </a:xfrm>
          <a:prstGeom prst="rect">
            <a:avLst/>
          </a:prstGeom>
          <a:ln>
            <a:solidFill>
              <a:schemeClr val="tx1"/>
            </a:solidFill>
          </a:ln>
        </p:spPr>
      </p:pic>
      <p:pic>
        <p:nvPicPr>
          <p:cNvPr id="14" name="Picture 13" descr="mojave dese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8666" y="2683128"/>
            <a:ext cx="3739896" cy="21169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9" descr="Savannah"/>
          <p:cNvPicPr>
            <a:picLocks noChangeAspect="1" noChangeArrowheads="1"/>
          </p:cNvPicPr>
          <p:nvPr/>
        </p:nvPicPr>
        <p:blipFill>
          <a:blip r:embed="rId8" cstate="print"/>
          <a:srcRect/>
          <a:stretch>
            <a:fillRect/>
          </a:stretch>
        </p:blipFill>
        <p:spPr bwMode="auto">
          <a:xfrm>
            <a:off x="7729454" y="3340242"/>
            <a:ext cx="4169654" cy="2390602"/>
          </a:xfrm>
          <a:prstGeom prst="rect">
            <a:avLst/>
          </a:prstGeom>
          <a:noFill/>
          <a:ln w="9525">
            <a:solidFill>
              <a:schemeClr val="tx1"/>
            </a:solidFill>
            <a:miter lim="800000"/>
            <a:headEnd/>
            <a:tailEnd/>
          </a:ln>
        </p:spPr>
      </p:pic>
      <p:sp>
        <p:nvSpPr>
          <p:cNvPr id="18" name="TextBox 17"/>
          <p:cNvSpPr txBox="1"/>
          <p:nvPr/>
        </p:nvSpPr>
        <p:spPr>
          <a:xfrm>
            <a:off x="362141" y="172018"/>
            <a:ext cx="443620" cy="769441"/>
          </a:xfrm>
          <a:prstGeom prst="rect">
            <a:avLst/>
          </a:prstGeom>
          <a:solidFill>
            <a:schemeClr val="bg1">
              <a:alpha val="50000"/>
            </a:schemeClr>
          </a:solidFill>
        </p:spPr>
        <p:txBody>
          <a:bodyPr wrap="square" rtlCol="0">
            <a:spAutoFit/>
          </a:bodyPr>
          <a:lstStyle/>
          <a:p>
            <a:pPr algn="ctr"/>
            <a:r>
              <a:rPr lang="en-US" sz="4400" dirty="0" smtClean="0"/>
              <a:t>A</a:t>
            </a:r>
          </a:p>
        </p:txBody>
      </p:sp>
      <p:sp>
        <p:nvSpPr>
          <p:cNvPr id="19" name="TextBox 18"/>
          <p:cNvSpPr txBox="1"/>
          <p:nvPr/>
        </p:nvSpPr>
        <p:spPr>
          <a:xfrm>
            <a:off x="360639" y="3438805"/>
            <a:ext cx="443620" cy="769441"/>
          </a:xfrm>
          <a:prstGeom prst="rect">
            <a:avLst/>
          </a:prstGeom>
          <a:solidFill>
            <a:schemeClr val="bg1">
              <a:alpha val="50000"/>
            </a:schemeClr>
          </a:solidFill>
        </p:spPr>
        <p:txBody>
          <a:bodyPr wrap="square" rtlCol="0">
            <a:spAutoFit/>
          </a:bodyPr>
          <a:lstStyle/>
          <a:p>
            <a:pPr algn="ctr"/>
            <a:r>
              <a:rPr lang="en-US" sz="4400" dirty="0"/>
              <a:t>B</a:t>
            </a:r>
            <a:endParaRPr lang="en-US" sz="4400" dirty="0" smtClean="0"/>
          </a:p>
        </p:txBody>
      </p:sp>
      <p:sp>
        <p:nvSpPr>
          <p:cNvPr id="20" name="TextBox 19"/>
          <p:cNvSpPr txBox="1"/>
          <p:nvPr/>
        </p:nvSpPr>
        <p:spPr>
          <a:xfrm>
            <a:off x="3953164" y="174525"/>
            <a:ext cx="443620" cy="769441"/>
          </a:xfrm>
          <a:prstGeom prst="rect">
            <a:avLst/>
          </a:prstGeom>
          <a:solidFill>
            <a:schemeClr val="bg1">
              <a:alpha val="50000"/>
            </a:schemeClr>
          </a:solidFill>
        </p:spPr>
        <p:txBody>
          <a:bodyPr wrap="square" rtlCol="0">
            <a:spAutoFit/>
          </a:bodyPr>
          <a:lstStyle/>
          <a:p>
            <a:pPr algn="ctr"/>
            <a:r>
              <a:rPr lang="en-US" sz="4400" dirty="0" smtClean="0"/>
              <a:t>C</a:t>
            </a:r>
          </a:p>
        </p:txBody>
      </p:sp>
      <p:sp>
        <p:nvSpPr>
          <p:cNvPr id="21" name="TextBox 20"/>
          <p:cNvSpPr txBox="1"/>
          <p:nvPr/>
        </p:nvSpPr>
        <p:spPr>
          <a:xfrm>
            <a:off x="3953164" y="2724431"/>
            <a:ext cx="443620" cy="769441"/>
          </a:xfrm>
          <a:prstGeom prst="rect">
            <a:avLst/>
          </a:prstGeom>
          <a:solidFill>
            <a:schemeClr val="bg1">
              <a:alpha val="50000"/>
            </a:schemeClr>
          </a:solidFill>
        </p:spPr>
        <p:txBody>
          <a:bodyPr wrap="square" rtlCol="0">
            <a:spAutoFit/>
          </a:bodyPr>
          <a:lstStyle/>
          <a:p>
            <a:pPr algn="ctr"/>
            <a:r>
              <a:rPr lang="en-US" sz="4400" dirty="0"/>
              <a:t>D</a:t>
            </a:r>
            <a:endParaRPr lang="en-US" sz="4400" dirty="0" smtClean="0"/>
          </a:p>
        </p:txBody>
      </p:sp>
      <p:sp>
        <p:nvSpPr>
          <p:cNvPr id="22" name="TextBox 21"/>
          <p:cNvSpPr txBox="1"/>
          <p:nvPr/>
        </p:nvSpPr>
        <p:spPr>
          <a:xfrm>
            <a:off x="3944111" y="4933754"/>
            <a:ext cx="443620" cy="769441"/>
          </a:xfrm>
          <a:prstGeom prst="rect">
            <a:avLst/>
          </a:prstGeom>
          <a:solidFill>
            <a:schemeClr val="bg1">
              <a:alpha val="50000"/>
            </a:schemeClr>
          </a:solidFill>
        </p:spPr>
        <p:txBody>
          <a:bodyPr wrap="square" rtlCol="0">
            <a:spAutoFit/>
          </a:bodyPr>
          <a:lstStyle/>
          <a:p>
            <a:pPr algn="ctr"/>
            <a:r>
              <a:rPr lang="en-US" sz="4400" dirty="0" smtClean="0"/>
              <a:t>E</a:t>
            </a:r>
          </a:p>
        </p:txBody>
      </p:sp>
      <p:sp>
        <p:nvSpPr>
          <p:cNvPr id="23" name="TextBox 22"/>
          <p:cNvSpPr txBox="1"/>
          <p:nvPr/>
        </p:nvSpPr>
        <p:spPr>
          <a:xfrm>
            <a:off x="7773551" y="162477"/>
            <a:ext cx="443620" cy="769441"/>
          </a:xfrm>
          <a:prstGeom prst="rect">
            <a:avLst/>
          </a:prstGeom>
          <a:solidFill>
            <a:schemeClr val="bg1">
              <a:alpha val="50000"/>
            </a:schemeClr>
          </a:solidFill>
        </p:spPr>
        <p:txBody>
          <a:bodyPr wrap="square" rtlCol="0">
            <a:spAutoFit/>
          </a:bodyPr>
          <a:lstStyle/>
          <a:p>
            <a:pPr algn="ctr"/>
            <a:r>
              <a:rPr lang="en-US" sz="4400" dirty="0"/>
              <a:t>F</a:t>
            </a:r>
            <a:endParaRPr lang="en-US" sz="4400" dirty="0" smtClean="0"/>
          </a:p>
        </p:txBody>
      </p:sp>
      <p:sp>
        <p:nvSpPr>
          <p:cNvPr id="24" name="TextBox 23"/>
          <p:cNvSpPr txBox="1"/>
          <p:nvPr/>
        </p:nvSpPr>
        <p:spPr>
          <a:xfrm>
            <a:off x="7793092" y="3385506"/>
            <a:ext cx="443620" cy="769441"/>
          </a:xfrm>
          <a:prstGeom prst="rect">
            <a:avLst/>
          </a:prstGeom>
          <a:solidFill>
            <a:schemeClr val="bg1">
              <a:alpha val="50000"/>
            </a:schemeClr>
          </a:solidFill>
        </p:spPr>
        <p:txBody>
          <a:bodyPr wrap="square" rtlCol="0">
            <a:spAutoFit/>
          </a:bodyPr>
          <a:lstStyle/>
          <a:p>
            <a:pPr algn="ctr"/>
            <a:r>
              <a:rPr lang="en-US" sz="4400" dirty="0" smtClean="0"/>
              <a:t>G</a:t>
            </a:r>
          </a:p>
        </p:txBody>
      </p:sp>
    </p:spTree>
    <p:extLst>
      <p:ext uri="{BB962C8B-B14F-4D97-AF65-F5344CB8AC3E}">
        <p14:creationId xmlns:p14="http://schemas.microsoft.com/office/powerpoint/2010/main" val="55175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8718753"/>
              </p:ext>
            </p:extLst>
          </p:nvPr>
        </p:nvGraphicFramePr>
        <p:xfrm>
          <a:off x="311728" y="270362"/>
          <a:ext cx="11575472" cy="6182392"/>
        </p:xfrm>
        <a:graphic>
          <a:graphicData uri="http://schemas.openxmlformats.org/drawingml/2006/table">
            <a:tbl>
              <a:tblPr firstRow="1" bandRow="1">
                <a:tableStyleId>{EB9631B5-78F2-41C9-869B-9F39066F8104}</a:tableStyleId>
              </a:tblPr>
              <a:tblGrid>
                <a:gridCol w="854313"/>
                <a:gridCol w="5120459"/>
                <a:gridCol w="5600700"/>
              </a:tblGrid>
              <a:tr h="410610">
                <a:tc>
                  <a:txBody>
                    <a:bodyPr/>
                    <a:lstStyle/>
                    <a:p>
                      <a:pPr algn="ctr"/>
                      <a:r>
                        <a:rPr lang="en-US" dirty="0" smtClean="0"/>
                        <a:t>Photo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C3A"/>
                    </a:solidFill>
                  </a:tcPr>
                </a:tc>
                <a:tc>
                  <a:txBody>
                    <a:bodyPr/>
                    <a:lstStyle/>
                    <a:p>
                      <a:pPr algn="ctr"/>
                      <a:r>
                        <a:rPr lang="en-US" dirty="0" smtClean="0"/>
                        <a:t>Yes, this</a:t>
                      </a:r>
                      <a:r>
                        <a:rPr lang="en-US" baseline="0" dirty="0" smtClean="0"/>
                        <a:t> is Rangeland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C3A"/>
                    </a:solidFill>
                  </a:tcPr>
                </a:tc>
                <a:tc>
                  <a:txBody>
                    <a:bodyPr/>
                    <a:lstStyle/>
                    <a:p>
                      <a:pPr algn="ctr"/>
                      <a:r>
                        <a:rPr lang="en-US" dirty="0" smtClean="0"/>
                        <a:t>No, this is not Rangeland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C3A"/>
                    </a:solidFill>
                  </a:tcPr>
                </a:tc>
              </a:tr>
              <a:tr h="817470">
                <a:tc>
                  <a:txBody>
                    <a:bodyPr/>
                    <a:lstStyle/>
                    <a:p>
                      <a:pPr algn="ctr"/>
                      <a:r>
                        <a:rPr lang="en-US" dirty="0" smtClean="0"/>
                        <a:t>A</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2970">
                <a:tc>
                  <a:txBody>
                    <a:bodyPr/>
                    <a:lstStyle/>
                    <a:p>
                      <a:pPr algn="ctr"/>
                      <a:r>
                        <a:rPr lang="en-US" dirty="0" smtClean="0"/>
                        <a:t>B</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0468">
                <a:tc>
                  <a:txBody>
                    <a:bodyPr/>
                    <a:lstStyle/>
                    <a:p>
                      <a:pPr algn="ctr"/>
                      <a:r>
                        <a:rPr lang="en-US" dirty="0" smtClean="0"/>
                        <a:t>C</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2970">
                <a:tc>
                  <a:txBody>
                    <a:bodyPr/>
                    <a:lstStyle/>
                    <a:p>
                      <a:pPr algn="ctr"/>
                      <a:r>
                        <a:rPr lang="en-US" dirty="0" smtClean="0"/>
                        <a:t>D</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9969">
                <a:tc>
                  <a:txBody>
                    <a:bodyPr/>
                    <a:lstStyle/>
                    <a:p>
                      <a:pPr algn="ctr"/>
                      <a:r>
                        <a:rPr lang="en-US"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3469">
                <a:tc>
                  <a:txBody>
                    <a:bodyPr/>
                    <a:lstStyle/>
                    <a:p>
                      <a:pPr algn="ctr"/>
                      <a:r>
                        <a:rPr lang="en-US" dirty="0" smtClean="0"/>
                        <a:t>F</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4466">
                <a:tc>
                  <a:txBody>
                    <a:bodyPr/>
                    <a:lstStyle/>
                    <a:p>
                      <a:pPr algn="ctr"/>
                      <a:r>
                        <a:rPr lang="en-US" dirty="0" smtClean="0"/>
                        <a:t>G</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4661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35918506"/>
              </p:ext>
            </p:extLst>
          </p:nvPr>
        </p:nvGraphicFramePr>
        <p:xfrm>
          <a:off x="449705" y="167828"/>
          <a:ext cx="11512445" cy="6271768"/>
        </p:xfrm>
        <a:graphic>
          <a:graphicData uri="http://schemas.openxmlformats.org/drawingml/2006/table">
            <a:tbl>
              <a:tblPr firstRow="1" bandRow="1">
                <a:tableStyleId>{EB9631B5-78F2-41C9-869B-9F39066F8104}</a:tableStyleId>
              </a:tblPr>
              <a:tblGrid>
                <a:gridCol w="1050187"/>
                <a:gridCol w="5323754"/>
                <a:gridCol w="5138504"/>
              </a:tblGrid>
              <a:tr h="370840">
                <a:tc>
                  <a:txBody>
                    <a:bodyPr/>
                    <a:lstStyle/>
                    <a:p>
                      <a:pPr algn="ctr"/>
                      <a:r>
                        <a:rPr lang="en-US" dirty="0" smtClean="0"/>
                        <a:t>Photo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C3A"/>
                    </a:solidFill>
                  </a:tcPr>
                </a:tc>
                <a:tc>
                  <a:txBody>
                    <a:bodyPr/>
                    <a:lstStyle/>
                    <a:p>
                      <a:pPr algn="ctr"/>
                      <a:r>
                        <a:rPr lang="en-US" dirty="0" smtClean="0"/>
                        <a:t>Yes, this</a:t>
                      </a:r>
                      <a:r>
                        <a:rPr lang="en-US" baseline="0" dirty="0" smtClean="0"/>
                        <a:t> is Rangeland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C3A"/>
                    </a:solidFill>
                  </a:tcPr>
                </a:tc>
                <a:tc>
                  <a:txBody>
                    <a:bodyPr/>
                    <a:lstStyle/>
                    <a:p>
                      <a:pPr algn="ctr"/>
                      <a:r>
                        <a:rPr lang="en-US" dirty="0" smtClean="0"/>
                        <a:t>No, this is not Rangeland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C3A"/>
                    </a:solidFill>
                  </a:tcPr>
                </a:tc>
              </a:tr>
              <a:tr h="738294">
                <a:tc>
                  <a:txBody>
                    <a:bodyPr/>
                    <a:lstStyle/>
                    <a:p>
                      <a:pPr algn="ctr"/>
                      <a:r>
                        <a:rPr lang="en-US" dirty="0" smtClean="0"/>
                        <a:t>A</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rgbClr val="FF0000"/>
                          </a:solidFill>
                        </a:rPr>
                        <a:t>Yes, this is</a:t>
                      </a:r>
                      <a:r>
                        <a:rPr lang="en-US" sz="1200" baseline="0" dirty="0" smtClean="0">
                          <a:solidFill>
                            <a:srgbClr val="FF0000"/>
                          </a:solidFill>
                        </a:rPr>
                        <a:t> a photo of semi-arid rangeland with diverse topography.  On the hills, you have sagebrush-steppe, at the base of the hills you will find a riparian area in green (green means water!), and native and non-native grasses in brown near the fence.  Topography often determines which plants grow where.  </a:t>
                      </a:r>
                    </a:p>
                    <a:p>
                      <a:r>
                        <a:rPr lang="en-US" sz="1200" b="1" baseline="0" dirty="0" smtClean="0">
                          <a:solidFill>
                            <a:srgbClr val="FF0000"/>
                          </a:solidFill>
                        </a:rPr>
                        <a:t>Bonus:  Mix of </a:t>
                      </a:r>
                      <a:r>
                        <a:rPr lang="en-US" sz="1200" b="1" baseline="0" dirty="0" err="1" smtClean="0">
                          <a:solidFill>
                            <a:srgbClr val="FF0000"/>
                          </a:solidFill>
                        </a:rPr>
                        <a:t>Shrubland</a:t>
                      </a:r>
                      <a:r>
                        <a:rPr lang="en-US" sz="1200" b="1" baseline="0" dirty="0" smtClean="0">
                          <a:solidFill>
                            <a:srgbClr val="FF0000"/>
                          </a:solidFill>
                        </a:rPr>
                        <a:t>/Grassland</a:t>
                      </a:r>
                      <a:endParaRPr 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136">
                <a:tc>
                  <a:txBody>
                    <a:bodyPr/>
                    <a:lstStyle/>
                    <a:p>
                      <a:pPr algn="ctr"/>
                      <a:r>
                        <a:rPr lang="en-US" dirty="0" smtClean="0"/>
                        <a:t>B</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rgbClr val="FF0000"/>
                          </a:solidFill>
                        </a:rPr>
                        <a:t>Yes, this is a photo</a:t>
                      </a:r>
                      <a:r>
                        <a:rPr lang="en-US" sz="1200" baseline="0" dirty="0" smtClean="0">
                          <a:solidFill>
                            <a:srgbClr val="FF0000"/>
                          </a:solidFill>
                        </a:rPr>
                        <a:t> of a low-elevation sagebrush-steppe rangeland.  Although this may look “unhealthy” this is a good example of rangelands.  Rangeland are limited by precipitation and often have sparse vegetation.  </a:t>
                      </a:r>
                    </a:p>
                    <a:p>
                      <a:r>
                        <a:rPr lang="en-US" sz="1200" b="1" baseline="0" dirty="0" smtClean="0">
                          <a:solidFill>
                            <a:srgbClr val="FF0000"/>
                          </a:solidFill>
                        </a:rPr>
                        <a:t>Bonus:  </a:t>
                      </a:r>
                      <a:r>
                        <a:rPr lang="en-US" sz="1200" b="1" baseline="0" dirty="0" err="1" smtClean="0">
                          <a:solidFill>
                            <a:srgbClr val="FF0000"/>
                          </a:solidFill>
                        </a:rPr>
                        <a:t>Shrubland</a:t>
                      </a:r>
                      <a:endParaRPr lang="en-US"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096">
                <a:tc>
                  <a:txBody>
                    <a:bodyPr/>
                    <a:lstStyle/>
                    <a:p>
                      <a:pPr algn="ctr"/>
                      <a:r>
                        <a:rPr lang="en-US" dirty="0" smtClean="0"/>
                        <a:t>C</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rgbClr val="FF0000"/>
                          </a:solidFill>
                        </a:rPr>
                        <a:t>No, rangelands are not farmed lands (no irrigation or fertilizers). </a:t>
                      </a:r>
                      <a:r>
                        <a:rPr lang="en-US" sz="1200" baseline="0" dirty="0" smtClean="0">
                          <a:solidFill>
                            <a:srgbClr val="FF0000"/>
                          </a:solidFill>
                        </a:rPr>
                        <a:t>  Rangelands typically have highly variable soils that are shallow and have low-nutrients (plus, soils are frequently salty or saline) limiting what can grow.  </a:t>
                      </a:r>
                      <a:endParaRPr 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136">
                <a:tc>
                  <a:txBody>
                    <a:bodyPr/>
                    <a:lstStyle/>
                    <a:p>
                      <a:pPr algn="ctr"/>
                      <a:r>
                        <a:rPr lang="en-US" dirty="0" smtClean="0"/>
                        <a:t>D</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rgbClr val="FF0000"/>
                          </a:solidFill>
                        </a:rPr>
                        <a:t>Yes, this is an example of the</a:t>
                      </a:r>
                      <a:r>
                        <a:rPr lang="en-US" sz="1200" baseline="0" dirty="0" smtClean="0">
                          <a:solidFill>
                            <a:srgbClr val="FF0000"/>
                          </a:solidFill>
                        </a:rPr>
                        <a:t> Mojave desert with Joshua trees, shrubs, and lots of bare ground.  Fire is rare in the desert because of the bare ground, the plants are not touching so fire doesn’t spread very well which ultimately helps all the slow moving critters (like a tortoise) survive.  </a:t>
                      </a:r>
                    </a:p>
                    <a:p>
                      <a:r>
                        <a:rPr lang="en-US" sz="1200" b="1" baseline="0" dirty="0" smtClean="0">
                          <a:solidFill>
                            <a:srgbClr val="FF0000"/>
                          </a:solidFill>
                        </a:rPr>
                        <a:t>Bonus:  Desert</a:t>
                      </a:r>
                      <a:endParaRPr lang="en-US" sz="12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520">
                <a:tc>
                  <a:txBody>
                    <a:bodyPr/>
                    <a:lstStyle/>
                    <a:p>
                      <a:pPr algn="ctr"/>
                      <a:r>
                        <a:rPr lang="en-US"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rgbClr val="FF0000"/>
                          </a:solidFill>
                        </a:rPr>
                        <a:t>No, rangelands are not cultivated (farmed).</a:t>
                      </a:r>
                      <a:r>
                        <a:rPr lang="en-US" sz="1200" baseline="0" dirty="0" smtClean="0">
                          <a:solidFill>
                            <a:srgbClr val="FF0000"/>
                          </a:solidFill>
                        </a:rPr>
                        <a:t>  They are typically not monocultures (one plant species) like in photo C and E.  </a:t>
                      </a:r>
                      <a:endParaRPr 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3712">
                <a:tc>
                  <a:txBody>
                    <a:bodyPr/>
                    <a:lstStyle/>
                    <a:p>
                      <a:pPr algn="ctr"/>
                      <a:r>
                        <a:rPr lang="en-US" dirty="0" smtClean="0"/>
                        <a:t>F</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rgbClr val="FF0000"/>
                          </a:solidFill>
                        </a:rPr>
                        <a:t>No, rangelands are not dense forests like in much of this photo.  Sometimes, people do consider wet meadow to be rangelands because they are often grazed by livestock.  </a:t>
                      </a:r>
                      <a:endParaRPr 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864">
                <a:tc>
                  <a:txBody>
                    <a:bodyPr/>
                    <a:lstStyle/>
                    <a:p>
                      <a:pPr algn="ctr"/>
                      <a:r>
                        <a:rPr lang="en-US" dirty="0" smtClean="0"/>
                        <a:t>G</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rgbClr val="FF0000"/>
                          </a:solidFill>
                        </a:rPr>
                        <a:t>Yes, this is an example of a savanna in Africa.  Notice</a:t>
                      </a:r>
                      <a:r>
                        <a:rPr lang="en-US" sz="1200" baseline="0" dirty="0" smtClean="0">
                          <a:solidFill>
                            <a:srgbClr val="FF0000"/>
                          </a:solidFill>
                        </a:rPr>
                        <a:t> the sparse trees and lots of grass.  This rangeland type depends on fire and it occurs often.  Fire removes shrubs and trees which allow for more grasses to feed large mammals.</a:t>
                      </a:r>
                    </a:p>
                    <a:p>
                      <a:r>
                        <a:rPr lang="en-US" sz="1200" b="1" baseline="0" dirty="0" smtClean="0">
                          <a:solidFill>
                            <a:srgbClr val="FF0000"/>
                          </a:solidFill>
                        </a:rPr>
                        <a:t>Bonus:  Savanna</a:t>
                      </a:r>
                      <a:r>
                        <a:rPr lang="en-US" sz="1200" baseline="0" dirty="0" smtClean="0">
                          <a:solidFill>
                            <a:srgbClr val="FF0000"/>
                          </a:solidFill>
                        </a:rPr>
                        <a:t> </a:t>
                      </a:r>
                      <a:endParaRPr 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2580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364</Words>
  <Application>Microsoft Office PowerPoint</Application>
  <PresentationFormat>Widescreen</PresentationFormat>
  <Paragraphs>40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Hulet</dc:creator>
  <cp:lastModifiedBy>April Hulet</cp:lastModifiedBy>
  <cp:revision>89</cp:revision>
  <cp:lastPrinted>2019-04-30T15:56:39Z</cp:lastPrinted>
  <dcterms:created xsi:type="dcterms:W3CDTF">2019-01-31T04:11:28Z</dcterms:created>
  <dcterms:modified xsi:type="dcterms:W3CDTF">2020-07-14T22:26:12Z</dcterms:modified>
</cp:coreProperties>
</file>