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5"/>
  </p:notesMasterIdLst>
  <p:handoutMasterIdLst>
    <p:handoutMasterId r:id="rId16"/>
  </p:handoutMasterIdLst>
  <p:sldIdLst>
    <p:sldId id="300" r:id="rId2"/>
    <p:sldId id="312" r:id="rId3"/>
    <p:sldId id="301" r:id="rId4"/>
    <p:sldId id="302" r:id="rId5"/>
    <p:sldId id="303" r:id="rId6"/>
    <p:sldId id="304" r:id="rId7"/>
    <p:sldId id="305" r:id="rId8"/>
    <p:sldId id="306" r:id="rId9"/>
    <p:sldId id="307" r:id="rId10"/>
    <p:sldId id="308" r:id="rId11"/>
    <p:sldId id="309" r:id="rId12"/>
    <p:sldId id="310" r:id="rId13"/>
    <p:sldId id="311"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C1C2"/>
    <a:srgbClr val="A5C3C3"/>
    <a:srgbClr val="A6BDC2"/>
    <a:srgbClr val="97D1C7"/>
    <a:srgbClr val="FFB7B9"/>
    <a:srgbClr val="00A1D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92922" autoAdjust="0"/>
  </p:normalViewPr>
  <p:slideViewPr>
    <p:cSldViewPr>
      <p:cViewPr varScale="1">
        <p:scale>
          <a:sx n="54" d="100"/>
          <a:sy n="54" d="100"/>
        </p:scale>
        <p:origin x="48"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11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i="1" dirty="0" smtClean="0">
                <a:latin typeface="Calibri" pitchFamily="34" charset="0"/>
              </a:defRPr>
            </a:lvl1pPr>
          </a:lstStyle>
          <a:p>
            <a:pPr>
              <a:defRPr/>
            </a:pPr>
            <a:r>
              <a:rPr lang="en-US" i="0"/>
              <a:t>Presentation</a:t>
            </a:r>
          </a:p>
          <a:p>
            <a:pPr>
              <a:defRPr/>
            </a:pPr>
            <a:r>
              <a:rPr lang="en-US"/>
              <a:t>Crested Wheatgrass Changes Over Time.ppt</a:t>
            </a: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dirty="0" smtClean="0">
                <a:latin typeface="+mj-lt"/>
              </a:defRPr>
            </a:lvl1pPr>
          </a:lstStyle>
          <a:p>
            <a:pPr>
              <a:defRPr/>
            </a:pPr>
            <a:r>
              <a:rPr lang="en-US"/>
              <a:t>**There </a:t>
            </a:r>
            <a:r>
              <a:rPr lang="en-US"/>
              <a:t>are 13 slides in this presentation</a:t>
            </a:r>
          </a:p>
        </p:txBody>
      </p:sp>
    </p:spTree>
    <p:extLst>
      <p:ext uri="{BB962C8B-B14F-4D97-AF65-F5344CB8AC3E}">
        <p14:creationId xmlns:p14="http://schemas.microsoft.com/office/powerpoint/2010/main" val="32345571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Intro to Range--OBJ 4: PPT</a:t>
            </a:r>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fld id="{23C2F3BA-8D59-4DBC-92F7-BECA3DC41C0D}" type="datetimeFigureOut">
              <a:rPr lang="en-US"/>
              <a:pPr>
                <a:defRPr/>
              </a:pPr>
              <a:t>5/6/2020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7C49C650-7B60-4D75-8DC2-8783277D882C}" type="slidenum">
              <a:rPr lang="en-US"/>
              <a:pPr/>
              <a:t>‹#›</a:t>
            </a:fld>
            <a:endParaRPr lang="en-US"/>
          </a:p>
        </p:txBody>
      </p:sp>
    </p:spTree>
    <p:extLst>
      <p:ext uri="{BB962C8B-B14F-4D97-AF65-F5344CB8AC3E}">
        <p14:creationId xmlns:p14="http://schemas.microsoft.com/office/powerpoint/2010/main" val="274102901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B320DE4E-F54F-425A-9B23-AEB7DF1C22DA}" type="slidenum">
              <a:rPr lang="en-US"/>
              <a:pPr/>
              <a:t>1</a:t>
            </a:fld>
            <a:endParaRPr lang="en-US"/>
          </a:p>
        </p:txBody>
      </p:sp>
      <p:sp>
        <p:nvSpPr>
          <p:cNvPr id="1741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387841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1979 – This photograph show the effects of the low precipitation in May and the slightly less than average precipitation in June. This was one of the drier years on record up to this time.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60063557-E5BC-41FD-8941-845905E436F4}" type="slidenum">
              <a:rPr lang="en-US"/>
              <a:pPr/>
              <a:t>10</a:t>
            </a:fld>
            <a:endParaRPr lang="en-US"/>
          </a:p>
        </p:txBody>
      </p:sp>
      <p:sp>
        <p:nvSpPr>
          <p:cNvPr id="2662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966561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1988 – This was the beginning of a three-year dry period. November to April precipitation was well below normal. May precipitation was 1.1 inches below normal and no precipitation was received in Jun.</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5434FB99-C83F-4826-8E46-3323C7B31196}" type="slidenum">
              <a:rPr lang="en-US"/>
              <a:pPr/>
              <a:t>11</a:t>
            </a:fld>
            <a:endParaRPr lang="en-US"/>
          </a:p>
        </p:txBody>
      </p:sp>
      <p:sp>
        <p:nvSpPr>
          <p:cNvPr id="2765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55714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1990 – November through April precipitation was about average, but May and June precipitation was much below normal, as reflected in production of 140 lb/acre.</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7ADD7897-ED8F-4ABC-BD66-A7E1E4D63FFD}" type="slidenum">
              <a:rPr lang="en-US"/>
              <a:pPr/>
              <a:t>12</a:t>
            </a:fld>
            <a:endParaRPr lang="en-US"/>
          </a:p>
        </p:txBody>
      </p:sp>
      <p:sp>
        <p:nvSpPr>
          <p:cNvPr id="2867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267569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1991 – Precipitation in November through April was above normal and May was well above normal. June precipitation was below normal. Crested wheatgrass seedlings were starting to appear on the alkali soils and production was up at 250 lb/acre.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E53654E9-93FF-40BA-B424-D8973CDD159F}" type="slidenum">
              <a:rPr lang="en-US"/>
              <a:pPr/>
              <a:t>13</a:t>
            </a:fld>
            <a:endParaRPr lang="en-US"/>
          </a:p>
        </p:txBody>
      </p:sp>
      <p:sp>
        <p:nvSpPr>
          <p:cNvPr id="2970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67502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Precipitation graph of crested wheatgrass study over 35 years. The black bars denote average annual precipitation. The hashmarked bars represent the precipitation received during May and June. The long term average annual precipitation on the research site was 12.05 inches. The long term average precipitation for May and June was 3.14 inches.</a:t>
            </a: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9C26D00F-0EC5-40E2-887C-47178AF15F5E}" type="slidenum">
              <a:rPr lang="en-US"/>
              <a:pPr/>
              <a:t>2</a:t>
            </a:fld>
            <a:endParaRPr lang="en-US"/>
          </a:p>
        </p:txBody>
      </p:sp>
    </p:spTree>
    <p:extLst>
      <p:ext uri="{BB962C8B-B14F-4D97-AF65-F5344CB8AC3E}">
        <p14:creationId xmlns:p14="http://schemas.microsoft.com/office/powerpoint/2010/main" val="402822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1957 –Precipitation was above normal with the May-June precipitation totaling 5.9 (hashmarked bar), compared to an average of 3.1 inches for May-June. Crested wheatgrass production was 843 lb/acre.</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FE77288B-E315-445A-857B-E88BD2660A5A}" type="slidenum">
              <a:rPr lang="en-US"/>
              <a:pPr/>
              <a:t>3</a:t>
            </a:fld>
            <a:endParaRPr lang="en-US"/>
          </a:p>
        </p:txBody>
      </p:sp>
      <p:sp>
        <p:nvSpPr>
          <p:cNvPr id="194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124054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1960 – This year was drier than normal, with only 0.9 inches of precipitation in May-June (hashmarked bar). As a result, production was much below normal at only 186 lb/acre.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1CEAB1BF-3F0D-4B2C-888F-7804ACD6DF8B}" type="slidenum">
              <a:rPr lang="en-US"/>
              <a:pPr/>
              <a:t>4</a:t>
            </a:fld>
            <a:endParaRPr lang="en-US"/>
          </a:p>
        </p:txBody>
      </p:sp>
      <p:sp>
        <p:nvSpPr>
          <p:cNvPr id="204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285106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1963 – Precipitation was much above normal during the growing season of 1963 and the rain fell during the summer. The grass remained green until about the time of the fall photograph. Grass production averaged 846 lb/acre.</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2812EDC5-5F3F-4129-A372-A2DA3B9408C3}" type="slidenum">
              <a:rPr lang="en-US"/>
              <a:pPr/>
              <a:t>5</a:t>
            </a:fld>
            <a:endParaRPr lang="en-US"/>
          </a:p>
        </p:txBody>
      </p:sp>
      <p:sp>
        <p:nvSpPr>
          <p:cNvPr id="2150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142434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1965 – This year was much above normal in precipitation and temperatures were lower than the previous year. The stems remained green through the time that the fall photograph was taken and production was 846 lb/acre.</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AABEFE20-CAE7-41B9-A3A9-A2F9B118206D}" type="slidenum">
              <a:rPr lang="en-US"/>
              <a:pPr/>
              <a:t>6</a:t>
            </a:fld>
            <a:endParaRPr lang="en-US"/>
          </a:p>
        </p:txBody>
      </p:sp>
      <p:sp>
        <p:nvSpPr>
          <p:cNvPr id="2253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31998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1969 – May precipitation was much below normal. Although June precipitation was about normal, it came too late to compensate for May’s low precipitation level. Grass production was only 262 lb/acre.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FAD741F5-829C-4077-875B-039CCEB3D100}" type="slidenum">
              <a:rPr lang="en-US"/>
              <a:pPr/>
              <a:t>7</a:t>
            </a:fld>
            <a:endParaRPr lang="en-US"/>
          </a:p>
        </p:txBody>
      </p:sp>
      <p:sp>
        <p:nvSpPr>
          <p:cNvPr id="235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422133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1971 – Precipitation was above normal in May and June, as reflected in the crested wheatgrass production of 1,090 lb/acre.</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F55C20A2-D380-4B90-929A-3411CD356BD2}" type="slidenum">
              <a:rPr lang="en-US"/>
              <a:pPr/>
              <a:t>8</a:t>
            </a:fld>
            <a:endParaRPr lang="en-US"/>
          </a:p>
        </p:txBody>
      </p:sp>
      <p:sp>
        <p:nvSpPr>
          <p:cNvPr id="2458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388860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1973 – Precipitation was about average during the months of May and June but was above average during the summer months.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15CBA283-9FA7-4E56-A224-17B2239897CB}" type="slidenum">
              <a:rPr lang="en-US"/>
              <a:pPr/>
              <a:t>9</a:t>
            </a:fld>
            <a:endParaRPr lang="en-US"/>
          </a:p>
        </p:txBody>
      </p:sp>
      <p:sp>
        <p:nvSpPr>
          <p:cNvPr id="2560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r>
              <a:rPr lang="en-US" smtClean="0"/>
              <a:t>Intro to Range--OBJ 4: PPT</a:t>
            </a:r>
          </a:p>
        </p:txBody>
      </p:sp>
    </p:spTree>
    <p:extLst>
      <p:ext uri="{BB962C8B-B14F-4D97-AF65-F5344CB8AC3E}">
        <p14:creationId xmlns:p14="http://schemas.microsoft.com/office/powerpoint/2010/main" val="418963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latin typeface="Times New Roman"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latin typeface="Times New Roman"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latin typeface="Times New Roman"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latin typeface="Times New Roman" charset="0"/>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grpSp>
      <p:sp>
        <p:nvSpPr>
          <p:cNvPr id="3993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994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436353DC-1874-43CF-B03F-BD432FD3D130}" type="slidenum">
              <a:rPr lang="en-US"/>
              <a:pPr/>
              <a:t>‹#›</a:t>
            </a:fld>
            <a:endParaRPr lang="en-US"/>
          </a:p>
        </p:txBody>
      </p:sp>
    </p:spTree>
    <p:extLst>
      <p:ext uri="{BB962C8B-B14F-4D97-AF65-F5344CB8AC3E}">
        <p14:creationId xmlns:p14="http://schemas.microsoft.com/office/powerpoint/2010/main" val="192471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47DFB7-CC87-4AD1-88B2-595EAF23CFBD}" type="slidenum">
              <a:rPr lang="en-US"/>
              <a:pPr/>
              <a:t>‹#›</a:t>
            </a:fld>
            <a:endParaRPr lang="en-US"/>
          </a:p>
        </p:txBody>
      </p:sp>
    </p:spTree>
    <p:extLst>
      <p:ext uri="{BB962C8B-B14F-4D97-AF65-F5344CB8AC3E}">
        <p14:creationId xmlns:p14="http://schemas.microsoft.com/office/powerpoint/2010/main" val="224915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60F3BE-8B75-490B-A90D-C337E9427CD7}" type="slidenum">
              <a:rPr lang="en-US"/>
              <a:pPr/>
              <a:t>‹#›</a:t>
            </a:fld>
            <a:endParaRPr lang="en-US"/>
          </a:p>
        </p:txBody>
      </p:sp>
    </p:spTree>
    <p:extLst>
      <p:ext uri="{BB962C8B-B14F-4D97-AF65-F5344CB8AC3E}">
        <p14:creationId xmlns:p14="http://schemas.microsoft.com/office/powerpoint/2010/main" val="262100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2C2BD5-CE87-406C-8106-D3D21E5766F2}" type="slidenum">
              <a:rPr lang="en-US"/>
              <a:pPr/>
              <a:t>‹#›</a:t>
            </a:fld>
            <a:endParaRPr lang="en-US"/>
          </a:p>
        </p:txBody>
      </p:sp>
    </p:spTree>
    <p:extLst>
      <p:ext uri="{BB962C8B-B14F-4D97-AF65-F5344CB8AC3E}">
        <p14:creationId xmlns:p14="http://schemas.microsoft.com/office/powerpoint/2010/main" val="115801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2748EB-23CA-4036-A9CB-614C41BC54E5}" type="slidenum">
              <a:rPr lang="en-US"/>
              <a:pPr/>
              <a:t>‹#›</a:t>
            </a:fld>
            <a:endParaRPr lang="en-US"/>
          </a:p>
        </p:txBody>
      </p:sp>
    </p:spTree>
    <p:extLst>
      <p:ext uri="{BB962C8B-B14F-4D97-AF65-F5344CB8AC3E}">
        <p14:creationId xmlns:p14="http://schemas.microsoft.com/office/powerpoint/2010/main" val="316161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376783-3508-4DAE-B0AD-ADC18C25B9A6}" type="slidenum">
              <a:rPr lang="en-US"/>
              <a:pPr/>
              <a:t>‹#›</a:t>
            </a:fld>
            <a:endParaRPr lang="en-US"/>
          </a:p>
        </p:txBody>
      </p:sp>
    </p:spTree>
    <p:extLst>
      <p:ext uri="{BB962C8B-B14F-4D97-AF65-F5344CB8AC3E}">
        <p14:creationId xmlns:p14="http://schemas.microsoft.com/office/powerpoint/2010/main" val="351287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41A98E9-E5E0-458A-B920-D08BABC68AC1}" type="slidenum">
              <a:rPr lang="en-US"/>
              <a:pPr/>
              <a:t>‹#›</a:t>
            </a:fld>
            <a:endParaRPr lang="en-US"/>
          </a:p>
        </p:txBody>
      </p:sp>
    </p:spTree>
    <p:extLst>
      <p:ext uri="{BB962C8B-B14F-4D97-AF65-F5344CB8AC3E}">
        <p14:creationId xmlns:p14="http://schemas.microsoft.com/office/powerpoint/2010/main" val="293128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CE8FB35-BA84-4741-94DF-DDB15CC2D4E6}" type="slidenum">
              <a:rPr lang="en-US"/>
              <a:pPr/>
              <a:t>‹#›</a:t>
            </a:fld>
            <a:endParaRPr lang="en-US"/>
          </a:p>
        </p:txBody>
      </p:sp>
    </p:spTree>
    <p:extLst>
      <p:ext uri="{BB962C8B-B14F-4D97-AF65-F5344CB8AC3E}">
        <p14:creationId xmlns:p14="http://schemas.microsoft.com/office/powerpoint/2010/main" val="102352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046B7A-C188-47BF-AB1F-4E6C471D7A15}" type="slidenum">
              <a:rPr lang="en-US"/>
              <a:pPr/>
              <a:t>‹#›</a:t>
            </a:fld>
            <a:endParaRPr lang="en-US"/>
          </a:p>
        </p:txBody>
      </p:sp>
    </p:spTree>
    <p:extLst>
      <p:ext uri="{BB962C8B-B14F-4D97-AF65-F5344CB8AC3E}">
        <p14:creationId xmlns:p14="http://schemas.microsoft.com/office/powerpoint/2010/main" val="24652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58B72B-12E8-4421-9E59-22BF42728BFD}" type="slidenum">
              <a:rPr lang="en-US"/>
              <a:pPr/>
              <a:t>‹#›</a:t>
            </a:fld>
            <a:endParaRPr lang="en-US"/>
          </a:p>
        </p:txBody>
      </p:sp>
    </p:spTree>
    <p:extLst>
      <p:ext uri="{BB962C8B-B14F-4D97-AF65-F5344CB8AC3E}">
        <p14:creationId xmlns:p14="http://schemas.microsoft.com/office/powerpoint/2010/main" val="357020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451DB0-7CC8-41DB-A109-62A67BC6F1DA}" type="slidenum">
              <a:rPr lang="en-US"/>
              <a:pPr/>
              <a:t>‹#›</a:t>
            </a:fld>
            <a:endParaRPr lang="en-US"/>
          </a:p>
        </p:txBody>
      </p:sp>
    </p:spTree>
    <p:extLst>
      <p:ext uri="{BB962C8B-B14F-4D97-AF65-F5344CB8AC3E}">
        <p14:creationId xmlns:p14="http://schemas.microsoft.com/office/powerpoint/2010/main" val="407988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A50971DD-E397-40A5-9347-86C06EFF06CA}" type="slidenum">
              <a:rPr lang="en-US"/>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3892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latin typeface="Times New Roman" charset="0"/>
              </a:endParaRPr>
            </a:p>
          </p:txBody>
        </p:sp>
        <p:sp>
          <p:nvSpPr>
            <p:cNvPr id="389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grpSp>
    </p:spTree>
  </p:cSld>
  <p:clrMap bg1="lt1" tx1="dk1" bg2="lt2" tx2="dk2" accent1="accent1" accent2="accent2" accent3="accent3" accent4="accent4" accent5="accent5" accent6="accent6" hlink="hlink" folHlink="folHlink"/>
  <p:sldLayoutIdLst>
    <p:sldLayoutId id="2147483933"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Crested Wheatgrass Production over 35 years</a:t>
            </a:r>
          </a:p>
        </p:txBody>
      </p:sp>
      <p:sp>
        <p:nvSpPr>
          <p:cNvPr id="3075" name="Rectangle 3"/>
          <p:cNvSpPr>
            <a:spLocks noGrp="1" noChangeArrowheads="1"/>
          </p:cNvSpPr>
          <p:nvPr>
            <p:ph type="subTitle" idx="1"/>
          </p:nvPr>
        </p:nvSpPr>
        <p:spPr/>
        <p:txBody>
          <a:bodyPr/>
          <a:lstStyle/>
          <a:p>
            <a:r>
              <a:rPr lang="en-US" smtClean="0">
                <a:latin typeface="Arial" panose="020B0604020202020204" pitchFamily="34" charset="0"/>
              </a:rPr>
              <a:t>Lee A. Sharp</a:t>
            </a:r>
          </a:p>
          <a:p>
            <a:r>
              <a:rPr lang="en-US" smtClean="0">
                <a:latin typeface="Arial" panose="020B0604020202020204" pitchFamily="34" charset="0"/>
              </a:rPr>
              <a:t>Ken Sanders</a:t>
            </a:r>
          </a:p>
          <a:p>
            <a:r>
              <a:rPr lang="en-US" smtClean="0">
                <a:latin typeface="Arial" panose="020B0604020202020204" pitchFamily="34" charset="0"/>
              </a:rPr>
              <a:t>Neil Rimby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1979</a:t>
            </a:r>
          </a:p>
        </p:txBody>
      </p:sp>
      <p:pic>
        <p:nvPicPr>
          <p:cNvPr id="12291" name="Picture 3" descr="C:\WINDOWS\Desktop\Range-Change\Wheatgrass\1979.tif"/>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04800" y="1828800"/>
            <a:ext cx="62722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3129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1988</a:t>
            </a:r>
          </a:p>
        </p:txBody>
      </p:sp>
      <p:pic>
        <p:nvPicPr>
          <p:cNvPr id="13315" name="Picture 3" descr="C:\WINDOWS\Desktop\Range-Change\Wheatgrass\1988.tif"/>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04800" y="1828800"/>
            <a:ext cx="6324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2272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1990</a:t>
            </a:r>
          </a:p>
        </p:txBody>
      </p:sp>
      <p:pic>
        <p:nvPicPr>
          <p:cNvPr id="14339" name="Picture 3" descr="C:\WINDOWS\Desktop\Range-Change\Wheatgrass\199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61722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828800"/>
            <a:ext cx="220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5181600" y="5562600"/>
            <a:ext cx="1371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solidFill>
                  <a:schemeClr val="bg1"/>
                </a:solidFill>
              </a:rPr>
              <a:t>Production</a:t>
            </a:r>
          </a:p>
          <a:p>
            <a:pPr>
              <a:spcBef>
                <a:spcPct val="50000"/>
              </a:spcBef>
            </a:pPr>
            <a:r>
              <a:rPr lang="en-US" b="1">
                <a:solidFill>
                  <a:schemeClr val="bg1"/>
                </a:solidFill>
              </a:rPr>
              <a:t>140 lb/acre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1991</a:t>
            </a:r>
          </a:p>
        </p:txBody>
      </p:sp>
      <p:pic>
        <p:nvPicPr>
          <p:cNvPr id="15363" name="Picture 3" descr="C:\WINDOWS\Desktop\Range-Change\Wheatgrass\199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62484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2098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5257800" y="5562600"/>
            <a:ext cx="1371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solidFill>
                  <a:schemeClr val="bg1"/>
                </a:solidFill>
              </a:rPr>
              <a:t>Production</a:t>
            </a:r>
          </a:p>
          <a:p>
            <a:pPr>
              <a:spcBef>
                <a:spcPct val="50000"/>
              </a:spcBef>
            </a:pPr>
            <a:r>
              <a:rPr lang="en-US" b="1">
                <a:solidFill>
                  <a:schemeClr val="bg1"/>
                </a:solidFill>
              </a:rPr>
              <a:t>250 lb/acre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33400"/>
            <a:ext cx="8458200" cy="1143000"/>
          </a:xfrm>
        </p:spPr>
        <p:txBody>
          <a:bodyPr/>
          <a:lstStyle/>
          <a:p>
            <a:r>
              <a:rPr lang="en-US" smtClean="0"/>
              <a:t>35-year study of Crested Wheatgrass</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905000"/>
            <a:ext cx="72247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1957</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43088"/>
            <a:ext cx="21463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58674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5029200" y="5410200"/>
            <a:ext cx="1600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solidFill>
                  <a:schemeClr val="bg1"/>
                </a:solidFill>
              </a:rPr>
              <a:t>Production </a:t>
            </a:r>
          </a:p>
          <a:p>
            <a:pPr>
              <a:spcBef>
                <a:spcPct val="50000"/>
              </a:spcBef>
            </a:pPr>
            <a:r>
              <a:rPr lang="en-US">
                <a:solidFill>
                  <a:schemeClr val="bg1"/>
                </a:solidFill>
              </a:rPr>
              <a:t>843 lb/acre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1960</a:t>
            </a:r>
          </a:p>
        </p:txBody>
      </p:sp>
      <p:pic>
        <p:nvPicPr>
          <p:cNvPr id="6147" name="Picture 3" descr="C:\WINDOWS\Desktop\Range-Change\Wheatgrass\1960.tif"/>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81000" y="1905000"/>
            <a:ext cx="6235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92288"/>
            <a:ext cx="22098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5334000" y="5562600"/>
            <a:ext cx="1371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solidFill>
                  <a:schemeClr val="bg1"/>
                </a:solidFill>
              </a:rPr>
              <a:t>Production</a:t>
            </a:r>
          </a:p>
          <a:p>
            <a:pPr>
              <a:spcBef>
                <a:spcPct val="50000"/>
              </a:spcBef>
            </a:pPr>
            <a:r>
              <a:rPr lang="en-US" b="1">
                <a:solidFill>
                  <a:schemeClr val="bg1"/>
                </a:solidFill>
              </a:rPr>
              <a:t>186 lb/acre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1963</a:t>
            </a:r>
          </a:p>
        </p:txBody>
      </p:sp>
      <p:pic>
        <p:nvPicPr>
          <p:cNvPr id="7171" name="Picture 3" descr="C:\WINDOWS\Desktop\Range-Change\Wheatgrass\196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62468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2098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5257800" y="5486400"/>
            <a:ext cx="1295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solidFill>
                  <a:schemeClr val="bg1"/>
                </a:solidFill>
              </a:rPr>
              <a:t>Production</a:t>
            </a:r>
          </a:p>
          <a:p>
            <a:pPr>
              <a:spcBef>
                <a:spcPct val="50000"/>
              </a:spcBef>
            </a:pPr>
            <a:r>
              <a:rPr lang="en-US">
                <a:solidFill>
                  <a:schemeClr val="bg1"/>
                </a:solidFill>
              </a:rPr>
              <a:t>846 lb/acre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1965</a:t>
            </a:r>
          </a:p>
        </p:txBody>
      </p:sp>
      <p:pic>
        <p:nvPicPr>
          <p:cNvPr id="8195" name="Picture 3" descr="C:\WINDOWS\Desktop\Range-Change\Wheatgrass\196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2891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p:cNvSpPr txBox="1">
            <a:spLocks noChangeArrowheads="1"/>
          </p:cNvSpPr>
          <p:nvPr/>
        </p:nvSpPr>
        <p:spPr bwMode="auto">
          <a:xfrm>
            <a:off x="5181600" y="5665788"/>
            <a:ext cx="1295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solidFill>
                  <a:schemeClr val="bg1"/>
                </a:solidFill>
              </a:rPr>
              <a:t>Production</a:t>
            </a:r>
          </a:p>
          <a:p>
            <a:pPr>
              <a:spcBef>
                <a:spcPct val="50000"/>
              </a:spcBef>
            </a:pPr>
            <a:r>
              <a:rPr lang="en-US">
                <a:solidFill>
                  <a:schemeClr val="bg1"/>
                </a:solidFill>
              </a:rPr>
              <a:t>846 lb/acre</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1969</a:t>
            </a:r>
          </a:p>
        </p:txBody>
      </p:sp>
      <p:pic>
        <p:nvPicPr>
          <p:cNvPr id="9219" name="Picture 3" descr="C:\WINDOWS\Desktop\Range-Change\Wheatgrass\1969.tif"/>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1828800"/>
            <a:ext cx="63134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23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5334000" y="5562600"/>
            <a:ext cx="1371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solidFill>
                  <a:schemeClr val="bg1"/>
                </a:solidFill>
              </a:rPr>
              <a:t>Production</a:t>
            </a:r>
          </a:p>
          <a:p>
            <a:pPr>
              <a:spcBef>
                <a:spcPct val="50000"/>
              </a:spcBef>
            </a:pPr>
            <a:r>
              <a:rPr lang="en-US" b="1">
                <a:solidFill>
                  <a:schemeClr val="bg1"/>
                </a:solidFill>
              </a:rPr>
              <a:t>262 lb/acre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1971</a:t>
            </a:r>
          </a:p>
        </p:txBody>
      </p:sp>
      <p:pic>
        <p:nvPicPr>
          <p:cNvPr id="10243" name="Picture 3" descr="C:\WINDOWS\Desktop\Range-Change\Wheatgrass\197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6315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8800"/>
            <a:ext cx="2178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5334000" y="5486400"/>
            <a:ext cx="1447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solidFill>
                  <a:schemeClr val="bg1"/>
                </a:solidFill>
              </a:rPr>
              <a:t>Production</a:t>
            </a:r>
          </a:p>
          <a:p>
            <a:pPr>
              <a:spcBef>
                <a:spcPct val="50000"/>
              </a:spcBef>
            </a:pPr>
            <a:r>
              <a:rPr lang="en-US" b="1">
                <a:solidFill>
                  <a:schemeClr val="bg1"/>
                </a:solidFill>
              </a:rPr>
              <a:t>1,090 lb/acre</a:t>
            </a:r>
          </a:p>
          <a:p>
            <a:pPr>
              <a:spcBef>
                <a:spcPct val="50000"/>
              </a:spcBef>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1973</a:t>
            </a:r>
          </a:p>
        </p:txBody>
      </p:sp>
      <p:pic>
        <p:nvPicPr>
          <p:cNvPr id="11267" name="Picture 3" descr="C:\WINDOWS\Desktop\Range-Change\Wheatgrass\197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62182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828800"/>
            <a:ext cx="22701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1877</TotalTime>
  <Words>596</Words>
  <Application>Microsoft Office PowerPoint</Application>
  <PresentationFormat>On-screen Show (4:3)</PresentationFormat>
  <Paragraphs>70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Arial</vt:lpstr>
      <vt:lpstr>Wingdings</vt:lpstr>
      <vt:lpstr>Calibri</vt:lpstr>
      <vt:lpstr>Quadrant</vt:lpstr>
      <vt:lpstr>Crested Wheatgrass Production over 35 years</vt:lpstr>
      <vt:lpstr>35-year study of Crested Wheatgrass</vt:lpstr>
      <vt:lpstr>1957</vt:lpstr>
      <vt:lpstr>1960</vt:lpstr>
      <vt:lpstr>1963</vt:lpstr>
      <vt:lpstr>1965</vt:lpstr>
      <vt:lpstr>1969</vt:lpstr>
      <vt:lpstr>1971</vt:lpstr>
      <vt:lpstr>1973</vt:lpstr>
      <vt:lpstr>1979</vt:lpstr>
      <vt:lpstr>1988</vt:lpstr>
      <vt:lpstr>1990</vt:lpstr>
      <vt:lpstr>1991</vt:lpstr>
    </vt:vector>
  </TitlesOfParts>
  <Company>University of Idaho-AEE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dc:creator>
  <cp:lastModifiedBy>April Hulet</cp:lastModifiedBy>
  <cp:revision>150</cp:revision>
  <dcterms:created xsi:type="dcterms:W3CDTF">2007-08-23T16:10:54Z</dcterms:created>
  <dcterms:modified xsi:type="dcterms:W3CDTF">2020-05-06T23:17:44Z</dcterms:modified>
</cp:coreProperties>
</file>