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tags/tag36.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32" r:id="rId2"/>
    <p:sldId id="336" r:id="rId3"/>
    <p:sldId id="334" r:id="rId4"/>
    <p:sldId id="333" r:id="rId5"/>
    <p:sldId id="344" r:id="rId6"/>
    <p:sldId id="337" r:id="rId7"/>
    <p:sldId id="345" r:id="rId8"/>
    <p:sldId id="346" r:id="rId9"/>
    <p:sldId id="347" r:id="rId10"/>
    <p:sldId id="359" r:id="rId11"/>
    <p:sldId id="358" r:id="rId12"/>
    <p:sldId id="361" r:id="rId13"/>
    <p:sldId id="362" r:id="rId14"/>
    <p:sldId id="363" r:id="rId15"/>
    <p:sldId id="364" r:id="rId16"/>
    <p:sldId id="367" r:id="rId17"/>
    <p:sldId id="366" r:id="rId18"/>
    <p:sldId id="365" r:id="rId19"/>
    <p:sldId id="369" r:id="rId20"/>
    <p:sldId id="370" r:id="rId21"/>
    <p:sldId id="340" r:id="rId22"/>
    <p:sldId id="342" r:id="rId23"/>
    <p:sldId id="339" r:id="rId24"/>
    <p:sldId id="341" r:id="rId25"/>
    <p:sldId id="328" r:id="rId26"/>
    <p:sldId id="322" r:id="rId27"/>
    <p:sldId id="311" r:id="rId28"/>
    <p:sldId id="313" r:id="rId29"/>
    <p:sldId id="314" r:id="rId30"/>
    <p:sldId id="315" r:id="rId31"/>
    <p:sldId id="316" r:id="rId32"/>
    <p:sldId id="317" r:id="rId33"/>
    <p:sldId id="318" r:id="rId34"/>
    <p:sldId id="319" r:id="rId35"/>
    <p:sldId id="374"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84418" autoAdjust="0"/>
  </p:normalViewPr>
  <p:slideViewPr>
    <p:cSldViewPr snapToGrid="0">
      <p:cViewPr varScale="1">
        <p:scale>
          <a:sx n="72" d="100"/>
          <a:sy n="72" d="100"/>
        </p:scale>
        <p:origin x="79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662531017369729"/>
          <c:y val="4.0284360189573459E-2"/>
          <c:w val="0.6637717121588097"/>
          <c:h val="0.77607925368024644"/>
        </c:manualLayout>
      </c:layout>
      <c:bar3DChart>
        <c:barDir val="col"/>
        <c:grouping val="clustered"/>
        <c:varyColors val="0"/>
        <c:ser>
          <c:idx val="0"/>
          <c:order val="0"/>
          <c:tx>
            <c:strRef>
              <c:f>Sheet1!$A$2</c:f>
              <c:strCache>
                <c:ptCount val="1"/>
                <c:pt idx="0">
                  <c:v>Native </c:v>
                </c:pt>
              </c:strCache>
            </c:strRef>
          </c:tx>
          <c:spPr>
            <a:solidFill>
              <a:schemeClr val="bg2">
                <a:lumMod val="90000"/>
              </a:schemeClr>
            </a:solidFill>
            <a:ln w="12690">
              <a:solidFill>
                <a:schemeClr val="tx1"/>
              </a:solidFill>
              <a:prstDash val="solid"/>
            </a:ln>
          </c:spPr>
          <c:invertIfNegative val="0"/>
          <c:cat>
            <c:strRef>
              <c:f>Sheet1!$B$1:$D$1</c:f>
              <c:strCache>
                <c:ptCount val="3"/>
                <c:pt idx="0">
                  <c:v>Ranchette</c:v>
                </c:pt>
                <c:pt idx="1">
                  <c:v>Ranch</c:v>
                </c:pt>
                <c:pt idx="2">
                  <c:v>Reserve</c:v>
                </c:pt>
              </c:strCache>
            </c:strRef>
          </c:cat>
          <c:val>
            <c:numRef>
              <c:f>Sheet1!$B$2:$D$2</c:f>
              <c:numCache>
                <c:formatCode>General</c:formatCode>
                <c:ptCount val="3"/>
                <c:pt idx="0">
                  <c:v>72</c:v>
                </c:pt>
                <c:pt idx="1">
                  <c:v>80</c:v>
                </c:pt>
                <c:pt idx="2">
                  <c:v>76</c:v>
                </c:pt>
              </c:numCache>
            </c:numRef>
          </c:val>
          <c:extLst xmlns:c16r2="http://schemas.microsoft.com/office/drawing/2015/06/chart">
            <c:ext xmlns:c16="http://schemas.microsoft.com/office/drawing/2014/chart" uri="{C3380CC4-5D6E-409C-BE32-E72D297353CC}">
              <c16:uniqueId val="{00000000-881C-4BD3-830B-41B9C983C7B8}"/>
            </c:ext>
          </c:extLst>
        </c:ser>
        <c:ser>
          <c:idx val="1"/>
          <c:order val="1"/>
          <c:tx>
            <c:strRef>
              <c:f>Sheet1!$A$3</c:f>
              <c:strCache>
                <c:ptCount val="1"/>
                <c:pt idx="0">
                  <c:v>Non-Native</c:v>
                </c:pt>
              </c:strCache>
            </c:strRef>
          </c:tx>
          <c:spPr>
            <a:solidFill>
              <a:schemeClr val="accent2"/>
            </a:solidFill>
            <a:ln w="12690">
              <a:solidFill>
                <a:schemeClr val="tx1"/>
              </a:solidFill>
              <a:prstDash val="solid"/>
            </a:ln>
          </c:spPr>
          <c:invertIfNegative val="0"/>
          <c:cat>
            <c:strRef>
              <c:f>Sheet1!$B$1:$D$1</c:f>
              <c:strCache>
                <c:ptCount val="3"/>
                <c:pt idx="0">
                  <c:v>Ranchette</c:v>
                </c:pt>
                <c:pt idx="1">
                  <c:v>Ranch</c:v>
                </c:pt>
                <c:pt idx="2">
                  <c:v>Reserve</c:v>
                </c:pt>
              </c:strCache>
            </c:strRef>
          </c:cat>
          <c:val>
            <c:numRef>
              <c:f>Sheet1!$B$3:$D$3</c:f>
              <c:numCache>
                <c:formatCode>General</c:formatCode>
                <c:ptCount val="3"/>
                <c:pt idx="0">
                  <c:v>27</c:v>
                </c:pt>
                <c:pt idx="1">
                  <c:v>17</c:v>
                </c:pt>
                <c:pt idx="2">
                  <c:v>28</c:v>
                </c:pt>
              </c:numCache>
            </c:numRef>
          </c:val>
          <c:extLst xmlns:c16r2="http://schemas.microsoft.com/office/drawing/2015/06/chart">
            <c:ext xmlns:c16="http://schemas.microsoft.com/office/drawing/2014/chart" uri="{C3380CC4-5D6E-409C-BE32-E72D297353CC}">
              <c16:uniqueId val="{00000001-881C-4BD3-830B-41B9C983C7B8}"/>
            </c:ext>
          </c:extLst>
        </c:ser>
        <c:dLbls>
          <c:showLegendKey val="0"/>
          <c:showVal val="0"/>
          <c:showCatName val="0"/>
          <c:showSerName val="0"/>
          <c:showPercent val="0"/>
          <c:showBubbleSize val="0"/>
        </c:dLbls>
        <c:gapWidth val="140"/>
        <c:gapDepth val="0"/>
        <c:shape val="box"/>
        <c:axId val="1167890224"/>
        <c:axId val="1167885872"/>
        <c:axId val="0"/>
      </c:bar3DChart>
      <c:catAx>
        <c:axId val="1167890224"/>
        <c:scaling>
          <c:orientation val="minMax"/>
        </c:scaling>
        <c:delete val="0"/>
        <c:axPos val="b"/>
        <c:numFmt formatCode="General" sourceLinked="1"/>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Souvenir Lt BT"/>
                <a:ea typeface="Souvenir Lt BT"/>
                <a:cs typeface="Souvenir Lt BT"/>
              </a:defRPr>
            </a:pPr>
            <a:endParaRPr lang="en-US"/>
          </a:p>
        </c:txPr>
        <c:crossAx val="1167885872"/>
        <c:crosses val="autoZero"/>
        <c:auto val="1"/>
        <c:lblAlgn val="ctr"/>
        <c:lblOffset val="100"/>
        <c:tickLblSkip val="1"/>
        <c:tickMarkSkip val="1"/>
        <c:noMultiLvlLbl val="0"/>
      </c:catAx>
      <c:valAx>
        <c:axId val="1167885872"/>
        <c:scaling>
          <c:orientation val="minMax"/>
        </c:scaling>
        <c:delete val="0"/>
        <c:axPos val="l"/>
        <c:majorGridlines>
          <c:spPr>
            <a:ln w="3172">
              <a:solidFill>
                <a:schemeClr val="tx1"/>
              </a:solidFill>
              <a:prstDash val="solid"/>
            </a:ln>
          </c:spPr>
        </c:majorGridlines>
        <c:title>
          <c:tx>
            <c:rich>
              <a:bodyPr/>
              <a:lstStyle/>
              <a:p>
                <a:pPr>
                  <a:defRPr sz="1799" b="1" i="0" u="none" strike="noStrike" baseline="0">
                    <a:solidFill>
                      <a:schemeClr val="tx1"/>
                    </a:solidFill>
                    <a:latin typeface="Souvenir Lt BT"/>
                    <a:ea typeface="Souvenir Lt BT"/>
                    <a:cs typeface="Souvenir Lt BT"/>
                  </a:defRPr>
                </a:pPr>
                <a:r>
                  <a:rPr lang="en-US"/>
                  <a:t>% cover</a:t>
                </a:r>
              </a:p>
            </c:rich>
          </c:tx>
          <c:layout>
            <c:manualLayout>
              <c:xMode val="edge"/>
              <c:yMode val="edge"/>
              <c:x val="4.027667939095305E-2"/>
              <c:y val="0.35308049469359809"/>
            </c:manualLayout>
          </c:layout>
          <c:overlay val="0"/>
          <c:spPr>
            <a:noFill/>
            <a:ln w="25380">
              <a:noFill/>
            </a:ln>
          </c:spPr>
        </c:title>
        <c:numFmt formatCode="General" sourceLinked="1"/>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Souvenir Lt BT"/>
                <a:ea typeface="Souvenir Lt BT"/>
                <a:cs typeface="Souvenir Lt BT"/>
              </a:defRPr>
            </a:pPr>
            <a:endParaRPr lang="en-US"/>
          </a:p>
        </c:txPr>
        <c:crossAx val="1167890224"/>
        <c:crosses val="autoZero"/>
        <c:crossBetween val="between"/>
      </c:valAx>
      <c:spPr>
        <a:noFill/>
        <a:ln w="25380">
          <a:noFill/>
        </a:ln>
      </c:spPr>
    </c:plotArea>
    <c:legend>
      <c:legendPos val="r"/>
      <c:layout>
        <c:manualLayout>
          <c:xMode val="edge"/>
          <c:yMode val="edge"/>
          <c:x val="0.76425356605047667"/>
          <c:y val="8.8257232112290293E-2"/>
          <c:w val="0.20099255583126563"/>
          <c:h val="0.16824644549763049"/>
        </c:manualLayout>
      </c:layout>
      <c:overlay val="0"/>
      <c:spPr>
        <a:noFill/>
        <a:ln w="3172">
          <a:solidFill>
            <a:schemeClr val="tx1"/>
          </a:solidFill>
          <a:prstDash val="solid"/>
        </a:ln>
      </c:spPr>
      <c:txPr>
        <a:bodyPr/>
        <a:lstStyle/>
        <a:p>
          <a:pPr>
            <a:defRPr sz="1654" b="1" i="0" u="none" strike="noStrike" baseline="0">
              <a:solidFill>
                <a:schemeClr val="tx1"/>
              </a:solidFill>
              <a:latin typeface="Souvenir Lt BT"/>
              <a:ea typeface="Souvenir Lt BT"/>
              <a:cs typeface="Souvenir Lt BT"/>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Souvenir Lt BT"/>
          <a:ea typeface="Souvenir Lt BT"/>
          <a:cs typeface="Souvenir Lt B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68DF6-FA63-4B9E-AECC-0298480EA776}" type="datetimeFigureOut">
              <a:rPr lang="en-US" smtClean="0"/>
              <a:pPr/>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42042-FAC1-4337-8D38-2C4E705ECCA2}" type="slidenum">
              <a:rPr lang="en-US" smtClean="0"/>
              <a:pPr/>
              <a:t>‹#›</a:t>
            </a:fld>
            <a:endParaRPr lang="en-US"/>
          </a:p>
        </p:txBody>
      </p:sp>
    </p:spTree>
    <p:extLst>
      <p:ext uri="{BB962C8B-B14F-4D97-AF65-F5344CB8AC3E}">
        <p14:creationId xmlns:p14="http://schemas.microsoft.com/office/powerpoint/2010/main" val="159611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oomberg.com/graphics/2018-us-land-u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A00183B-10F8-4B73-91AC-A89933ACBD79}" type="slidenum">
              <a:rPr lang="en-US"/>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310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is becoming more urban—at an average rate of about 1 million additional acres a year. That’s the equivalent of adding new urban area the size of Los Angeles, Houston and Phoenix combined. U.S. urban areas have more than quadrupled since 1945.</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10</a:t>
            </a:fld>
            <a:endParaRPr lang="en-US"/>
          </a:p>
        </p:txBody>
      </p:sp>
    </p:spTree>
    <p:extLst>
      <p:ext uri="{BB962C8B-B14F-4D97-AF65-F5344CB8AC3E}">
        <p14:creationId xmlns:p14="http://schemas.microsoft.com/office/powerpoint/2010/main" val="104107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 categorizes national parks, wildlife areas, highways, railroads and military bases as special-use areas. And another USDA land classification—miscellaneous—includes cemeteries, golf courses, marshes, deserts and other areas of “low economic value.”</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11</a:t>
            </a:fld>
            <a:endParaRPr lang="en-US"/>
          </a:p>
        </p:txBody>
      </p:sp>
    </p:spTree>
    <p:extLst>
      <p:ext uri="{BB962C8B-B14F-4D97-AF65-F5344CB8AC3E}">
        <p14:creationId xmlns:p14="http://schemas.microsoft.com/office/powerpoint/2010/main" val="337101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100 million acres of special-use areas are park and wilderness areas, where most commercial activities, such as logging, mining and grazing, are excluded.</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12</a:t>
            </a:fld>
            <a:endParaRPr lang="en-US"/>
          </a:p>
        </p:txBody>
      </p:sp>
    </p:spTree>
    <p:extLst>
      <p:ext uri="{BB962C8B-B14F-4D97-AF65-F5344CB8AC3E}">
        <p14:creationId xmlns:p14="http://schemas.microsoft.com/office/powerpoint/2010/main" val="93067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Agricultural land takes up about a fifth of the country.</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13</a:t>
            </a:fld>
            <a:endParaRPr lang="en-US"/>
          </a:p>
        </p:txBody>
      </p:sp>
    </p:spTree>
    <p:extLst>
      <p:ext uri="{BB962C8B-B14F-4D97-AF65-F5344CB8AC3E}">
        <p14:creationId xmlns:p14="http://schemas.microsoft.com/office/powerpoint/2010/main" val="60890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the actual land area used to grow the food Americans eat is much smaller—only about the size of Indiana, Illinois and half of Iowa combined. More than a third of the entire corn crop is devoted to ethanol production. Most cropland is used for livestock feed, exports or is left idle to let the land recover.</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14</a:t>
            </a:fld>
            <a:endParaRPr lang="en-US"/>
          </a:p>
        </p:txBody>
      </p:sp>
    </p:spTree>
    <p:extLst>
      <p:ext uri="{BB962C8B-B14F-4D97-AF65-F5344CB8AC3E}">
        <p14:creationId xmlns:p14="http://schemas.microsoft.com/office/powerpoint/2010/main" val="423740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U.S. benefits from an overall agricultural trade surplus, Americans imported 15 percent of their food and beverage products in 2016. More than 30 percent of the fresh fruits and vegetables Americans consume come from other countries, predominantly Mexico and Canada. The amount of U.S. land used to produce citrus fruits alone is larger than Rhode Island.</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15</a:t>
            </a:fld>
            <a:endParaRPr lang="en-US"/>
          </a:p>
        </p:txBody>
      </p:sp>
    </p:spTree>
    <p:extLst>
      <p:ext uri="{BB962C8B-B14F-4D97-AF65-F5344CB8AC3E}">
        <p14:creationId xmlns:p14="http://schemas.microsoft.com/office/powerpoint/2010/main" val="132586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one-third of U.S. land is used for pasture—by far the largest land-use type in the contiguous 48 states. And nearly 25 percent of that land is administered by the federal government, with most occurring in the West. That land is open to grazing for a fee.</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16</a:t>
            </a:fld>
            <a:endParaRPr lang="en-US"/>
          </a:p>
        </p:txBody>
      </p:sp>
    </p:spTree>
    <p:extLst>
      <p:ext uri="{BB962C8B-B14F-4D97-AF65-F5344CB8AC3E}">
        <p14:creationId xmlns:p14="http://schemas.microsoft.com/office/powerpoint/2010/main" val="327799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single, major occupant on all this land: cows. Between pastures and cropland used to produce feed, 41 percent of U.S. land in the contiguous states revolves around livestock.</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17</a:t>
            </a:fld>
            <a:endParaRPr lang="en-US"/>
          </a:p>
        </p:txBody>
      </p:sp>
    </p:spTree>
    <p:extLst>
      <p:ext uri="{BB962C8B-B14F-4D97-AF65-F5344CB8AC3E}">
        <p14:creationId xmlns:p14="http://schemas.microsoft.com/office/powerpoint/2010/main" val="249920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Forestland is the last major category of land categorized by the USDA. Unprotected forests and timberland constitute a quarter of the contiguous U.S.</a:t>
            </a:r>
          </a:p>
          <a:p>
            <a:endParaRPr lang="en-US" dirty="0"/>
          </a:p>
        </p:txBody>
      </p:sp>
      <p:sp>
        <p:nvSpPr>
          <p:cNvPr id="4" name="Slide Number Placeholder 3"/>
          <p:cNvSpPr>
            <a:spLocks noGrp="1"/>
          </p:cNvSpPr>
          <p:nvPr>
            <p:ph type="sldNum" sz="quarter" idx="10"/>
          </p:nvPr>
        </p:nvSpPr>
        <p:spPr/>
        <p:txBody>
          <a:bodyPr/>
          <a:lstStyle/>
          <a:p>
            <a:fld id="{03A42042-FAC1-4337-8D38-2C4E705ECCA2}" type="slidenum">
              <a:rPr lang="en-US" smtClean="0"/>
              <a:pPr/>
              <a:t>18</a:t>
            </a:fld>
            <a:endParaRPr lang="en-US"/>
          </a:p>
        </p:txBody>
      </p:sp>
    </p:spTree>
    <p:extLst>
      <p:ext uri="{BB962C8B-B14F-4D97-AF65-F5344CB8AC3E}">
        <p14:creationId xmlns:p14="http://schemas.microsoft.com/office/powerpoint/2010/main" val="2345952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U.S. Forest Service, timber harvests typically occur on about 11 million acres each year. But because of regrowth, the volume of U.S. timber stock grew by about 1 percent annually from 2007 to 2012. Weyerhaeuser Co. is the largest private owner of timberlands in the U.S. With 12.4 million acres, the company controls 2.3 percent of all commercially available timber, an area nearly the size of West Virginia.</a:t>
            </a:r>
          </a:p>
        </p:txBody>
      </p:sp>
      <p:sp>
        <p:nvSpPr>
          <p:cNvPr id="4" name="Slide Number Placeholder 3"/>
          <p:cNvSpPr>
            <a:spLocks noGrp="1"/>
          </p:cNvSpPr>
          <p:nvPr>
            <p:ph type="sldNum" sz="quarter" idx="10"/>
          </p:nvPr>
        </p:nvSpPr>
        <p:spPr/>
        <p:txBody>
          <a:bodyPr/>
          <a:lstStyle/>
          <a:p>
            <a:fld id="{03A42042-FAC1-4337-8D38-2C4E705ECCA2}" type="slidenum">
              <a:rPr lang="en-US" smtClean="0"/>
              <a:pPr/>
              <a:t>19</a:t>
            </a:fld>
            <a:endParaRPr lang="en-US"/>
          </a:p>
        </p:txBody>
      </p:sp>
    </p:spTree>
    <p:extLst>
      <p:ext uri="{BB962C8B-B14F-4D97-AF65-F5344CB8AC3E}">
        <p14:creationId xmlns:p14="http://schemas.microsoft.com/office/powerpoint/2010/main" val="259402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land in the US is privately owned (60%)  The federal government owns about 30% of US land and state &amp; local governments (i.e., state parks, wildlife management areas, or state endowment lands) account for ~ 10% of the U.S. land</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a:t>
            </a:fld>
            <a:endParaRPr lang="en-US"/>
          </a:p>
        </p:txBody>
      </p:sp>
    </p:spTree>
    <p:extLst>
      <p:ext uri="{BB962C8B-B14F-4D97-AF65-F5344CB8AC3E}">
        <p14:creationId xmlns:p14="http://schemas.microsoft.com/office/powerpoint/2010/main" val="993632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those pieces together, this map gives you a rough sense of all the ways U.S. land is used. Much of U.S. land serves specific purposes, such as the 2 million acres devoted to golf courses or the 3 million acres for airports.</a:t>
            </a:r>
          </a:p>
          <a:p>
            <a:endParaRPr lang="en-US" dirty="0"/>
          </a:p>
          <a:p>
            <a:r>
              <a:rPr lang="en-US" dirty="0"/>
              <a:t>On a percentage basis, urban creep outpaces growth in all other land-use categories. Another growth area: land owned by wealthy families. According to </a:t>
            </a:r>
            <a:r>
              <a:rPr lang="en-US" i="1" dirty="0">
                <a:effectLst/>
              </a:rPr>
              <a:t>The Land Report</a:t>
            </a:r>
            <a:r>
              <a:rPr lang="en-US" dirty="0"/>
              <a:t> magazine, since 2008 the amount of land owned by the 100 largest private landowners has grown from 28 million acres to 40 million, an area larger than the state of Florida.</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20</a:t>
            </a:fld>
            <a:endParaRPr lang="en-US"/>
          </a:p>
        </p:txBody>
      </p:sp>
    </p:spTree>
    <p:extLst>
      <p:ext uri="{BB962C8B-B14F-4D97-AF65-F5344CB8AC3E}">
        <p14:creationId xmlns:p14="http://schemas.microsoft.com/office/powerpoint/2010/main" val="231837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Grazing is the major use of rangelands across the globe.  There are two basic groups of people that engage in grazing activities: Pastoralists and Ranchers.</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22</a:t>
            </a:fld>
            <a:endParaRPr lang="en-US"/>
          </a:p>
        </p:txBody>
      </p:sp>
    </p:spTree>
    <p:extLst>
      <p:ext uri="{BB962C8B-B14F-4D97-AF65-F5344CB8AC3E}">
        <p14:creationId xmlns:p14="http://schemas.microsoft.com/office/powerpoint/2010/main" val="2057259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term “pastoralist” is most often used to describe nomadic herders primarily in developing countries.  This video describe the extent and importance of pastoralism and the what the </a:t>
            </a:r>
            <a:r>
              <a:rPr lang="en-US" b="0" dirty="0"/>
              <a:t>Food and Agriculture Organization of the United Nations </a:t>
            </a:r>
            <a:r>
              <a:rPr lang="en-US" dirty="0"/>
              <a:t>is doing to help improve the lives of pastoral communities and the natural resources on which they rely.</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23</a:t>
            </a:fld>
            <a:endParaRPr lang="en-US"/>
          </a:p>
        </p:txBody>
      </p:sp>
    </p:spTree>
    <p:extLst>
      <p:ext uri="{BB962C8B-B14F-4D97-AF65-F5344CB8AC3E}">
        <p14:creationId xmlns:p14="http://schemas.microsoft.com/office/powerpoint/2010/main" val="99408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Ranchers or </a:t>
            </a:r>
            <a:r>
              <a:rPr lang="en-US" dirty="0" err="1"/>
              <a:t>graziers</a:t>
            </a:r>
            <a:r>
              <a:rPr lang="en-US" dirty="0"/>
              <a:t> (as in Australia) is a term that describe those who own ranches and graze animals in developed countries.  </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24</a:t>
            </a:fld>
            <a:endParaRPr lang="en-US"/>
          </a:p>
        </p:txBody>
      </p:sp>
    </p:spTree>
    <p:extLst>
      <p:ext uri="{BB962C8B-B14F-4D97-AF65-F5344CB8AC3E}">
        <p14:creationId xmlns:p14="http://schemas.microsoft.com/office/powerpoint/2010/main" val="3990528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723E1A3-9993-4086-AEE1-2F5EDBAD5EA1}" type="slidenum">
              <a:rPr lang="en-US" smtClean="0"/>
              <a:pPr/>
              <a:t>25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a:t>Public lands are very important to ranch operations and rural communities in the west. Grazing permits on public lands are also important to sustain red meat for the US and as an export to other countries. Livestock grazing is often the only economic use on western lands as these lands cannot be plowed and converted to croplands..</a:t>
            </a:r>
          </a:p>
        </p:txBody>
      </p:sp>
    </p:spTree>
    <p:extLst>
      <p:ext uri="{BB962C8B-B14F-4D97-AF65-F5344CB8AC3E}">
        <p14:creationId xmlns:p14="http://schemas.microsoft.com/office/powerpoint/2010/main" val="365999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Conservation easements are increasingly used to maintain space and conserve habitat while a working landscapes. Here is an example of a family ranch that is maintaining a working landscape in California.</a:t>
            </a:r>
          </a:p>
          <a:p>
            <a:endParaRPr lang="en-US" dirty="0"/>
          </a:p>
        </p:txBody>
      </p:sp>
      <p:sp>
        <p:nvSpPr>
          <p:cNvPr id="4" name="Slide Number Placeholder 3"/>
          <p:cNvSpPr>
            <a:spLocks noGrp="1"/>
          </p:cNvSpPr>
          <p:nvPr>
            <p:ph type="sldNum" sz="quarter" idx="10"/>
          </p:nvPr>
        </p:nvSpPr>
        <p:spPr/>
        <p:txBody>
          <a:bodyPr/>
          <a:lstStyle/>
          <a:p>
            <a:fld id="{03A42042-FAC1-4337-8D38-2C4E705ECCA2}" type="slidenum">
              <a:rPr lang="en-US" smtClean="0"/>
              <a:pPr/>
              <a:t>26</a:t>
            </a:fld>
            <a:endParaRPr lang="en-US"/>
          </a:p>
        </p:txBody>
      </p:sp>
    </p:spTree>
    <p:extLst>
      <p:ext uri="{BB962C8B-B14F-4D97-AF65-F5344CB8AC3E}">
        <p14:creationId xmlns:p14="http://schemas.microsoft.com/office/powerpoint/2010/main" val="1428742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challenges to ranches and open landscapes is subdivision and exurban development.</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27</a:t>
            </a:fld>
            <a:endParaRPr lang="en-US"/>
          </a:p>
        </p:txBody>
      </p:sp>
    </p:spTree>
    <p:extLst>
      <p:ext uri="{BB962C8B-B14F-4D97-AF65-F5344CB8AC3E}">
        <p14:creationId xmlns:p14="http://schemas.microsoft.com/office/powerpoint/2010/main" val="423472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subdivision were documented in this study by Mitchell, Knight and Camp from Colorado state university.  They compared lands that were maintained as ranches or sub-divided </a:t>
            </a:r>
            <a:r>
              <a:rPr lang="en-US" dirty="0" err="1"/>
              <a:t>betwee</a:t>
            </a:r>
            <a:r>
              <a:rPr lang="en-US" dirty="0"/>
              <a:t> 1057-1994 near Livermore, Colorado.</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28</a:t>
            </a:fld>
            <a:endParaRPr lang="en-US"/>
          </a:p>
        </p:txBody>
      </p:sp>
    </p:spTree>
    <p:extLst>
      <p:ext uri="{BB962C8B-B14F-4D97-AF65-F5344CB8AC3E}">
        <p14:creationId xmlns:p14="http://schemas.microsoft.com/office/powerpoint/2010/main" val="719382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ranch was intact and remained a working ranch between 1957 and 1994</a:t>
            </a:r>
          </a:p>
        </p:txBody>
      </p:sp>
      <p:sp>
        <p:nvSpPr>
          <p:cNvPr id="4" name="Slide Number Placeholder 3"/>
          <p:cNvSpPr>
            <a:spLocks noGrp="1"/>
          </p:cNvSpPr>
          <p:nvPr>
            <p:ph type="sldNum" sz="quarter" idx="10"/>
          </p:nvPr>
        </p:nvSpPr>
        <p:spPr/>
        <p:txBody>
          <a:bodyPr/>
          <a:lstStyle/>
          <a:p>
            <a:fld id="{03A42042-FAC1-4337-8D38-2C4E705ECCA2}" type="slidenum">
              <a:rPr lang="en-US" smtClean="0"/>
              <a:pPr/>
              <a:t>29</a:t>
            </a:fld>
            <a:endParaRPr lang="en-US"/>
          </a:p>
        </p:txBody>
      </p:sp>
    </p:spTree>
    <p:extLst>
      <p:ext uri="{BB962C8B-B14F-4D97-AF65-F5344CB8AC3E}">
        <p14:creationId xmlns:p14="http://schemas.microsoft.com/office/powerpoint/2010/main" val="2853645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ranch also remained intact between 1957 and 1994.</a:t>
            </a:r>
          </a:p>
        </p:txBody>
      </p:sp>
      <p:sp>
        <p:nvSpPr>
          <p:cNvPr id="4" name="Slide Number Placeholder 3"/>
          <p:cNvSpPr>
            <a:spLocks noGrp="1"/>
          </p:cNvSpPr>
          <p:nvPr>
            <p:ph type="sldNum" sz="quarter" idx="10"/>
          </p:nvPr>
        </p:nvSpPr>
        <p:spPr/>
        <p:txBody>
          <a:bodyPr/>
          <a:lstStyle/>
          <a:p>
            <a:fld id="{03A42042-FAC1-4337-8D38-2C4E705ECCA2}" type="slidenum">
              <a:rPr lang="en-US" smtClean="0"/>
              <a:pPr/>
              <a:t>30</a:t>
            </a:fld>
            <a:endParaRPr lang="en-US"/>
          </a:p>
        </p:txBody>
      </p:sp>
    </p:spTree>
    <p:extLst>
      <p:ext uri="{BB962C8B-B14F-4D97-AF65-F5344CB8AC3E}">
        <p14:creationId xmlns:p14="http://schemas.microsoft.com/office/powerpoint/2010/main" val="65218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federal land is in the west.</a:t>
            </a:r>
          </a:p>
        </p:txBody>
      </p:sp>
      <p:sp>
        <p:nvSpPr>
          <p:cNvPr id="4" name="Slide Number Placeholder 3"/>
          <p:cNvSpPr>
            <a:spLocks noGrp="1"/>
          </p:cNvSpPr>
          <p:nvPr>
            <p:ph type="sldNum" sz="quarter" idx="10"/>
          </p:nvPr>
        </p:nvSpPr>
        <p:spPr/>
        <p:txBody>
          <a:bodyPr/>
          <a:lstStyle/>
          <a:p>
            <a:fld id="{03A42042-FAC1-4337-8D38-2C4E705ECCA2}" type="slidenum">
              <a:rPr lang="en-US" smtClean="0"/>
              <a:pPr/>
              <a:t>3</a:t>
            </a:fld>
            <a:endParaRPr lang="en-US"/>
          </a:p>
        </p:txBody>
      </p:sp>
    </p:spTree>
    <p:extLst>
      <p:ext uri="{BB962C8B-B14F-4D97-AF65-F5344CB8AC3E}">
        <p14:creationId xmlns:p14="http://schemas.microsoft.com/office/powerpoint/2010/main" val="72994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ranch was subdivided into smaller parcels that were developed sometime between 1957 and 1994.</a:t>
            </a:r>
          </a:p>
        </p:txBody>
      </p:sp>
      <p:sp>
        <p:nvSpPr>
          <p:cNvPr id="4" name="Slide Number Placeholder 3"/>
          <p:cNvSpPr>
            <a:spLocks noGrp="1"/>
          </p:cNvSpPr>
          <p:nvPr>
            <p:ph type="sldNum" sz="quarter" idx="10"/>
          </p:nvPr>
        </p:nvSpPr>
        <p:spPr/>
        <p:txBody>
          <a:bodyPr/>
          <a:lstStyle/>
          <a:p>
            <a:fld id="{03A42042-FAC1-4337-8D38-2C4E705ECCA2}" type="slidenum">
              <a:rPr lang="en-US" smtClean="0"/>
              <a:pPr/>
              <a:t>31</a:t>
            </a:fld>
            <a:endParaRPr lang="en-US"/>
          </a:p>
        </p:txBody>
      </p:sp>
    </p:spTree>
    <p:extLst>
      <p:ext uri="{BB962C8B-B14F-4D97-AF65-F5344CB8AC3E}">
        <p14:creationId xmlns:p14="http://schemas.microsoft.com/office/powerpoint/2010/main" val="3927350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another ranch in the study area that was subdivided.</a:t>
            </a:r>
          </a:p>
        </p:txBody>
      </p:sp>
      <p:sp>
        <p:nvSpPr>
          <p:cNvPr id="4" name="Slide Number Placeholder 3"/>
          <p:cNvSpPr>
            <a:spLocks noGrp="1"/>
          </p:cNvSpPr>
          <p:nvPr>
            <p:ph type="sldNum" sz="quarter" idx="10"/>
          </p:nvPr>
        </p:nvSpPr>
        <p:spPr/>
        <p:txBody>
          <a:bodyPr/>
          <a:lstStyle/>
          <a:p>
            <a:fld id="{03A42042-FAC1-4337-8D38-2C4E705ECCA2}" type="slidenum">
              <a:rPr lang="en-US" smtClean="0"/>
              <a:pPr/>
              <a:t>32</a:t>
            </a:fld>
            <a:endParaRPr lang="en-US"/>
          </a:p>
        </p:txBody>
      </p:sp>
    </p:spTree>
    <p:extLst>
      <p:ext uri="{BB962C8B-B14F-4D97-AF65-F5344CB8AC3E}">
        <p14:creationId xmlns:p14="http://schemas.microsoft.com/office/powerpoint/2010/main" val="4227373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417D20-3C76-446D-8881-02FBF7453F34}" type="slidenum">
              <a:rPr lang="en-US" smtClean="0"/>
              <a:pPr/>
              <a:t>33</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The data are clear when the intact ranches were compared to the subdivided ranches.</a:t>
            </a:r>
            <a:endParaRPr lang="en-US" b="1" dirty="0"/>
          </a:p>
        </p:txBody>
      </p:sp>
    </p:spTree>
    <p:extLst>
      <p:ext uri="{BB962C8B-B14F-4D97-AF65-F5344CB8AC3E}">
        <p14:creationId xmlns:p14="http://schemas.microsoft.com/office/powerpoint/2010/main" val="1591391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BF8920-5275-41E1-B262-DE7688220B8A}" type="slidenum">
              <a:rPr lang="en-US" smtClean="0"/>
              <a:pPr/>
              <a:t>34</a:t>
            </a:fld>
            <a:endParaRPr lang="en-US"/>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Another interesting study by Dr. Knight and his colleagues showed that ranches had more native plant communities and less weeds than subdivided ranches (i.e., ranchettes) or reserves (i.e., parks and wildlife management reserves)</a:t>
            </a:r>
            <a:endParaRPr lang="en-US" b="1" dirty="0"/>
          </a:p>
        </p:txBody>
      </p:sp>
    </p:spTree>
    <p:extLst>
      <p:ext uri="{BB962C8B-B14F-4D97-AF65-F5344CB8AC3E}">
        <p14:creationId xmlns:p14="http://schemas.microsoft.com/office/powerpoint/2010/main" val="2760814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A00183B-10F8-4B73-91AC-A89933ACBD79}" type="slidenum">
              <a:rPr lang="en-US"/>
              <a:pPr/>
              <a:t>35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428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agencies that manage federal land include the BLM, USFS, Fish &amp; Wildlife Service, and National Park service.  Other agencies such as the Department of Defense and Bureau of Reclamation also own significant amounts of land in some areas.</a:t>
            </a:r>
          </a:p>
        </p:txBody>
      </p:sp>
      <p:sp>
        <p:nvSpPr>
          <p:cNvPr id="4" name="Slide Number Placeholder 3"/>
          <p:cNvSpPr>
            <a:spLocks noGrp="1"/>
          </p:cNvSpPr>
          <p:nvPr>
            <p:ph type="sldNum" sz="quarter" idx="10"/>
          </p:nvPr>
        </p:nvSpPr>
        <p:spPr/>
        <p:txBody>
          <a:bodyPr/>
          <a:lstStyle/>
          <a:p>
            <a:fld id="{03A42042-FAC1-4337-8D38-2C4E705ECCA2}" type="slidenum">
              <a:rPr lang="en-US" smtClean="0"/>
              <a:pPr/>
              <a:t>4</a:t>
            </a:fld>
            <a:endParaRPr lang="en-US"/>
          </a:p>
        </p:txBody>
      </p:sp>
    </p:spTree>
    <p:extLst>
      <p:ext uri="{BB962C8B-B14F-4D97-AF65-F5344CB8AC3E}">
        <p14:creationId xmlns:p14="http://schemas.microsoft.com/office/powerpoint/2010/main" val="356118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agency has a slightly different mission and purpose.  This information was outlined at: https://www.fws.gov/invasives/volunteersTrainingModule/nwrsystem/agencies.html</a:t>
            </a:r>
          </a:p>
          <a:p>
            <a:endParaRPr lang="en-US" dirty="0"/>
          </a:p>
        </p:txBody>
      </p:sp>
      <p:sp>
        <p:nvSpPr>
          <p:cNvPr id="4" name="Slide Number Placeholder 3"/>
          <p:cNvSpPr>
            <a:spLocks noGrp="1"/>
          </p:cNvSpPr>
          <p:nvPr>
            <p:ph type="sldNum" sz="quarter" idx="10"/>
          </p:nvPr>
        </p:nvSpPr>
        <p:spPr/>
        <p:txBody>
          <a:bodyPr/>
          <a:lstStyle/>
          <a:p>
            <a:fld id="{03A42042-FAC1-4337-8D38-2C4E705ECCA2}" type="slidenum">
              <a:rPr lang="en-US" smtClean="0"/>
              <a:pPr/>
              <a:t>5</a:t>
            </a:fld>
            <a:endParaRPr lang="en-US"/>
          </a:p>
        </p:txBody>
      </p:sp>
    </p:spTree>
    <p:extLst>
      <p:ext uri="{BB962C8B-B14F-4D97-AF65-F5344CB8AC3E}">
        <p14:creationId xmlns:p14="http://schemas.microsoft.com/office/powerpoint/2010/main" val="245909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learn more about land uses consider this story (next 15 slides) recently published by Dave Merrill and Lauren </a:t>
            </a:r>
            <a:r>
              <a:rPr lang="en-US" dirty="0" err="1"/>
              <a:t>Leatherby</a:t>
            </a:r>
            <a:r>
              <a:rPr lang="en-US" dirty="0"/>
              <a:t> in Bloomberg News </a:t>
            </a:r>
            <a:r>
              <a:rPr lang="en-US" sz="1200" dirty="0">
                <a:hlinkClick r:id="rId3"/>
              </a:rPr>
              <a:t>https://www.bloomberg.com/graphics/2018-us-land-use/</a:t>
            </a:r>
            <a:endParaRPr lang="en-US" sz="1200" dirty="0"/>
          </a:p>
          <a:p>
            <a:endParaRPr lang="en-US" dirty="0"/>
          </a:p>
        </p:txBody>
      </p:sp>
      <p:sp>
        <p:nvSpPr>
          <p:cNvPr id="4" name="Slide Number Placeholder 3"/>
          <p:cNvSpPr>
            <a:spLocks noGrp="1"/>
          </p:cNvSpPr>
          <p:nvPr>
            <p:ph type="sldNum" sz="quarter" idx="10"/>
          </p:nvPr>
        </p:nvSpPr>
        <p:spPr/>
        <p:txBody>
          <a:bodyPr/>
          <a:lstStyle/>
          <a:p>
            <a:fld id="{03A42042-FAC1-4337-8D38-2C4E705ECCA2}" type="slidenum">
              <a:rPr lang="en-US" smtClean="0"/>
              <a:pPr/>
              <a:t>6</a:t>
            </a:fld>
            <a:endParaRPr lang="en-US"/>
          </a:p>
        </p:txBody>
      </p:sp>
    </p:spTree>
    <p:extLst>
      <p:ext uri="{BB962C8B-B14F-4D97-AF65-F5344CB8AC3E}">
        <p14:creationId xmlns:p14="http://schemas.microsoft.com/office/powerpoint/2010/main" val="173700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surveys, satellite images and categorizations from various government agencies, the U.S. Department of Agriculture divides the U.S. into six major types of land. The data can’t be pinpointed to a city block—each square on the map represents 250,000 acres of land. But piecing the data together state-by-state can give a general sense of how U.S. land is used.</a:t>
            </a:r>
          </a:p>
        </p:txBody>
      </p:sp>
      <p:sp>
        <p:nvSpPr>
          <p:cNvPr id="4" name="Slide Number Placeholder 3"/>
          <p:cNvSpPr>
            <a:spLocks noGrp="1"/>
          </p:cNvSpPr>
          <p:nvPr>
            <p:ph type="sldNum" sz="quarter" idx="10"/>
          </p:nvPr>
        </p:nvSpPr>
        <p:spPr/>
        <p:txBody>
          <a:bodyPr/>
          <a:lstStyle/>
          <a:p>
            <a:fld id="{03A42042-FAC1-4337-8D38-2C4E705ECCA2}" type="slidenum">
              <a:rPr lang="en-US" smtClean="0"/>
              <a:pPr/>
              <a:t>7</a:t>
            </a:fld>
            <a:endParaRPr lang="en-US"/>
          </a:p>
        </p:txBody>
      </p:sp>
    </p:spTree>
    <p:extLst>
      <p:ext uri="{BB962C8B-B14F-4D97-AF65-F5344CB8AC3E}">
        <p14:creationId xmlns:p14="http://schemas.microsoft.com/office/powerpoint/2010/main" val="206186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Gathered together, cropland would take up more than a fifth of the 48 contiguous states. Pasture and rangeland would cover most of the Western U.S., and all of the country’s cities and towns would fit neatly in the Northeast.</a:t>
            </a:r>
          </a:p>
        </p:txBody>
      </p:sp>
      <p:sp>
        <p:nvSpPr>
          <p:cNvPr id="4" name="Slide Number Placeholder 3"/>
          <p:cNvSpPr>
            <a:spLocks noGrp="1"/>
          </p:cNvSpPr>
          <p:nvPr>
            <p:ph type="sldNum" sz="quarter" idx="10"/>
          </p:nvPr>
        </p:nvSpPr>
        <p:spPr/>
        <p:txBody>
          <a:bodyPr/>
          <a:lstStyle/>
          <a:p>
            <a:fld id="{03A42042-FAC1-4337-8D38-2C4E705ECCA2}" type="slidenum">
              <a:rPr lang="en-US" smtClean="0"/>
              <a:pPr/>
              <a:t>8</a:t>
            </a:fld>
            <a:endParaRPr lang="en-US"/>
          </a:p>
        </p:txBody>
      </p:sp>
    </p:spTree>
    <p:extLst>
      <p:ext uri="{BB962C8B-B14F-4D97-AF65-F5344CB8AC3E}">
        <p14:creationId xmlns:p14="http://schemas.microsoft.com/office/powerpoint/2010/main" val="20766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urban areas make up just 3.6 percent of the total size of the 48 contiguous states, four in five Americans live, work and play there. With so much of the U.S. population in urban areas, it’s little surprise that these areas contribute an outsize amount to the economy. The 10 most productive metropolitan areas alone contributed to about 40 percent of U.S. GDP in 2016</a:t>
            </a:r>
          </a:p>
        </p:txBody>
      </p:sp>
      <p:sp>
        <p:nvSpPr>
          <p:cNvPr id="4" name="Slide Number Placeholder 3"/>
          <p:cNvSpPr>
            <a:spLocks noGrp="1"/>
          </p:cNvSpPr>
          <p:nvPr>
            <p:ph type="sldNum" sz="quarter" idx="10"/>
          </p:nvPr>
        </p:nvSpPr>
        <p:spPr/>
        <p:txBody>
          <a:bodyPr/>
          <a:lstStyle/>
          <a:p>
            <a:fld id="{03A42042-FAC1-4337-8D38-2C4E705ECCA2}" type="slidenum">
              <a:rPr lang="en-US" smtClean="0"/>
              <a:pPr/>
              <a:t>9</a:t>
            </a:fld>
            <a:endParaRPr lang="en-US"/>
          </a:p>
        </p:txBody>
      </p:sp>
    </p:spTree>
    <p:extLst>
      <p:ext uri="{BB962C8B-B14F-4D97-AF65-F5344CB8AC3E}">
        <p14:creationId xmlns:p14="http://schemas.microsoft.com/office/powerpoint/2010/main" val="191408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A6A11C-1A0D-4ED2-887A-1A887838A637}"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9E01C-56FE-41F4-AC3B-4F4F3966774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8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6A11C-1A0D-4ED2-887A-1A887838A637}"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76860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6A11C-1A0D-4ED2-887A-1A887838A637}"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275964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Table Placeholder 2"/>
          <p:cNvSpPr>
            <a:spLocks noGrp="1"/>
          </p:cNvSpPr>
          <p:nvPr>
            <p:ph type="tbl" idx="1"/>
          </p:nvPr>
        </p:nvSpPr>
        <p:spPr>
          <a:xfrm>
            <a:off x="1422400" y="2101850"/>
            <a:ext cx="10363200" cy="4114800"/>
          </a:xfrm>
        </p:spPr>
        <p:txBody>
          <a:bodyPr/>
          <a:lstStyle/>
          <a:p>
            <a:pPr lvl="0"/>
            <a:endParaRPr lang="en-US"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5FD8C51-3DC4-4531-B977-6B37DD7C05CE}" type="slidenum">
              <a:rPr lang="en-US"/>
              <a:pPr>
                <a:defRPr/>
              </a:pPr>
              <a:t>‹#›</a:t>
            </a:fld>
            <a:endParaRPr lang="en-US" sz="1400"/>
          </a:p>
        </p:txBody>
      </p:sp>
    </p:spTree>
    <p:extLst>
      <p:ext uri="{BB962C8B-B14F-4D97-AF65-F5344CB8AC3E}">
        <p14:creationId xmlns:p14="http://schemas.microsoft.com/office/powerpoint/2010/main" val="211708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1422400" y="2101850"/>
            <a:ext cx="10363200" cy="4114800"/>
          </a:xfrm>
        </p:spPr>
        <p:txBody>
          <a:bodyPr/>
          <a:lstStyle/>
          <a:p>
            <a:pPr lvl="0"/>
            <a:endParaRPr lang="en-US"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CA8F049-576D-41D8-AE82-D17E5D06B3D5}" type="slidenum">
              <a:rPr lang="en-US"/>
              <a:pPr>
                <a:defRPr/>
              </a:pPr>
              <a:t>‹#›</a:t>
            </a:fld>
            <a:endParaRPr lang="en-US" sz="1400"/>
          </a:p>
        </p:txBody>
      </p:sp>
    </p:spTree>
    <p:extLst>
      <p:ext uri="{BB962C8B-B14F-4D97-AF65-F5344CB8AC3E}">
        <p14:creationId xmlns:p14="http://schemas.microsoft.com/office/powerpoint/2010/main" val="203755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2672" y="272749"/>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6A11C-1A0D-4ED2-887A-1A887838A637}"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389762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6A11C-1A0D-4ED2-887A-1A887838A637}"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9E01C-56FE-41F4-AC3B-4F4F3966774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6A11C-1A0D-4ED2-887A-1A887838A637}"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115246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A6A11C-1A0D-4ED2-887A-1A887838A637}"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261403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A6A11C-1A0D-4ED2-887A-1A887838A637}"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458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A6A11C-1A0D-4ED2-887A-1A887838A637}" type="datetimeFigureOut">
              <a:rPr lang="en-US" smtClean="0"/>
              <a:pPr/>
              <a:t>4/30/2020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312833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A6A11C-1A0D-4ED2-887A-1A887838A637}" type="datetimeFigureOut">
              <a:rPr lang="en-US" smtClean="0"/>
              <a:pPr/>
              <a:t>4/30/2020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49E01C-56FE-41F4-AC3B-4F4F39667744}" type="slidenum">
              <a:rPr lang="en-US" smtClean="0"/>
              <a:pPr/>
              <a:t>‹#›</a:t>
            </a:fld>
            <a:endParaRPr lang="en-US"/>
          </a:p>
        </p:txBody>
      </p:sp>
    </p:spTree>
    <p:extLst>
      <p:ext uri="{BB962C8B-B14F-4D97-AF65-F5344CB8AC3E}">
        <p14:creationId xmlns:p14="http://schemas.microsoft.com/office/powerpoint/2010/main" val="8701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6A11C-1A0D-4ED2-887A-1A887838A637}"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9E01C-56FE-41F4-AC3B-4F4F39667744}" type="slidenum">
              <a:rPr lang="en-US" smtClean="0"/>
              <a:pPr/>
              <a:t>‹#›</a:t>
            </a:fld>
            <a:endParaRPr lang="en-US"/>
          </a:p>
        </p:txBody>
      </p:sp>
    </p:spTree>
    <p:extLst>
      <p:ext uri="{BB962C8B-B14F-4D97-AF65-F5344CB8AC3E}">
        <p14:creationId xmlns:p14="http://schemas.microsoft.com/office/powerpoint/2010/main" val="260561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A6A11C-1A0D-4ED2-887A-1A887838A637}" type="datetimeFigureOut">
              <a:rPr lang="en-US" smtClean="0"/>
              <a:pPr/>
              <a:t>4/30/2020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49E01C-56FE-41F4-AC3B-4F4F3966774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14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hyperlink" Target="https://www.bloomberg.com/graphics/2018-us-land-use/"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hyperlink" Target="https://www.bloomberg.com/graphics/2018-us-land-use/"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hyperlink" Target="https://www.bloomberg.com/graphics/2018-us-land-use/"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s://www.bloomberg.com/graphics/2018-us-land-use/"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s://www.bloomberg.com/graphics/2018-us-land-use/"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hyperlink" Target="https://www.bloomberg.com/graphics/2018-us-land-use/"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hyperlink" Target="https://www.bloomberg.com/graphics/2018-us-land-use/"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hyperlink" Target="https://www.bloomberg.com/graphics/2018-us-land-use/" TargetMode="External"/><Relationship Id="rId5" Type="http://schemas.openxmlformats.org/officeDocument/2006/relationships/image" Target="../media/image24.png"/><Relationship Id="rId4" Type="http://schemas.openxmlformats.org/officeDocument/2006/relationships/hyperlink" Target="https://www.bloomberg.com/"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hyperlink" Target="https://www.bloomberg.com/graphics/2018-us-land-use/"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hyperlink" Target="https://www.bloomberg.com/graphics/2018-us-land-use/"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hyperlink" Target="https://www.bloomberg.com/graphics/2018-us-land-use/"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0.jp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5eJtbsFmoZY" TargetMode="External"/><Relationship Id="rId1" Type="http://schemas.openxmlformats.org/officeDocument/2006/relationships/tags" Target="../tags/tag24.xml"/><Relationship Id="rId6" Type="http://schemas.openxmlformats.org/officeDocument/2006/relationships/hyperlink" Target="https://youtu.be/5eJtbsFmoZY" TargetMode="External"/><Relationship Id="rId5" Type="http://schemas.openxmlformats.org/officeDocument/2006/relationships/image" Target="../media/image31.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Zf1WbCFRpl8" TargetMode="Externa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hyperlink" Target="https://youtu.be/Zf1WbCFRpl8" TargetMode="Externa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OfFegsRVmEY" TargetMode="External"/><Relationship Id="rId1" Type="http://schemas.openxmlformats.org/officeDocument/2006/relationships/tags" Target="../tags/tag27.xml"/><Relationship Id="rId6" Type="http://schemas.openxmlformats.org/officeDocument/2006/relationships/hyperlink" Target="https://youtu.be/OfFegsRVmEY" TargetMode="External"/><Relationship Id="rId5" Type="http://schemas.openxmlformats.org/officeDocument/2006/relationships/image" Target="../media/image31.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www.blm.gov/" TargetMode="External"/><Relationship Id="rId3" Type="http://schemas.openxmlformats.org/officeDocument/2006/relationships/notesSlide" Target="../notesSlides/notesSlide5.xml"/><Relationship Id="rId7" Type="http://schemas.openxmlformats.org/officeDocument/2006/relationships/image" Target="../media/image8.gif"/><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nps.gov/" TargetMode="External"/><Relationship Id="rId11" Type="http://schemas.openxmlformats.org/officeDocument/2006/relationships/image" Target="../media/image10.gif"/><Relationship Id="rId5" Type="http://schemas.openxmlformats.org/officeDocument/2006/relationships/image" Target="../media/image7.gif"/><Relationship Id="rId10" Type="http://schemas.openxmlformats.org/officeDocument/2006/relationships/hyperlink" Target="http://www.fs.fed.us/" TargetMode="External"/><Relationship Id="rId4" Type="http://schemas.openxmlformats.org/officeDocument/2006/relationships/hyperlink" Target="https://www.fws.gov/" TargetMode="External"/><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www.bloomberg.com/graphics/2018-us-land-use/" TargetMode="External"/><Relationship Id="rId5" Type="http://schemas.openxmlformats.org/officeDocument/2006/relationships/hyperlink" Target="https://www.bloomberg.com/"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www.bloomberg.com/graphics/2018-us-land-use/"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hyperlink" Target="https://www.bloomberg.com/graphics/2018-us-land-use/"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hyperlink" Target="https://www.bloomberg.com/graphics/2018-us-land-use/"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97280" y="758952"/>
            <a:ext cx="11094720" cy="3566160"/>
          </a:xfrm>
        </p:spPr>
        <p:txBody>
          <a:bodyPr>
            <a:normAutofit/>
          </a:bodyPr>
          <a:lstStyle/>
          <a:p>
            <a:pPr eaLnBrk="1" hangingPunct="1"/>
            <a:r>
              <a:rPr lang="en-US" sz="5400" dirty="0"/>
              <a:t>Land-Use and Ownership of Rangelands</a:t>
            </a:r>
          </a:p>
        </p:txBody>
      </p:sp>
      <p:sp>
        <p:nvSpPr>
          <p:cNvPr id="9" name="TextBox 8">
            <a:extLst>
              <a:ext uri="{FF2B5EF4-FFF2-40B4-BE49-F238E27FC236}">
                <a16:creationId xmlns:a16="http://schemas.microsoft.com/office/drawing/2014/main" xmlns="" id="{F7A4DEFE-3049-4090-ADF0-45CD7A61E68D}"/>
              </a:ext>
            </a:extLst>
          </p:cNvPr>
          <p:cNvSpPr txBox="1"/>
          <p:nvPr/>
        </p:nvSpPr>
        <p:spPr>
          <a:xfrm>
            <a:off x="9325431" y="596233"/>
            <a:ext cx="184731" cy="369332"/>
          </a:xfrm>
          <a:prstGeom prst="rect">
            <a:avLst/>
          </a:prstGeom>
          <a:noFill/>
        </p:spPr>
        <p:txBody>
          <a:bodyPr wrap="none" rtlCol="0">
            <a:spAutoFit/>
          </a:bodyPr>
          <a:lstStyle/>
          <a:p>
            <a:endParaRPr lang="en-US" dirty="0"/>
          </a:p>
        </p:txBody>
      </p:sp>
      <p:sp>
        <p:nvSpPr>
          <p:cNvPr id="14" name="Subtitle 2">
            <a:extLst>
              <a:ext uri="{FF2B5EF4-FFF2-40B4-BE49-F238E27FC236}">
                <a16:creationId xmlns:a16="http://schemas.microsoft.com/office/drawing/2014/main" xmlns="" id="{019770A1-555A-49A3-8BD8-42AA57915488}"/>
              </a:ext>
            </a:extLst>
          </p:cNvPr>
          <p:cNvSpPr>
            <a:spLocks noGrp="1"/>
          </p:cNvSpPr>
          <p:nvPr>
            <p:ph type="subTitle" idx="1"/>
          </p:nvPr>
        </p:nvSpPr>
        <p:spPr>
          <a:xfrm>
            <a:off x="1097280" y="4330828"/>
            <a:ext cx="10058400" cy="1143000"/>
          </a:xfrm>
        </p:spPr>
        <p:txBody>
          <a:bodyPr/>
          <a:lstStyle/>
          <a:p>
            <a:r>
              <a:rPr lang="en-US" dirty="0"/>
              <a:t>Rangeland Principles</a:t>
            </a:r>
          </a:p>
        </p:txBody>
      </p:sp>
      <p:grpSp>
        <p:nvGrpSpPr>
          <p:cNvPr id="17" name="Group 16">
            <a:extLst>
              <a:ext uri="{FF2B5EF4-FFF2-40B4-BE49-F238E27FC236}">
                <a16:creationId xmlns:a16="http://schemas.microsoft.com/office/drawing/2014/main" xmlns="" id="{22F55CD0-50EB-48C6-83E7-749555FD1914}"/>
              </a:ext>
            </a:extLst>
          </p:cNvPr>
          <p:cNvGrpSpPr/>
          <p:nvPr/>
        </p:nvGrpSpPr>
        <p:grpSpPr>
          <a:xfrm>
            <a:off x="1230706" y="700905"/>
            <a:ext cx="3537239" cy="2078579"/>
            <a:chOff x="723625" y="1368296"/>
            <a:chExt cx="4263992" cy="2826331"/>
          </a:xfrm>
        </p:grpSpPr>
        <p:pic>
          <p:nvPicPr>
            <p:cNvPr id="18" name="Picture 17" descr="A herd of cattle standing on top of a lush green field&#10;&#10;Description generated with very high confidence">
              <a:extLst>
                <a:ext uri="{FF2B5EF4-FFF2-40B4-BE49-F238E27FC236}">
                  <a16:creationId xmlns:a16="http://schemas.microsoft.com/office/drawing/2014/main" xmlns="" id="{9B70AF4D-230B-44DC-BEFD-1A195BF46E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5" y="1368296"/>
              <a:ext cx="4246132" cy="2826331"/>
            </a:xfrm>
            <a:prstGeom prst="rect">
              <a:avLst/>
            </a:prstGeom>
          </p:spPr>
        </p:pic>
        <p:sp>
          <p:nvSpPr>
            <p:cNvPr id="19" name="TextBox 18">
              <a:extLst>
                <a:ext uri="{FF2B5EF4-FFF2-40B4-BE49-F238E27FC236}">
                  <a16:creationId xmlns:a16="http://schemas.microsoft.com/office/drawing/2014/main" xmlns="" id="{410DDD87-AB0D-4334-8079-8AE3B6139167}"/>
                </a:ext>
              </a:extLst>
            </p:cNvPr>
            <p:cNvSpPr txBox="1"/>
            <p:nvPr/>
          </p:nvSpPr>
          <p:spPr>
            <a:xfrm>
              <a:off x="4229075" y="3994572"/>
              <a:ext cx="758542" cy="200055"/>
            </a:xfrm>
            <a:prstGeom prst="rect">
              <a:avLst/>
            </a:prstGeom>
            <a:noFill/>
          </p:spPr>
          <p:txBody>
            <a:bodyPr wrap="none" rtlCol="0">
              <a:spAutoFit/>
            </a:bodyPr>
            <a:lstStyle/>
            <a:p>
              <a:pPr algn="r"/>
              <a:r>
                <a:rPr lang="en-US" sz="700" dirty="0">
                  <a:solidFill>
                    <a:schemeClr val="bg1"/>
                  </a:solidFill>
                </a:rPr>
                <a:t>NRCS USDA.gov</a:t>
              </a:r>
            </a:p>
          </p:txBody>
        </p:sp>
      </p:grpSp>
      <p:grpSp>
        <p:nvGrpSpPr>
          <p:cNvPr id="3" name="Group 2">
            <a:extLst>
              <a:ext uri="{FF2B5EF4-FFF2-40B4-BE49-F238E27FC236}">
                <a16:creationId xmlns:a16="http://schemas.microsoft.com/office/drawing/2014/main" xmlns="" id="{41DC6F4C-0044-4212-8CB8-C1FB9386AAD5}"/>
              </a:ext>
            </a:extLst>
          </p:cNvPr>
          <p:cNvGrpSpPr/>
          <p:nvPr/>
        </p:nvGrpSpPr>
        <p:grpSpPr>
          <a:xfrm>
            <a:off x="4890264" y="700905"/>
            <a:ext cx="2715220" cy="2072077"/>
            <a:chOff x="4556433" y="628335"/>
            <a:chExt cx="2715220" cy="2072077"/>
          </a:xfrm>
        </p:grpSpPr>
        <p:pic>
          <p:nvPicPr>
            <p:cNvPr id="21" name="Picture 20">
              <a:extLst>
                <a:ext uri="{FF2B5EF4-FFF2-40B4-BE49-F238E27FC236}">
                  <a16:creationId xmlns:a16="http://schemas.microsoft.com/office/drawing/2014/main" xmlns="" id="{79B58914-4ABE-4320-867E-874DF0566E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6"/>
            <a:stretch/>
          </p:blipFill>
          <p:spPr>
            <a:xfrm>
              <a:off x="4556433" y="628335"/>
              <a:ext cx="2715220" cy="2072077"/>
            </a:xfrm>
            <a:prstGeom prst="rect">
              <a:avLst/>
            </a:prstGeom>
          </p:spPr>
        </p:pic>
        <p:sp>
          <p:nvSpPr>
            <p:cNvPr id="22" name="TextBox 21">
              <a:extLst>
                <a:ext uri="{FF2B5EF4-FFF2-40B4-BE49-F238E27FC236}">
                  <a16:creationId xmlns:a16="http://schemas.microsoft.com/office/drawing/2014/main" xmlns="" id="{43B94FE2-6CF5-4C03-A21E-4A913D1C2314}"/>
                </a:ext>
              </a:extLst>
            </p:cNvPr>
            <p:cNvSpPr txBox="1"/>
            <p:nvPr/>
          </p:nvSpPr>
          <p:spPr>
            <a:xfrm>
              <a:off x="5775318" y="2472706"/>
              <a:ext cx="1496335" cy="1386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rPr>
                <a:t>Jeff </a:t>
              </a:r>
              <a:r>
                <a:rPr lang="en-US" sz="800" dirty="0" err="1">
                  <a:solidFill>
                    <a:srgbClr val="FFFFFF"/>
                  </a:solidFill>
                </a:rPr>
                <a:t>Vanuga</a:t>
              </a:r>
              <a:r>
                <a:rPr lang="en-US" sz="800" dirty="0">
                  <a:solidFill>
                    <a:srgbClr val="FFFFFF"/>
                  </a:solidFill>
                </a:rPr>
                <a:t> USDA-NRCS</a:t>
              </a:r>
            </a:p>
          </p:txBody>
        </p:sp>
      </p:grpSp>
      <p:grpSp>
        <p:nvGrpSpPr>
          <p:cNvPr id="23" name="Group 22">
            <a:extLst>
              <a:ext uri="{FF2B5EF4-FFF2-40B4-BE49-F238E27FC236}">
                <a16:creationId xmlns:a16="http://schemas.microsoft.com/office/drawing/2014/main" xmlns="" id="{1687B12F-A317-4430-9344-19265714882D}"/>
              </a:ext>
            </a:extLst>
          </p:cNvPr>
          <p:cNvGrpSpPr/>
          <p:nvPr/>
        </p:nvGrpSpPr>
        <p:grpSpPr>
          <a:xfrm>
            <a:off x="7794878" y="700905"/>
            <a:ext cx="3135837" cy="2088468"/>
            <a:chOff x="7461047" y="628335"/>
            <a:chExt cx="3135837" cy="2088468"/>
          </a:xfrm>
        </p:grpSpPr>
        <p:pic>
          <p:nvPicPr>
            <p:cNvPr id="13" name="Picture 12" descr="A sign on the side of a road&#10;&#10;Description generated with very high confidence">
              <a:extLst>
                <a:ext uri="{FF2B5EF4-FFF2-40B4-BE49-F238E27FC236}">
                  <a16:creationId xmlns:a16="http://schemas.microsoft.com/office/drawing/2014/main" xmlns="" id="{C5AD2361-355A-42B3-895F-D1EE704210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1047" y="628335"/>
              <a:ext cx="3135837" cy="2088468"/>
            </a:xfrm>
            <a:prstGeom prst="rect">
              <a:avLst/>
            </a:prstGeom>
          </p:spPr>
        </p:pic>
        <p:sp>
          <p:nvSpPr>
            <p:cNvPr id="24" name="TextBox 23">
              <a:extLst>
                <a:ext uri="{FF2B5EF4-FFF2-40B4-BE49-F238E27FC236}">
                  <a16:creationId xmlns:a16="http://schemas.microsoft.com/office/drawing/2014/main" xmlns="" id="{706D6C45-6ACC-4540-86CD-72E774A74BED}"/>
                </a:ext>
              </a:extLst>
            </p:cNvPr>
            <p:cNvSpPr txBox="1"/>
            <p:nvPr/>
          </p:nvSpPr>
          <p:spPr>
            <a:xfrm>
              <a:off x="9085941" y="2494699"/>
              <a:ext cx="1496335" cy="2000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700" dirty="0">
                  <a:solidFill>
                    <a:srgbClr val="FFFFFF"/>
                  </a:solidFill>
                </a:rPr>
                <a:t>Mark Goebel-Flickr</a:t>
              </a:r>
            </a:p>
          </p:txBody>
        </p:sp>
      </p:grpSp>
    </p:spTree>
    <p:custDataLst>
      <p:tags r:id="rId1"/>
    </p:custDataLst>
    <p:extLst>
      <p:ext uri="{BB962C8B-B14F-4D97-AF65-F5344CB8AC3E}">
        <p14:creationId xmlns:p14="http://schemas.microsoft.com/office/powerpoint/2010/main" val="2427093081"/>
      </p:ext>
    </p:extLst>
  </p:cSld>
  <p:clrMapOvr>
    <a:masterClrMapping/>
  </p:clrMapOvr>
  <p:transition advTm="24094"/>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D2E0C8-2464-40F4-AC4F-3EC8777C29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7FE4011D-3059-4554-86F7-479E4A62AA30}"/>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2300245089"/>
      </p:ext>
    </p:extLst>
  </p:cSld>
  <p:clrMapOvr>
    <a:masterClrMapping/>
  </p:clrMapOvr>
  <mc:AlternateContent xmlns:mc="http://schemas.openxmlformats.org/markup-compatibility/2006" xmlns:p14="http://schemas.microsoft.com/office/powerpoint/2010/main">
    <mc:Choice Requires="p14">
      <p:transition spd="slow" p14:dur="2000" advTm="19234"/>
    </mc:Choice>
    <mc:Fallback xmlns="">
      <p:transition spd="slow" advTm="1923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3D3C09E-49EB-481B-A8F0-0D20C62D62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7D971609-C5E0-451A-8175-7F4D8148C81F}"/>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898112494"/>
      </p:ext>
    </p:extLst>
  </p:cSld>
  <p:clrMapOvr>
    <a:masterClrMapping/>
  </p:clrMapOvr>
  <mc:AlternateContent xmlns:mc="http://schemas.openxmlformats.org/markup-compatibility/2006" xmlns:p14="http://schemas.microsoft.com/office/powerpoint/2010/main">
    <mc:Choice Requires="p14">
      <p:transition spd="slow" p14:dur="2000" advTm="25498"/>
    </mc:Choice>
    <mc:Fallback xmlns="">
      <p:transition spd="slow" advTm="254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379B3A-B9D2-4E1F-A0EA-4980586B9363}"/>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4"/>
              </a:rPr>
              <a:t>https://www.bloomberg.com/graphics/2018-us-land-use/</a:t>
            </a:r>
            <a:endParaRPr lang="en-US" sz="1100" dirty="0"/>
          </a:p>
        </p:txBody>
      </p:sp>
      <p:pic>
        <p:nvPicPr>
          <p:cNvPr id="3" name="Picture 2">
            <a:extLst>
              <a:ext uri="{FF2B5EF4-FFF2-40B4-BE49-F238E27FC236}">
                <a16:creationId xmlns:a16="http://schemas.microsoft.com/office/drawing/2014/main" xmlns="" id="{28523BE6-A995-4BD8-858D-9D813E87EE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3034" y="0"/>
            <a:ext cx="11177120" cy="6858000"/>
          </a:xfrm>
          <a:prstGeom prst="rect">
            <a:avLst/>
          </a:prstGeom>
        </p:spPr>
      </p:pic>
    </p:spTree>
    <p:custDataLst>
      <p:tags r:id="rId1"/>
    </p:custDataLst>
    <p:extLst>
      <p:ext uri="{BB962C8B-B14F-4D97-AF65-F5344CB8AC3E}">
        <p14:creationId xmlns:p14="http://schemas.microsoft.com/office/powerpoint/2010/main" val="1718273105"/>
      </p:ext>
    </p:extLst>
  </p:cSld>
  <p:clrMapOvr>
    <a:masterClrMapping/>
  </p:clrMapOvr>
  <mc:AlternateContent xmlns:mc="http://schemas.openxmlformats.org/markup-compatibility/2006" xmlns:p14="http://schemas.microsoft.com/office/powerpoint/2010/main">
    <mc:Choice Requires="p14">
      <p:transition spd="slow" p14:dur="2000" advTm="46603"/>
    </mc:Choice>
    <mc:Fallback xmlns="">
      <p:transition spd="slow" advTm="466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A123DDC-E1AB-442A-82A5-096D54CCB0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1AD1C5DB-0C2E-48A0-B76E-CA36757EE525}"/>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3565753647"/>
      </p:ext>
    </p:extLst>
  </p:cSld>
  <p:clrMapOvr>
    <a:masterClrMapping/>
  </p:clrMapOvr>
  <mc:AlternateContent xmlns:mc="http://schemas.openxmlformats.org/markup-compatibility/2006" xmlns:p14="http://schemas.microsoft.com/office/powerpoint/2010/main">
    <mc:Choice Requires="p14">
      <p:transition spd="slow" p14:dur="2000" advTm="4781"/>
    </mc:Choice>
    <mc:Fallback xmlns="">
      <p:transition spd="slow" advTm="47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E4048A-1E34-417A-8CB2-40C14AC1F3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4711" y="0"/>
            <a:ext cx="8782577" cy="6858000"/>
          </a:xfrm>
          <a:prstGeom prst="rect">
            <a:avLst/>
          </a:prstGeom>
        </p:spPr>
      </p:pic>
      <p:sp>
        <p:nvSpPr>
          <p:cNvPr id="6" name="TextBox 5">
            <a:extLst>
              <a:ext uri="{FF2B5EF4-FFF2-40B4-BE49-F238E27FC236}">
                <a16:creationId xmlns:a16="http://schemas.microsoft.com/office/drawing/2014/main" xmlns="" id="{DEBCE798-FE3C-4682-BB4C-5393637CFF74}"/>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45363030"/>
      </p:ext>
    </p:extLst>
  </p:cSld>
  <p:clrMapOvr>
    <a:masterClrMapping/>
  </p:clrMapOvr>
  <mc:AlternateContent xmlns:mc="http://schemas.openxmlformats.org/markup-compatibility/2006" xmlns:p14="http://schemas.microsoft.com/office/powerpoint/2010/main">
    <mc:Choice Requires="p14">
      <p:transition spd="slow" p14:dur="2000" advTm="39275"/>
    </mc:Choice>
    <mc:Fallback xmlns="">
      <p:transition spd="slow" advTm="39275"/>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320C98-A337-4C47-BEF4-75DA0225AB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8F459947-0318-44EA-960C-44A2B30E8CF6}"/>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3592375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6C7581-AF6B-4F47-ACFC-6433553B94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08E3D5FE-785B-41F2-9B63-25D592ABE6CB}"/>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1211671902"/>
      </p:ext>
    </p:extLst>
  </p:cSld>
  <p:clrMapOvr>
    <a:masterClrMapping/>
  </p:clrMapOvr>
  <mc:AlternateContent xmlns:mc="http://schemas.openxmlformats.org/markup-compatibility/2006" xmlns:p14="http://schemas.microsoft.com/office/powerpoint/2010/main">
    <mc:Choice Requires="p14">
      <p:transition spd="slow" p14:dur="2000" advTm="20716"/>
    </mc:Choice>
    <mc:Fallback xmlns="">
      <p:transition spd="slow" advTm="2071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0582EBD-CF9A-4DF0-B7F8-4DFFDEBD1CEF}"/>
              </a:ext>
            </a:extLst>
          </p:cNvPr>
          <p:cNvSpPr txBox="1"/>
          <p:nvPr/>
        </p:nvSpPr>
        <p:spPr>
          <a:xfrm>
            <a:off x="7320887" y="6400585"/>
            <a:ext cx="4800417" cy="369332"/>
          </a:xfrm>
          <a:prstGeom prst="rect">
            <a:avLst/>
          </a:prstGeom>
          <a:noFill/>
        </p:spPr>
        <p:txBody>
          <a:bodyPr wrap="none" rtlCol="0">
            <a:spAutoFit/>
          </a:bodyPr>
          <a:lstStyle/>
          <a:p>
            <a:r>
              <a:rPr lang="en-US" dirty="0"/>
              <a:t>Published by Bloomberg new -  </a:t>
            </a:r>
            <a:r>
              <a:rPr lang="en-US" dirty="0">
                <a:hlinkClick r:id="rId4"/>
              </a:rPr>
              <a:t>Bloomberg.com</a:t>
            </a:r>
            <a:r>
              <a:rPr lang="en-US" dirty="0"/>
              <a:t>.</a:t>
            </a:r>
          </a:p>
        </p:txBody>
      </p:sp>
      <p:pic>
        <p:nvPicPr>
          <p:cNvPr id="2" name="Picture 1">
            <a:extLst>
              <a:ext uri="{FF2B5EF4-FFF2-40B4-BE49-F238E27FC236}">
                <a16:creationId xmlns:a16="http://schemas.microsoft.com/office/drawing/2014/main" xmlns="" id="{26254A5A-8255-43C2-A6A3-1CEE2D77A5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C66B6208-5404-4FBB-9268-C74D74FDE3CD}"/>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6"/>
              </a:rPr>
              <a:t>https://www.bloomberg.com/graphics/2018-us-land-use/</a:t>
            </a:r>
            <a:endParaRPr lang="en-US" sz="1100" dirty="0"/>
          </a:p>
        </p:txBody>
      </p:sp>
    </p:spTree>
    <p:custDataLst>
      <p:tags r:id="rId1"/>
    </p:custDataLst>
    <p:extLst>
      <p:ext uri="{BB962C8B-B14F-4D97-AF65-F5344CB8AC3E}">
        <p14:creationId xmlns:p14="http://schemas.microsoft.com/office/powerpoint/2010/main" val="2928728907"/>
      </p:ext>
    </p:extLst>
  </p:cSld>
  <p:clrMapOvr>
    <a:masterClrMapping/>
  </p:clrMapOvr>
  <mc:AlternateContent xmlns:mc="http://schemas.openxmlformats.org/markup-compatibility/2006" xmlns:p14="http://schemas.microsoft.com/office/powerpoint/2010/main">
    <mc:Choice Requires="p14">
      <p:transition spd="slow" p14:dur="2000" advTm="24808"/>
    </mc:Choice>
    <mc:Fallback xmlns="">
      <p:transition spd="slow" advTm="2480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45C8FB-C57D-4AD2-BF8E-FCDB702AB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4" name="TextBox 3">
            <a:extLst>
              <a:ext uri="{FF2B5EF4-FFF2-40B4-BE49-F238E27FC236}">
                <a16:creationId xmlns:a16="http://schemas.microsoft.com/office/drawing/2014/main" xmlns="" id="{DA7CB525-7039-457C-8673-B3B20451782D}"/>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412259509"/>
      </p:ext>
    </p:extLst>
  </p:cSld>
  <p:clrMapOvr>
    <a:masterClrMapping/>
  </p:clrMapOvr>
  <mc:AlternateContent xmlns:mc="http://schemas.openxmlformats.org/markup-compatibility/2006" xmlns:p14="http://schemas.microsoft.com/office/powerpoint/2010/main">
    <mc:Choice Requires="p14">
      <p:transition spd="slow" p14:dur="2000" advTm="13485"/>
    </mc:Choice>
    <mc:Fallback xmlns="">
      <p:transition spd="slow" advTm="13485"/>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22504E1-C6AB-44EE-9DE2-1F21F602D6D3}"/>
              </a:ext>
            </a:extLst>
          </p:cNvPr>
          <p:cNvPicPr>
            <a:picLocks noChangeAspect="1"/>
          </p:cNvPicPr>
          <p:nvPr/>
        </p:nvPicPr>
        <p:blipFill>
          <a:blip r:embed="rId4"/>
          <a:stretch>
            <a:fillRect/>
          </a:stretch>
        </p:blipFill>
        <p:spPr>
          <a:xfrm>
            <a:off x="1419225" y="38100"/>
            <a:ext cx="9353550" cy="6781800"/>
          </a:xfrm>
          <a:prstGeom prst="rect">
            <a:avLst/>
          </a:prstGeom>
        </p:spPr>
      </p:pic>
      <p:sp>
        <p:nvSpPr>
          <p:cNvPr id="6" name="TextBox 5">
            <a:extLst>
              <a:ext uri="{FF2B5EF4-FFF2-40B4-BE49-F238E27FC236}">
                <a16:creationId xmlns:a16="http://schemas.microsoft.com/office/drawing/2014/main" xmlns="" id="{ED0E4709-C5C6-4C5A-8790-6C4A132BA405}"/>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2791738812"/>
      </p:ext>
    </p:extLst>
  </p:cSld>
  <p:clrMapOvr>
    <a:masterClrMapping/>
  </p:clrMapOvr>
  <mc:AlternateContent xmlns:mc="http://schemas.openxmlformats.org/markup-compatibility/2006" xmlns:p14="http://schemas.microsoft.com/office/powerpoint/2010/main">
    <mc:Choice Requires="p14">
      <p:transition spd="slow" p14:dur="2000" advTm="3871"/>
    </mc:Choice>
    <mc:Fallback xmlns="">
      <p:transition spd="slow" advTm="38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F240A2FC-E2C3-458D-96B4-5DF9028D93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5F097929-F3D6-4D1F-8AFC-CF348171A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xmlns="" id="{43074C91-9045-414B-B5F9-567DAE3EE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xmlns="" id="{33428ACC-71EC-4171-9527-10983BA6B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04574D8-B772-4F4A-A518-8DC14EB24F5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Who owns the United States?</a:t>
            </a:r>
          </a:p>
        </p:txBody>
      </p:sp>
      <p:pic>
        <p:nvPicPr>
          <p:cNvPr id="10" name="Content Placeholder 9">
            <a:extLst>
              <a:ext uri="{FF2B5EF4-FFF2-40B4-BE49-F238E27FC236}">
                <a16:creationId xmlns:a16="http://schemas.microsoft.com/office/drawing/2014/main" xmlns="" id="{8D43FDD4-AC16-4D29-AFFC-7CF0B5B7A0E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1325"/>
          <a:stretch/>
        </p:blipFill>
        <p:spPr>
          <a:xfrm>
            <a:off x="463766" y="1019043"/>
            <a:ext cx="6650205" cy="4296230"/>
          </a:xfrm>
          <a:prstGeom prst="rect">
            <a:avLst/>
          </a:prstGeom>
        </p:spPr>
      </p:pic>
      <p:cxnSp>
        <p:nvCxnSpPr>
          <p:cNvPr id="23" name="Straight Connector 22">
            <a:extLst>
              <a:ext uri="{FF2B5EF4-FFF2-40B4-BE49-F238E27FC236}">
                <a16:creationId xmlns:a16="http://schemas.microsoft.com/office/drawing/2014/main" xmlns="" id="{BA22713B-ABB6-4391-97F9-0449A2B9B66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B9BBBC4-97A3-47D2-BFFE-A68530CDB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xmlns="" id="{78967BEA-EA6A-4FF1-94E2-B010B61A36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xmlns="" id="{2899D4B7-53BA-45B4-B898-11F65D8CABB8}"/>
              </a:ext>
            </a:extLst>
          </p:cNvPr>
          <p:cNvSpPr txBox="1"/>
          <p:nvPr/>
        </p:nvSpPr>
        <p:spPr>
          <a:xfrm>
            <a:off x="560164" y="5408794"/>
            <a:ext cx="3676006" cy="261610"/>
          </a:xfrm>
          <a:prstGeom prst="rect">
            <a:avLst/>
          </a:prstGeom>
          <a:noFill/>
        </p:spPr>
        <p:txBody>
          <a:bodyPr wrap="none" rtlCol="0">
            <a:spAutoFit/>
          </a:bodyPr>
          <a:lstStyle/>
          <a:p>
            <a:r>
              <a:rPr lang="en-US" sz="1100" dirty="0"/>
              <a:t>Washington Post (Christopher Ingraham) December 21, 2017</a:t>
            </a:r>
          </a:p>
        </p:txBody>
      </p:sp>
    </p:spTree>
    <p:custDataLst>
      <p:tags r:id="rId1"/>
    </p:custDataLst>
    <p:extLst>
      <p:ext uri="{BB962C8B-B14F-4D97-AF65-F5344CB8AC3E}">
        <p14:creationId xmlns:p14="http://schemas.microsoft.com/office/powerpoint/2010/main" val="3690735537"/>
      </p:ext>
    </p:extLst>
  </p:cSld>
  <p:clrMapOvr>
    <a:masterClrMapping/>
  </p:clrMapOvr>
  <mc:AlternateContent xmlns:mc="http://schemas.openxmlformats.org/markup-compatibility/2006" xmlns:p14="http://schemas.microsoft.com/office/powerpoint/2010/main">
    <mc:Choice Requires="p14">
      <p:transition spd="slow" p14:dur="2000" advTm="32389"/>
    </mc:Choice>
    <mc:Fallback xmlns="">
      <p:transition spd="slow" advTm="323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81574F-9A15-4C5C-B9D6-A065662DD93A}"/>
              </a:ext>
            </a:extLst>
          </p:cNvPr>
          <p:cNvPicPr>
            <a:picLocks noChangeAspect="1"/>
          </p:cNvPicPr>
          <p:nvPr/>
        </p:nvPicPr>
        <p:blipFill>
          <a:blip r:embed="rId4"/>
          <a:stretch>
            <a:fillRect/>
          </a:stretch>
        </p:blipFill>
        <p:spPr>
          <a:xfrm>
            <a:off x="1676400" y="19050"/>
            <a:ext cx="8839200" cy="6819900"/>
          </a:xfrm>
          <a:prstGeom prst="rect">
            <a:avLst/>
          </a:prstGeom>
        </p:spPr>
      </p:pic>
      <p:sp>
        <p:nvSpPr>
          <p:cNvPr id="6" name="TextBox 5">
            <a:extLst>
              <a:ext uri="{FF2B5EF4-FFF2-40B4-BE49-F238E27FC236}">
                <a16:creationId xmlns:a16="http://schemas.microsoft.com/office/drawing/2014/main" xmlns="" id="{085FA1AD-AA12-4FFF-A61E-4FCA176B0CD9}"/>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1921147759"/>
      </p:ext>
    </p:extLst>
  </p:cSld>
  <p:clrMapOvr>
    <a:masterClrMapping/>
  </p:clrMapOvr>
  <mc:AlternateContent xmlns:mc="http://schemas.openxmlformats.org/markup-compatibility/2006" xmlns:p14="http://schemas.microsoft.com/office/powerpoint/2010/main">
    <mc:Choice Requires="p14">
      <p:transition spd="slow" p14:dur="2000" advTm="26512"/>
    </mc:Choice>
    <mc:Fallback xmlns="">
      <p:transition spd="slow" advTm="265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E542F-104E-4685-98B8-3EFA2096C6CB}"/>
              </a:ext>
            </a:extLst>
          </p:cNvPr>
          <p:cNvSpPr>
            <a:spLocks noGrp="1"/>
          </p:cNvSpPr>
          <p:nvPr>
            <p:ph type="title"/>
          </p:nvPr>
        </p:nvSpPr>
        <p:spPr>
          <a:xfrm>
            <a:off x="957235" y="223322"/>
            <a:ext cx="11067851" cy="1450757"/>
          </a:xfrm>
        </p:spPr>
        <p:txBody>
          <a:bodyPr/>
          <a:lstStyle/>
          <a:p>
            <a:r>
              <a:rPr lang="en-US" dirty="0"/>
              <a:t>Think Globally – Rangelands vs Grazing Lands</a:t>
            </a:r>
          </a:p>
        </p:txBody>
      </p:sp>
      <p:pic>
        <p:nvPicPr>
          <p:cNvPr id="4" name="Picture 3" descr="Rangelands of the World5_Crop.jpg">
            <a:extLst>
              <a:ext uri="{FF2B5EF4-FFF2-40B4-BE49-F238E27FC236}">
                <a16:creationId xmlns:a16="http://schemas.microsoft.com/office/drawing/2014/main" xmlns="" id="{253665D2-617F-434D-9003-A85D8E028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3576" y="1915887"/>
            <a:ext cx="10451192" cy="4353010"/>
          </a:xfrm>
          <a:prstGeom prst="rect">
            <a:avLst/>
          </a:prstGeom>
        </p:spPr>
      </p:pic>
      <p:sp>
        <p:nvSpPr>
          <p:cNvPr id="7" name="TextBox 6">
            <a:extLst>
              <a:ext uri="{FF2B5EF4-FFF2-40B4-BE49-F238E27FC236}">
                <a16:creationId xmlns:a16="http://schemas.microsoft.com/office/drawing/2014/main" xmlns="" id="{8B8C8A98-3518-440B-96FF-EFFC3BFC9F09}"/>
              </a:ext>
            </a:extLst>
          </p:cNvPr>
          <p:cNvSpPr txBox="1"/>
          <p:nvPr/>
        </p:nvSpPr>
        <p:spPr>
          <a:xfrm>
            <a:off x="2168899" y="2253636"/>
            <a:ext cx="7854201" cy="1446550"/>
          </a:xfrm>
          <a:prstGeom prst="rect">
            <a:avLst/>
          </a:prstGeom>
          <a:solidFill>
            <a:schemeClr val="bg1">
              <a:lumMod val="95000"/>
              <a:alpha val="87000"/>
            </a:schemeClr>
          </a:solidFill>
        </p:spPr>
        <p:txBody>
          <a:bodyPr wrap="none" rtlCol="0">
            <a:spAutoFit/>
          </a:bodyPr>
          <a:lstStyle/>
          <a:p>
            <a:pPr marL="285750" indent="-285750">
              <a:buSzPct val="95000"/>
              <a:buFont typeface="Wingdings" panose="05000000000000000000" pitchFamily="2" charset="2"/>
              <a:buChar char="Ø"/>
            </a:pPr>
            <a:r>
              <a:rPr lang="en-US" sz="3200" dirty="0"/>
              <a:t>Not all rangeland is grazed by livestock</a:t>
            </a:r>
          </a:p>
          <a:p>
            <a:pPr marL="285750" indent="-285750">
              <a:buFont typeface="Wingdings" panose="05000000000000000000" pitchFamily="2" charset="2"/>
              <a:buChar char="Ø"/>
            </a:pPr>
            <a:r>
              <a:rPr lang="en-US" sz="3200" dirty="0"/>
              <a:t>Not all land grazed by livestock is rangeland</a:t>
            </a:r>
          </a:p>
          <a:p>
            <a:r>
              <a:rPr lang="en-US" sz="2400" i="1" dirty="0"/>
              <a:t>       Livestock also graze pastureland, cropland, and forests</a:t>
            </a:r>
          </a:p>
        </p:txBody>
      </p:sp>
    </p:spTree>
    <p:custDataLst>
      <p:tags r:id="rId1"/>
    </p:custDataLst>
    <p:extLst>
      <p:ext uri="{BB962C8B-B14F-4D97-AF65-F5344CB8AC3E}">
        <p14:creationId xmlns:p14="http://schemas.microsoft.com/office/powerpoint/2010/main" val="2097997111"/>
      </p:ext>
    </p:extLst>
  </p:cSld>
  <p:clrMapOvr>
    <a:masterClrMapping/>
  </p:clrMapOvr>
  <mc:AlternateContent xmlns:mc="http://schemas.openxmlformats.org/markup-compatibility/2006" xmlns:p14="http://schemas.microsoft.com/office/powerpoint/2010/main">
    <mc:Choice Requires="p14">
      <p:transition spd="slow" p14:dur="2000" advTm="52404"/>
    </mc:Choice>
    <mc:Fallback xmlns="">
      <p:transition spd="slow" advTm="52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E542F-104E-4685-98B8-3EFA2096C6CB}"/>
              </a:ext>
            </a:extLst>
          </p:cNvPr>
          <p:cNvSpPr>
            <a:spLocks noGrp="1"/>
          </p:cNvSpPr>
          <p:nvPr>
            <p:ph type="title"/>
          </p:nvPr>
        </p:nvSpPr>
        <p:spPr>
          <a:xfrm>
            <a:off x="957235" y="223322"/>
            <a:ext cx="11067851" cy="1450757"/>
          </a:xfrm>
        </p:spPr>
        <p:txBody>
          <a:bodyPr/>
          <a:lstStyle/>
          <a:p>
            <a:r>
              <a:rPr lang="en-US" dirty="0"/>
              <a:t>Think Globally – Pastoralism vs Ranching</a:t>
            </a:r>
          </a:p>
        </p:txBody>
      </p:sp>
      <p:sp>
        <p:nvSpPr>
          <p:cNvPr id="9" name="Content Placeholder 3">
            <a:extLst>
              <a:ext uri="{FF2B5EF4-FFF2-40B4-BE49-F238E27FC236}">
                <a16:creationId xmlns:a16="http://schemas.microsoft.com/office/drawing/2014/main" xmlns="" id="{0F566886-382B-4DB7-AB19-97FD3D161B6E}"/>
              </a:ext>
            </a:extLst>
          </p:cNvPr>
          <p:cNvSpPr txBox="1">
            <a:spLocks/>
          </p:cNvSpPr>
          <p:nvPr/>
        </p:nvSpPr>
        <p:spPr>
          <a:xfrm>
            <a:off x="892492" y="1919285"/>
            <a:ext cx="3416664" cy="35909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Pastoralists:</a:t>
            </a:r>
          </a:p>
        </p:txBody>
      </p:sp>
      <p:sp>
        <p:nvSpPr>
          <p:cNvPr id="10" name="Content Placeholder 3">
            <a:extLst>
              <a:ext uri="{FF2B5EF4-FFF2-40B4-BE49-F238E27FC236}">
                <a16:creationId xmlns:a16="http://schemas.microsoft.com/office/drawing/2014/main" xmlns="" id="{2D2CE479-61D0-48BB-93EA-3D6C4BE2E0C7}"/>
              </a:ext>
            </a:extLst>
          </p:cNvPr>
          <p:cNvSpPr txBox="1">
            <a:spLocks/>
          </p:cNvSpPr>
          <p:nvPr/>
        </p:nvSpPr>
        <p:spPr>
          <a:xfrm>
            <a:off x="5867400" y="1845734"/>
            <a:ext cx="3416664" cy="4326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Ranchers:</a:t>
            </a:r>
            <a:endParaRPr lang="en-US" dirty="0"/>
          </a:p>
        </p:txBody>
      </p:sp>
      <p:grpSp>
        <p:nvGrpSpPr>
          <p:cNvPr id="14" name="Group 13">
            <a:extLst>
              <a:ext uri="{FF2B5EF4-FFF2-40B4-BE49-F238E27FC236}">
                <a16:creationId xmlns:a16="http://schemas.microsoft.com/office/drawing/2014/main" xmlns="" id="{EF9495F6-7406-4E25-A88C-6E3ABDCE1E6E}"/>
              </a:ext>
            </a:extLst>
          </p:cNvPr>
          <p:cNvGrpSpPr/>
          <p:nvPr/>
        </p:nvGrpSpPr>
        <p:grpSpPr>
          <a:xfrm>
            <a:off x="892492" y="2376484"/>
            <a:ext cx="4311968" cy="3371851"/>
            <a:chOff x="957235" y="2741220"/>
            <a:chExt cx="4311968" cy="3371851"/>
          </a:xfrm>
        </p:grpSpPr>
        <p:pic>
          <p:nvPicPr>
            <p:cNvPr id="5" name="Picture 4">
              <a:extLst>
                <a:ext uri="{FF2B5EF4-FFF2-40B4-BE49-F238E27FC236}">
                  <a16:creationId xmlns:a16="http://schemas.microsoft.com/office/drawing/2014/main" xmlns="" id="{AACBC4BA-3E19-44D3-B715-534E898058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7235" y="2741220"/>
              <a:ext cx="4311968" cy="3371850"/>
            </a:xfrm>
            <a:prstGeom prst="rect">
              <a:avLst/>
            </a:prstGeom>
          </p:spPr>
        </p:pic>
        <p:sp>
          <p:nvSpPr>
            <p:cNvPr id="13" name="TextBox 12">
              <a:extLst>
                <a:ext uri="{FF2B5EF4-FFF2-40B4-BE49-F238E27FC236}">
                  <a16:creationId xmlns:a16="http://schemas.microsoft.com/office/drawing/2014/main" xmlns="" id="{FD6C7729-0F60-4938-87FB-26C0BA60C1D4}"/>
                </a:ext>
              </a:extLst>
            </p:cNvPr>
            <p:cNvSpPr txBox="1"/>
            <p:nvPr/>
          </p:nvSpPr>
          <p:spPr>
            <a:xfrm>
              <a:off x="4152900" y="5913016"/>
              <a:ext cx="1056700" cy="200055"/>
            </a:xfrm>
            <a:prstGeom prst="rect">
              <a:avLst/>
            </a:prstGeom>
            <a:noFill/>
          </p:spPr>
          <p:txBody>
            <a:bodyPr wrap="none" rtlCol="0">
              <a:spAutoFit/>
            </a:bodyPr>
            <a:lstStyle/>
            <a:p>
              <a:r>
                <a:rPr lang="en-US" sz="700" dirty="0">
                  <a:solidFill>
                    <a:schemeClr val="bg1">
                      <a:lumMod val="95000"/>
                    </a:schemeClr>
                  </a:solidFill>
                </a:rPr>
                <a:t>Kelley Lynch. USAID.gov</a:t>
              </a:r>
            </a:p>
          </p:txBody>
        </p:sp>
      </p:grpSp>
      <p:pic>
        <p:nvPicPr>
          <p:cNvPr id="16" name="Picture 15" descr="A person riding a horse in a field&#10;&#10;Description generated with very high confidence">
            <a:extLst>
              <a:ext uri="{FF2B5EF4-FFF2-40B4-BE49-F238E27FC236}">
                <a16:creationId xmlns:a16="http://schemas.microsoft.com/office/drawing/2014/main" xmlns="" id="{5C5B7A00-51E9-4970-BD26-BE54EB69B4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7400" y="2376485"/>
            <a:ext cx="5105400" cy="3371850"/>
          </a:xfrm>
          <a:prstGeom prst="rect">
            <a:avLst/>
          </a:prstGeom>
        </p:spPr>
      </p:pic>
      <p:sp>
        <p:nvSpPr>
          <p:cNvPr id="17" name="TextBox 16">
            <a:extLst>
              <a:ext uri="{FF2B5EF4-FFF2-40B4-BE49-F238E27FC236}">
                <a16:creationId xmlns:a16="http://schemas.microsoft.com/office/drawing/2014/main" xmlns="" id="{6A5E6768-A0C8-465F-95A7-FE85CA61EC63}"/>
              </a:ext>
            </a:extLst>
          </p:cNvPr>
          <p:cNvSpPr txBox="1"/>
          <p:nvPr/>
        </p:nvSpPr>
        <p:spPr>
          <a:xfrm>
            <a:off x="9226065" y="5548279"/>
            <a:ext cx="1822935" cy="200055"/>
          </a:xfrm>
          <a:prstGeom prst="rect">
            <a:avLst/>
          </a:prstGeom>
          <a:noFill/>
        </p:spPr>
        <p:txBody>
          <a:bodyPr wrap="none" rtlCol="0">
            <a:spAutoFit/>
          </a:bodyPr>
          <a:lstStyle/>
          <a:p>
            <a:r>
              <a:rPr lang="en-US" sz="700" dirty="0">
                <a:solidFill>
                  <a:schemeClr val="bg1">
                    <a:lumMod val="95000"/>
                  </a:schemeClr>
                </a:solidFill>
              </a:rPr>
              <a:t>Karen Poole-Sage-grouse Initiative FWS.gov</a:t>
            </a:r>
          </a:p>
        </p:txBody>
      </p:sp>
    </p:spTree>
    <p:custDataLst>
      <p:tags r:id="rId1"/>
    </p:custDataLst>
    <p:extLst>
      <p:ext uri="{BB962C8B-B14F-4D97-AF65-F5344CB8AC3E}">
        <p14:creationId xmlns:p14="http://schemas.microsoft.com/office/powerpoint/2010/main" val="405188268"/>
      </p:ext>
    </p:extLst>
  </p:cSld>
  <p:clrMapOvr>
    <a:masterClrMapping/>
  </p:clrMapOvr>
  <mc:AlternateContent xmlns:mc="http://schemas.openxmlformats.org/markup-compatibility/2006" xmlns:p14="http://schemas.microsoft.com/office/powerpoint/2010/main">
    <mc:Choice Requires="p14">
      <p:transition spd="slow" p14:dur="2000" advTm="16785"/>
    </mc:Choice>
    <mc:Fallback xmlns="">
      <p:transition spd="slow" advTm="1678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E542F-104E-4685-98B8-3EFA2096C6CB}"/>
              </a:ext>
            </a:extLst>
          </p:cNvPr>
          <p:cNvSpPr>
            <a:spLocks noGrp="1"/>
          </p:cNvSpPr>
          <p:nvPr>
            <p:ph type="title"/>
          </p:nvPr>
        </p:nvSpPr>
        <p:spPr>
          <a:xfrm>
            <a:off x="957235" y="223322"/>
            <a:ext cx="11067851" cy="1450757"/>
          </a:xfrm>
        </p:spPr>
        <p:txBody>
          <a:bodyPr/>
          <a:lstStyle/>
          <a:p>
            <a:r>
              <a:rPr lang="en-US" dirty="0"/>
              <a:t>Think Globally – Pastoralism vs Ranching</a:t>
            </a:r>
          </a:p>
        </p:txBody>
      </p:sp>
      <p:pic>
        <p:nvPicPr>
          <p:cNvPr id="7" name="Online Media 6">
            <a:hlinkClick r:id="" action="ppaction://media"/>
            <a:extLst>
              <a:ext uri="{FF2B5EF4-FFF2-40B4-BE49-F238E27FC236}">
                <a16:creationId xmlns:a16="http://schemas.microsoft.com/office/drawing/2014/main" xmlns="" id="{5D21265E-0F80-40CA-82F0-00945B8AAC57}"/>
              </a:ext>
            </a:extLst>
          </p:cNvPr>
          <p:cNvPicPr>
            <a:picLocks noGrp="1" noRot="1" noChangeAspect="1"/>
          </p:cNvPicPr>
          <p:nvPr>
            <p:ph idx="1"/>
            <a:videoFile r:link="rId2"/>
          </p:nvPr>
        </p:nvPicPr>
        <p:blipFill>
          <a:blip r:embed="rId5"/>
          <a:stretch>
            <a:fillRect/>
          </a:stretch>
        </p:blipFill>
        <p:spPr>
          <a:xfrm>
            <a:off x="4958605" y="2022582"/>
            <a:ext cx="6838244" cy="3846512"/>
          </a:xfrm>
          <a:prstGeom prst="rect">
            <a:avLst/>
          </a:prstGeom>
        </p:spPr>
      </p:pic>
      <p:sp>
        <p:nvSpPr>
          <p:cNvPr id="8" name="TextBox 7">
            <a:extLst>
              <a:ext uri="{FF2B5EF4-FFF2-40B4-BE49-F238E27FC236}">
                <a16:creationId xmlns:a16="http://schemas.microsoft.com/office/drawing/2014/main" xmlns="" id="{363544BD-D52D-4ECB-A6AE-8873B9DD385C}"/>
              </a:ext>
            </a:extLst>
          </p:cNvPr>
          <p:cNvSpPr txBox="1"/>
          <p:nvPr/>
        </p:nvSpPr>
        <p:spPr>
          <a:xfrm>
            <a:off x="9131482" y="6450012"/>
            <a:ext cx="3060518" cy="369332"/>
          </a:xfrm>
          <a:prstGeom prst="rect">
            <a:avLst/>
          </a:prstGeom>
          <a:noFill/>
        </p:spPr>
        <p:txBody>
          <a:bodyPr wrap="none" rtlCol="0">
            <a:spAutoFit/>
          </a:bodyPr>
          <a:lstStyle/>
          <a:p>
            <a:r>
              <a:rPr lang="en-US" dirty="0">
                <a:solidFill>
                  <a:schemeClr val="bg1">
                    <a:lumMod val="85000"/>
                  </a:schemeClr>
                </a:solidFill>
                <a:hlinkClick r:id="rId6">
                  <a:extLst>
                    <a:ext uri="{A12FA001-AC4F-418D-AE19-62706E023703}">
                      <ahyp:hlinkClr xmlns:ahyp="http://schemas.microsoft.com/office/drawing/2018/hyperlinkcolor" xmlns="" val="tx"/>
                    </a:ext>
                  </a:extLst>
                </a:hlinkClick>
              </a:rPr>
              <a:t>https://youtu.be/5eJtbsFmoZY</a:t>
            </a:r>
            <a:endParaRPr lang="en-US" dirty="0">
              <a:solidFill>
                <a:schemeClr val="bg1">
                  <a:lumMod val="85000"/>
                </a:schemeClr>
              </a:solidFill>
            </a:endParaRPr>
          </a:p>
        </p:txBody>
      </p:sp>
      <p:sp>
        <p:nvSpPr>
          <p:cNvPr id="9" name="Content Placeholder 3">
            <a:extLst>
              <a:ext uri="{FF2B5EF4-FFF2-40B4-BE49-F238E27FC236}">
                <a16:creationId xmlns:a16="http://schemas.microsoft.com/office/drawing/2014/main" xmlns="" id="{0F566886-382B-4DB7-AB19-97FD3D161B6E}"/>
              </a:ext>
            </a:extLst>
          </p:cNvPr>
          <p:cNvSpPr txBox="1">
            <a:spLocks/>
          </p:cNvSpPr>
          <p:nvPr/>
        </p:nvSpPr>
        <p:spPr>
          <a:xfrm>
            <a:off x="1097278" y="1845733"/>
            <a:ext cx="3634741" cy="44547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Pastoralists:</a:t>
            </a:r>
          </a:p>
          <a:p>
            <a:pPr marL="231775" indent="-231775">
              <a:buFont typeface="Wingdings" panose="05000000000000000000" pitchFamily="2" charset="2"/>
              <a:buChar char="§"/>
            </a:pPr>
            <a:r>
              <a:rPr lang="en-US" dirty="0"/>
              <a:t>Own little or no land individually.</a:t>
            </a:r>
          </a:p>
          <a:p>
            <a:pPr marL="231775" indent="-231775">
              <a:buFont typeface="Wingdings" panose="05000000000000000000" pitchFamily="2" charset="2"/>
              <a:buChar char="§"/>
            </a:pPr>
            <a:r>
              <a:rPr lang="en-US" dirty="0"/>
              <a:t>Graze communal or uncontrolled government grazing lands.</a:t>
            </a:r>
          </a:p>
          <a:p>
            <a:pPr marL="231775" indent="-231775">
              <a:buFont typeface="Wingdings" panose="05000000000000000000" pitchFamily="2" charset="2"/>
              <a:buChar char="§"/>
            </a:pPr>
            <a:r>
              <a:rPr lang="en-US" dirty="0"/>
              <a:t>Several hundred million people are pastoralists, mostly in Africa and Asia</a:t>
            </a:r>
          </a:p>
          <a:p>
            <a:pPr marL="231775" indent="-231775">
              <a:buFont typeface="Wingdings" panose="05000000000000000000" pitchFamily="2" charset="2"/>
              <a:buChar char="§"/>
            </a:pPr>
            <a:r>
              <a:rPr lang="en-US" dirty="0"/>
              <a:t>Production high value food resources where crops cannot be grown.</a:t>
            </a:r>
          </a:p>
        </p:txBody>
      </p:sp>
    </p:spTree>
    <p:custDataLst>
      <p:tags r:id="rId1"/>
    </p:custDataLst>
    <p:extLst>
      <p:ext uri="{BB962C8B-B14F-4D97-AF65-F5344CB8AC3E}">
        <p14:creationId xmlns:p14="http://schemas.microsoft.com/office/powerpoint/2010/main" val="953293675"/>
      </p:ext>
    </p:extLst>
  </p:cSld>
  <p:clrMapOvr>
    <a:masterClrMapping/>
  </p:clrMapOvr>
  <mc:AlternateContent xmlns:mc="http://schemas.openxmlformats.org/markup-compatibility/2006" xmlns:p14="http://schemas.microsoft.com/office/powerpoint/2010/main">
    <mc:Choice Requires="p14">
      <p:transition spd="slow" p14:dur="2000" advTm="64751"/>
    </mc:Choice>
    <mc:Fallback xmlns="">
      <p:transition spd="slow" advTm="6475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E542F-104E-4685-98B8-3EFA2096C6CB}"/>
              </a:ext>
            </a:extLst>
          </p:cNvPr>
          <p:cNvSpPr>
            <a:spLocks noGrp="1"/>
          </p:cNvSpPr>
          <p:nvPr>
            <p:ph type="title"/>
          </p:nvPr>
        </p:nvSpPr>
        <p:spPr>
          <a:xfrm>
            <a:off x="957235" y="223322"/>
            <a:ext cx="11067851" cy="1450757"/>
          </a:xfrm>
        </p:spPr>
        <p:txBody>
          <a:bodyPr/>
          <a:lstStyle/>
          <a:p>
            <a:r>
              <a:rPr lang="en-US" dirty="0"/>
              <a:t>Think Globally – Pastoralism vs Ranching</a:t>
            </a:r>
          </a:p>
        </p:txBody>
      </p:sp>
      <p:sp>
        <p:nvSpPr>
          <p:cNvPr id="8" name="TextBox 7">
            <a:extLst>
              <a:ext uri="{FF2B5EF4-FFF2-40B4-BE49-F238E27FC236}">
                <a16:creationId xmlns:a16="http://schemas.microsoft.com/office/drawing/2014/main" xmlns="" id="{363544BD-D52D-4ECB-A6AE-8873B9DD385C}"/>
              </a:ext>
            </a:extLst>
          </p:cNvPr>
          <p:cNvSpPr txBox="1"/>
          <p:nvPr/>
        </p:nvSpPr>
        <p:spPr>
          <a:xfrm>
            <a:off x="9019301" y="6450012"/>
            <a:ext cx="3104119" cy="369332"/>
          </a:xfrm>
          <a:prstGeom prst="rect">
            <a:avLst/>
          </a:prstGeom>
          <a:noFill/>
        </p:spPr>
        <p:txBody>
          <a:bodyPr wrap="none" rtlCol="0">
            <a:spAutoFit/>
          </a:bodyPr>
          <a:lstStyle/>
          <a:p>
            <a:r>
              <a:rPr lang="en-US" dirty="0">
                <a:solidFill>
                  <a:schemeClr val="bg1">
                    <a:lumMod val="85000"/>
                  </a:schemeClr>
                </a:solidFill>
                <a:hlinkClick r:id="rId5">
                  <a:extLst>
                    <a:ext uri="{A12FA001-AC4F-418D-AE19-62706E023703}">
                      <ahyp:hlinkClr xmlns:ahyp="http://schemas.microsoft.com/office/drawing/2018/hyperlinkcolor" xmlns="" val="tx"/>
                    </a:ext>
                  </a:extLst>
                </a:hlinkClick>
              </a:rPr>
              <a:t>https://youtu.be/Zf1WbCFRpl8</a:t>
            </a:r>
            <a:endParaRPr lang="en-US" dirty="0">
              <a:solidFill>
                <a:schemeClr val="bg1">
                  <a:lumMod val="85000"/>
                </a:schemeClr>
              </a:solidFill>
            </a:endParaRPr>
          </a:p>
        </p:txBody>
      </p:sp>
      <p:sp>
        <p:nvSpPr>
          <p:cNvPr id="4" name="Content Placeholder 3">
            <a:extLst>
              <a:ext uri="{FF2B5EF4-FFF2-40B4-BE49-F238E27FC236}">
                <a16:creationId xmlns:a16="http://schemas.microsoft.com/office/drawing/2014/main" xmlns="" id="{961BB913-66CC-4B72-A719-CA6B063F0CD0}"/>
              </a:ext>
            </a:extLst>
          </p:cNvPr>
          <p:cNvSpPr>
            <a:spLocks noGrp="1"/>
          </p:cNvSpPr>
          <p:nvPr>
            <p:ph idx="1"/>
          </p:nvPr>
        </p:nvSpPr>
        <p:spPr>
          <a:xfrm>
            <a:off x="1097278" y="1845733"/>
            <a:ext cx="3764282" cy="4460723"/>
          </a:xfrm>
        </p:spPr>
        <p:txBody>
          <a:bodyPr>
            <a:normAutofit/>
          </a:bodyPr>
          <a:lstStyle/>
          <a:p>
            <a:r>
              <a:rPr lang="en-US" sz="2400" b="1" dirty="0"/>
              <a:t>Ranchers:</a:t>
            </a:r>
          </a:p>
          <a:p>
            <a:pPr marL="231775" indent="-231775">
              <a:buFont typeface="Wingdings" panose="05000000000000000000" pitchFamily="2" charset="2"/>
              <a:buChar char="§"/>
            </a:pPr>
            <a:r>
              <a:rPr lang="en-US" dirty="0"/>
              <a:t>Usually own land – “deeded land”</a:t>
            </a:r>
          </a:p>
          <a:p>
            <a:pPr marL="231775" indent="-231775">
              <a:buFont typeface="Wingdings" panose="05000000000000000000" pitchFamily="2" charset="2"/>
              <a:buChar char="§"/>
            </a:pPr>
            <a:r>
              <a:rPr lang="en-US" dirty="0"/>
              <a:t>Graze mix of public and private grazed land.</a:t>
            </a:r>
          </a:p>
          <a:p>
            <a:pPr marL="231775" indent="-231775">
              <a:buFont typeface="Wingdings" panose="05000000000000000000" pitchFamily="2" charset="2"/>
              <a:buChar char="§"/>
            </a:pPr>
            <a:r>
              <a:rPr lang="en-US" dirty="0"/>
              <a:t>Often generational family ranches.</a:t>
            </a:r>
          </a:p>
          <a:p>
            <a:pPr marL="231775" indent="-231775">
              <a:buFont typeface="Wingdings" panose="05000000000000000000" pitchFamily="2" charset="2"/>
              <a:buChar char="§"/>
            </a:pPr>
            <a:r>
              <a:rPr lang="en-US" dirty="0"/>
              <a:t>Produce livestock at low cost and impact compared to croplands.</a:t>
            </a:r>
          </a:p>
          <a:p>
            <a:pPr marL="231775" indent="-231775">
              <a:buFont typeface="Wingdings" panose="05000000000000000000" pitchFamily="2" charset="2"/>
              <a:buChar char="§"/>
            </a:pPr>
            <a:r>
              <a:rPr lang="en-US" dirty="0"/>
              <a:t>Production and conservation goals.</a:t>
            </a:r>
          </a:p>
        </p:txBody>
      </p:sp>
      <p:pic>
        <p:nvPicPr>
          <p:cNvPr id="5" name="Online Media 4">
            <a:hlinkClick r:id="" action="ppaction://media"/>
            <a:extLst>
              <a:ext uri="{FF2B5EF4-FFF2-40B4-BE49-F238E27FC236}">
                <a16:creationId xmlns:a16="http://schemas.microsoft.com/office/drawing/2014/main" xmlns="" id="{9591D609-7291-4E19-A57A-9B9CAE6D0B23}"/>
              </a:ext>
            </a:extLst>
          </p:cNvPr>
          <p:cNvPicPr>
            <a:picLocks noRot="1" noChangeAspect="1"/>
          </p:cNvPicPr>
          <p:nvPr>
            <a:videoFile r:link="rId2"/>
          </p:nvPr>
        </p:nvPicPr>
        <p:blipFill>
          <a:blip r:embed="rId6"/>
          <a:stretch>
            <a:fillRect/>
          </a:stretch>
        </p:blipFill>
        <p:spPr>
          <a:xfrm>
            <a:off x="4967806" y="2036234"/>
            <a:ext cx="6988360" cy="3930952"/>
          </a:xfrm>
          <a:prstGeom prst="rect">
            <a:avLst/>
          </a:prstGeom>
        </p:spPr>
      </p:pic>
    </p:spTree>
    <p:custDataLst>
      <p:tags r:id="rId1"/>
    </p:custDataLst>
    <p:extLst>
      <p:ext uri="{BB962C8B-B14F-4D97-AF65-F5344CB8AC3E}">
        <p14:creationId xmlns:p14="http://schemas.microsoft.com/office/powerpoint/2010/main" val="1245581715"/>
      </p:ext>
    </p:extLst>
  </p:cSld>
  <p:clrMapOvr>
    <a:masterClrMapping/>
  </p:clrMapOvr>
  <mc:AlternateContent xmlns:mc="http://schemas.openxmlformats.org/markup-compatibility/2006" xmlns:p14="http://schemas.microsoft.com/office/powerpoint/2010/main">
    <mc:Choice Requires="p14">
      <p:transition spd="slow" p14:dur="2000" advTm="57987"/>
    </mc:Choice>
    <mc:Fallback xmlns="">
      <p:transition spd="slow" advTm="579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D185F4-D4B6-4F75-B082-A9DDCB8A47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633999" y="640081"/>
            <a:ext cx="6909801" cy="5314406"/>
          </a:xfrm>
          <a:prstGeom prst="rect">
            <a:avLst/>
          </a:prstGeom>
        </p:spPr>
      </p:pic>
      <p:sp>
        <p:nvSpPr>
          <p:cNvPr id="15362" name="Rectangle 2"/>
          <p:cNvSpPr>
            <a:spLocks noGrp="1" noChangeArrowheads="1"/>
          </p:cNvSpPr>
          <p:nvPr>
            <p:ph type="title" idx="4294967295"/>
          </p:nvPr>
        </p:nvSpPr>
        <p:spPr>
          <a:xfrm>
            <a:off x="8077200" y="622616"/>
            <a:ext cx="3689350" cy="1450975"/>
          </a:xfrm>
        </p:spPr>
        <p:txBody>
          <a:bodyPr>
            <a:normAutofit/>
          </a:bodyPr>
          <a:lstStyle/>
          <a:p>
            <a:r>
              <a:rPr lang="en-US" dirty="0"/>
              <a:t>Grazing on Public Lands</a:t>
            </a:r>
          </a:p>
        </p:txBody>
      </p:sp>
      <p:sp>
        <p:nvSpPr>
          <p:cNvPr id="15363" name="Rectangle 3"/>
          <p:cNvSpPr>
            <a:spLocks noGrp="1" noChangeArrowheads="1"/>
          </p:cNvSpPr>
          <p:nvPr>
            <p:ph type="body" idx="4294967295"/>
          </p:nvPr>
        </p:nvSpPr>
        <p:spPr>
          <a:xfrm>
            <a:off x="7953829" y="2154820"/>
            <a:ext cx="3888921" cy="3670300"/>
          </a:xfrm>
        </p:spPr>
        <p:txBody>
          <a:bodyPr>
            <a:normAutofit/>
          </a:bodyPr>
          <a:lstStyle/>
          <a:p>
            <a:pPr>
              <a:lnSpc>
                <a:spcPct val="100000"/>
              </a:lnSpc>
              <a:spcBef>
                <a:spcPts val="600"/>
              </a:spcBef>
            </a:pPr>
            <a:r>
              <a:rPr lang="en-US" dirty="0"/>
              <a:t>Grazing on private lands is wholly integrated with public grazing lands.  </a:t>
            </a:r>
          </a:p>
          <a:p>
            <a:pPr lvl="1">
              <a:lnSpc>
                <a:spcPct val="100000"/>
              </a:lnSpc>
              <a:spcBef>
                <a:spcPts val="600"/>
              </a:spcBef>
            </a:pPr>
            <a:r>
              <a:rPr lang="en-US" sz="2000" dirty="0"/>
              <a:t>Livestock grazing occurs on:</a:t>
            </a:r>
          </a:p>
          <a:p>
            <a:pPr lvl="2">
              <a:lnSpc>
                <a:spcPct val="100000"/>
              </a:lnSpc>
              <a:spcBef>
                <a:spcPts val="600"/>
              </a:spcBef>
            </a:pPr>
            <a:r>
              <a:rPr lang="en-US" sz="2000" dirty="0"/>
              <a:t> 95% of BLM land</a:t>
            </a:r>
          </a:p>
          <a:p>
            <a:pPr lvl="2">
              <a:lnSpc>
                <a:spcPct val="100000"/>
              </a:lnSpc>
              <a:spcBef>
                <a:spcPts val="600"/>
              </a:spcBef>
            </a:pPr>
            <a:r>
              <a:rPr lang="en-US" sz="2000" dirty="0"/>
              <a:t>58% of U.S. Forest Service lands</a:t>
            </a:r>
          </a:p>
          <a:p>
            <a:pPr lvl="1">
              <a:lnSpc>
                <a:spcPct val="100000"/>
              </a:lnSpc>
              <a:spcBef>
                <a:spcPts val="600"/>
              </a:spcBef>
            </a:pPr>
            <a:r>
              <a:rPr lang="en-US" sz="2000" dirty="0"/>
              <a:t>88% of all beef cows in Idaho graze at least part of each year on BLM or USFS lands.</a:t>
            </a:r>
          </a:p>
        </p:txBody>
      </p:sp>
      <p:sp>
        <p:nvSpPr>
          <p:cNvPr id="3" name="TextBox 2">
            <a:extLst>
              <a:ext uri="{FF2B5EF4-FFF2-40B4-BE49-F238E27FC236}">
                <a16:creationId xmlns:a16="http://schemas.microsoft.com/office/drawing/2014/main" xmlns="" id="{5FF94052-7685-4289-8DCA-09EA7E0970F2}"/>
              </a:ext>
            </a:extLst>
          </p:cNvPr>
          <p:cNvSpPr txBox="1"/>
          <p:nvPr/>
        </p:nvSpPr>
        <p:spPr>
          <a:xfrm>
            <a:off x="6299987" y="5695149"/>
            <a:ext cx="917239" cy="230832"/>
          </a:xfrm>
          <a:prstGeom prst="rect">
            <a:avLst/>
          </a:prstGeom>
          <a:noFill/>
        </p:spPr>
        <p:txBody>
          <a:bodyPr wrap="none" rtlCol="0">
            <a:spAutoFit/>
          </a:bodyPr>
          <a:lstStyle/>
          <a:p>
            <a:r>
              <a:rPr lang="en-US" sz="900" dirty="0" err="1">
                <a:solidFill>
                  <a:schemeClr val="bg1"/>
                </a:solidFill>
              </a:rPr>
              <a:t>E.Haslam</a:t>
            </a:r>
            <a:r>
              <a:rPr lang="en-US" sz="900" dirty="0">
                <a:solidFill>
                  <a:schemeClr val="bg1"/>
                </a:solidFill>
              </a:rPr>
              <a:t>(</a:t>
            </a:r>
            <a:r>
              <a:rPr lang="en-US" sz="900" dirty="0" err="1">
                <a:solidFill>
                  <a:schemeClr val="bg1"/>
                </a:solidFill>
              </a:rPr>
              <a:t>flickr</a:t>
            </a:r>
            <a:r>
              <a:rPr lang="en-US" sz="900" dirty="0">
                <a:solidFill>
                  <a:schemeClr val="bg1"/>
                </a:solidFill>
              </a:rPr>
              <a:t>)</a:t>
            </a:r>
          </a:p>
        </p:txBody>
      </p:sp>
    </p:spTree>
    <p:custDataLst>
      <p:tags r:id="rId1"/>
    </p:custDataLst>
    <p:extLst>
      <p:ext uri="{BB962C8B-B14F-4D97-AF65-F5344CB8AC3E}">
        <p14:creationId xmlns:p14="http://schemas.microsoft.com/office/powerpoint/2010/main" val="3332401255"/>
      </p:ext>
    </p:extLst>
  </p:cSld>
  <p:clrMapOvr>
    <a:masterClrMapping/>
  </p:clrMapOvr>
  <mc:AlternateContent xmlns:mc="http://schemas.openxmlformats.org/markup-compatibility/2006" xmlns:p14="http://schemas.microsoft.com/office/powerpoint/2010/main">
    <mc:Choice Requires="p14">
      <p:transition spd="slow" p14:dur="2000" advTm="52088"/>
    </mc:Choice>
    <mc:Fallback xmlns="">
      <p:transition spd="slow" advTm="5208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899160" y="1902018"/>
            <a:ext cx="3919583" cy="4114800"/>
          </a:xfrm>
        </p:spPr>
        <p:txBody>
          <a:bodyPr>
            <a:normAutofit/>
          </a:bodyPr>
          <a:lstStyle/>
          <a:p>
            <a:pPr marL="225425" indent="-225425">
              <a:buClr>
                <a:schemeClr val="accent2"/>
              </a:buClr>
              <a:buFont typeface="Wingdings" panose="05000000000000000000" pitchFamily="2" charset="2"/>
              <a:buChar char="§"/>
            </a:pPr>
            <a:r>
              <a:rPr lang="en-US" sz="2800" dirty="0"/>
              <a:t>Working Landscapes</a:t>
            </a:r>
          </a:p>
          <a:p>
            <a:pPr marL="225425" indent="-225425">
              <a:buClr>
                <a:schemeClr val="accent2"/>
              </a:buClr>
              <a:buFont typeface="Wingdings" panose="05000000000000000000" pitchFamily="2" charset="2"/>
              <a:buChar char="§"/>
            </a:pPr>
            <a:r>
              <a:rPr lang="en-US" sz="2800" dirty="0"/>
              <a:t>Conservation easements to maintain space and conserve habitat.</a:t>
            </a:r>
          </a:p>
        </p:txBody>
      </p:sp>
      <p:sp>
        <p:nvSpPr>
          <p:cNvPr id="3" name="Title 2">
            <a:extLst>
              <a:ext uri="{FF2B5EF4-FFF2-40B4-BE49-F238E27FC236}">
                <a16:creationId xmlns:a16="http://schemas.microsoft.com/office/drawing/2014/main" xmlns="" id="{0701EA5A-A169-4ED5-BEE2-DCD1526119D3}"/>
              </a:ext>
            </a:extLst>
          </p:cNvPr>
          <p:cNvSpPr>
            <a:spLocks noGrp="1"/>
          </p:cNvSpPr>
          <p:nvPr>
            <p:ph type="title"/>
          </p:nvPr>
        </p:nvSpPr>
        <p:spPr/>
        <p:txBody>
          <a:bodyPr/>
          <a:lstStyle/>
          <a:p>
            <a:r>
              <a:rPr lang="en-US" dirty="0"/>
              <a:t>Ranches Preserving Open Space</a:t>
            </a:r>
          </a:p>
        </p:txBody>
      </p:sp>
      <p:pic>
        <p:nvPicPr>
          <p:cNvPr id="4" name="Online Media 3">
            <a:hlinkClick r:id="" action="ppaction://media"/>
            <a:extLst>
              <a:ext uri="{FF2B5EF4-FFF2-40B4-BE49-F238E27FC236}">
                <a16:creationId xmlns:a16="http://schemas.microsoft.com/office/drawing/2014/main" xmlns="" id="{F6BCD306-4CC9-4D05-AE49-C00DE08CF281}"/>
              </a:ext>
            </a:extLst>
          </p:cNvPr>
          <p:cNvPicPr>
            <a:picLocks noRot="1" noChangeAspect="1"/>
          </p:cNvPicPr>
          <p:nvPr>
            <a:videoFile r:link="rId2"/>
          </p:nvPr>
        </p:nvPicPr>
        <p:blipFill>
          <a:blip r:embed="rId5"/>
          <a:stretch>
            <a:fillRect/>
          </a:stretch>
        </p:blipFill>
        <p:spPr>
          <a:xfrm>
            <a:off x="5431368" y="2473643"/>
            <a:ext cx="6128172" cy="3447097"/>
          </a:xfrm>
          <a:prstGeom prst="rect">
            <a:avLst/>
          </a:prstGeom>
        </p:spPr>
      </p:pic>
      <p:sp>
        <p:nvSpPr>
          <p:cNvPr id="5" name="TextBox 4">
            <a:hlinkClick r:id="rId6"/>
            <a:extLst>
              <a:ext uri="{FF2B5EF4-FFF2-40B4-BE49-F238E27FC236}">
                <a16:creationId xmlns:a16="http://schemas.microsoft.com/office/drawing/2014/main" xmlns="" id="{1CF8AA0B-CCFC-4E50-869E-56CFA6BB42E5}"/>
              </a:ext>
            </a:extLst>
          </p:cNvPr>
          <p:cNvSpPr txBox="1"/>
          <p:nvPr/>
        </p:nvSpPr>
        <p:spPr>
          <a:xfrm>
            <a:off x="8983980" y="6400585"/>
            <a:ext cx="3132011" cy="369332"/>
          </a:xfrm>
          <a:prstGeom prst="rect">
            <a:avLst/>
          </a:prstGeom>
          <a:noFill/>
        </p:spPr>
        <p:txBody>
          <a:bodyPr wrap="none" rtlCol="0">
            <a:spAutoFit/>
          </a:bodyPr>
          <a:lstStyle/>
          <a:p>
            <a:r>
              <a:rPr lang="en-US" dirty="0">
                <a:solidFill>
                  <a:schemeClr val="bg1">
                    <a:lumMod val="85000"/>
                  </a:schemeClr>
                </a:solidFill>
                <a:hlinkClick r:id="rId6">
                  <a:extLst>
                    <a:ext uri="{A12FA001-AC4F-418D-AE19-62706E023703}">
                      <ahyp:hlinkClr xmlns:ahyp="http://schemas.microsoft.com/office/drawing/2018/hyperlinkcolor" xmlns="" val="tx"/>
                    </a:ext>
                  </a:extLst>
                </a:hlinkClick>
              </a:rPr>
              <a:t>https://youtu.be/OfFegsRVmEY</a:t>
            </a:r>
            <a:endParaRPr lang="en-US" dirty="0">
              <a:solidFill>
                <a:schemeClr val="bg1">
                  <a:lumMod val="85000"/>
                </a:schemeClr>
              </a:solidFill>
            </a:endParaRPr>
          </a:p>
        </p:txBody>
      </p:sp>
    </p:spTree>
    <p:custDataLst>
      <p:tags r:id="rId1"/>
    </p:custDataLst>
    <p:extLst>
      <p:ext uri="{BB962C8B-B14F-4D97-AF65-F5344CB8AC3E}">
        <p14:creationId xmlns:p14="http://schemas.microsoft.com/office/powerpoint/2010/main" val="1803053297"/>
      </p:ext>
    </p:extLst>
  </p:cSld>
  <p:clrMapOvr>
    <a:masterClrMapping/>
  </p:clrMapOvr>
  <mc:AlternateContent xmlns:mc="http://schemas.openxmlformats.org/markup-compatibility/2006" xmlns:p14="http://schemas.microsoft.com/office/powerpoint/2010/main">
    <mc:Choice Requires="p14">
      <p:transition spd="slow" p14:dur="2000" advTm="44291"/>
    </mc:Choice>
    <mc:Fallback xmlns="">
      <p:transition spd="slow" advTm="4429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19200" y="444500"/>
            <a:ext cx="5769429" cy="1270000"/>
          </a:xfrm>
        </p:spPr>
        <p:txBody>
          <a:bodyPr>
            <a:normAutofit fontScale="90000"/>
          </a:bodyPr>
          <a:lstStyle/>
          <a:p>
            <a:pPr eaLnBrk="1" hangingPunct="1"/>
            <a:r>
              <a:rPr lang="en-US" dirty="0">
                <a:solidFill>
                  <a:schemeClr val="tx2"/>
                </a:solidFill>
              </a:rPr>
              <a:t>Effects of subdivision &amp; exurban development</a:t>
            </a:r>
          </a:p>
        </p:txBody>
      </p:sp>
      <p:sp>
        <p:nvSpPr>
          <p:cNvPr id="1028" name="Rectangle 3"/>
          <p:cNvSpPr>
            <a:spLocks noGrp="1" noChangeArrowheads="1"/>
          </p:cNvSpPr>
          <p:nvPr>
            <p:ph type="body" idx="1"/>
          </p:nvPr>
        </p:nvSpPr>
        <p:spPr>
          <a:xfrm>
            <a:off x="1335314" y="1846942"/>
            <a:ext cx="7772400" cy="4114800"/>
          </a:xfrm>
        </p:spPr>
        <p:txBody>
          <a:bodyPr/>
          <a:lstStyle/>
          <a:p>
            <a:pPr marL="225425" indent="-225425" eaLnBrk="1" hangingPunct="1">
              <a:buClr>
                <a:schemeClr val="accent2"/>
              </a:buClr>
              <a:buFont typeface="Wingdings" panose="05000000000000000000" pitchFamily="2" charset="2"/>
              <a:buChar char="§"/>
            </a:pPr>
            <a:r>
              <a:rPr lang="en-US" sz="2800" dirty="0"/>
              <a:t>Fragmentation</a:t>
            </a:r>
          </a:p>
          <a:p>
            <a:pPr marL="225425" indent="-225425" eaLnBrk="1" hangingPunct="1">
              <a:buClr>
                <a:schemeClr val="accent2"/>
              </a:buClr>
              <a:buFont typeface="Wingdings" panose="05000000000000000000" pitchFamily="2" charset="2"/>
              <a:buChar char="§"/>
            </a:pPr>
            <a:r>
              <a:rPr lang="en-US" sz="2800" dirty="0"/>
              <a:t>Increased roads &amp; fences</a:t>
            </a:r>
          </a:p>
          <a:p>
            <a:pPr marL="225425" indent="-225425" eaLnBrk="1" hangingPunct="1">
              <a:buClr>
                <a:schemeClr val="accent2"/>
              </a:buClr>
              <a:buFont typeface="Wingdings" panose="05000000000000000000" pitchFamily="2" charset="2"/>
              <a:buChar char="§"/>
            </a:pPr>
            <a:r>
              <a:rPr lang="en-US" sz="2800" dirty="0"/>
              <a:t>Introduction of exotic species</a:t>
            </a:r>
          </a:p>
          <a:p>
            <a:pPr marL="518033" lvl="1" indent="-225425">
              <a:buClr>
                <a:schemeClr val="accent2"/>
              </a:buClr>
              <a:buFont typeface="Wingdings" panose="05000000000000000000" pitchFamily="2" charset="2"/>
              <a:buChar char="§"/>
            </a:pPr>
            <a:r>
              <a:rPr lang="en-US" sz="2600" dirty="0"/>
              <a:t>Weeds &amp; ornamental plants</a:t>
            </a:r>
          </a:p>
          <a:p>
            <a:pPr marL="518033" lvl="1" indent="-225425">
              <a:buClr>
                <a:schemeClr val="accent2"/>
              </a:buClr>
              <a:buFont typeface="Wingdings" panose="05000000000000000000" pitchFamily="2" charset="2"/>
              <a:buChar char="§"/>
            </a:pPr>
            <a:r>
              <a:rPr lang="en-US" sz="2600" dirty="0"/>
              <a:t>Cats and dogs</a:t>
            </a:r>
          </a:p>
          <a:p>
            <a:pPr marL="225425" indent="-225425" eaLnBrk="1" hangingPunct="1">
              <a:buClr>
                <a:schemeClr val="accent2"/>
              </a:buClr>
              <a:buFont typeface="Wingdings" panose="05000000000000000000" pitchFamily="2" charset="2"/>
              <a:buChar char="§"/>
            </a:pPr>
            <a:r>
              <a:rPr lang="en-US" sz="2800" dirty="0"/>
              <a:t>Wildlife specialists </a:t>
            </a:r>
            <a:r>
              <a:rPr lang="en-US" sz="2800" dirty="0">
                <a:latin typeface="Calibri" panose="020F0502020204030204" pitchFamily="34" charset="0"/>
                <a:cs typeface="Calibri" panose="020F0502020204030204" pitchFamily="34" charset="0"/>
              </a:rPr>
              <a:t>→</a:t>
            </a:r>
            <a:r>
              <a:rPr lang="en-US" sz="2800" dirty="0"/>
              <a:t> generalists</a:t>
            </a:r>
          </a:p>
        </p:txBody>
      </p:sp>
      <p:pic>
        <p:nvPicPr>
          <p:cNvPr id="2" name="Picture 1">
            <a:extLst>
              <a:ext uri="{FF2B5EF4-FFF2-40B4-BE49-F238E27FC236}">
                <a16:creationId xmlns:a16="http://schemas.microsoft.com/office/drawing/2014/main" xmlns="" id="{172F918E-65EF-4B60-9901-90571B15AE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83610" y="409444"/>
            <a:ext cx="3525791" cy="2610111"/>
          </a:xfrm>
          <a:prstGeom prst="rect">
            <a:avLst/>
          </a:prstGeom>
        </p:spPr>
      </p:pic>
      <p:pic>
        <p:nvPicPr>
          <p:cNvPr id="3" name="Picture 2">
            <a:extLst>
              <a:ext uri="{FF2B5EF4-FFF2-40B4-BE49-F238E27FC236}">
                <a16:creationId xmlns:a16="http://schemas.microsoft.com/office/drawing/2014/main" xmlns="" id="{0DB27FFF-34CA-4AF3-85FC-C9D69A4EC1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83610" y="3569730"/>
            <a:ext cx="3525791" cy="2843770"/>
          </a:xfrm>
          <a:prstGeom prst="rect">
            <a:avLst/>
          </a:prstGeom>
        </p:spPr>
      </p:pic>
      <p:sp>
        <p:nvSpPr>
          <p:cNvPr id="4" name="Arrow: Down 3">
            <a:extLst>
              <a:ext uri="{FF2B5EF4-FFF2-40B4-BE49-F238E27FC236}">
                <a16:creationId xmlns:a16="http://schemas.microsoft.com/office/drawing/2014/main" xmlns="" id="{1901BDB4-7E27-40CE-94E3-B2B3A9EFA3FD}"/>
              </a:ext>
            </a:extLst>
          </p:cNvPr>
          <p:cNvSpPr/>
          <p:nvPr/>
        </p:nvSpPr>
        <p:spPr>
          <a:xfrm>
            <a:off x="9406429" y="2663372"/>
            <a:ext cx="1450257" cy="1175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2002</a:t>
            </a:r>
          </a:p>
          <a:p>
            <a:pPr algn="ctr"/>
            <a:endParaRPr lang="en-US" dirty="0"/>
          </a:p>
          <a:p>
            <a:pPr algn="ctr"/>
            <a:r>
              <a:rPr lang="en-US" dirty="0"/>
              <a:t>2017</a:t>
            </a:r>
          </a:p>
        </p:txBody>
      </p:sp>
      <p:sp>
        <p:nvSpPr>
          <p:cNvPr id="5" name="TextBox 4">
            <a:extLst>
              <a:ext uri="{FF2B5EF4-FFF2-40B4-BE49-F238E27FC236}">
                <a16:creationId xmlns:a16="http://schemas.microsoft.com/office/drawing/2014/main" xmlns="" id="{C8DFFBCC-97E5-43FF-8763-3210AD5B81BA}"/>
              </a:ext>
            </a:extLst>
          </p:cNvPr>
          <p:cNvSpPr txBox="1"/>
          <p:nvPr/>
        </p:nvSpPr>
        <p:spPr>
          <a:xfrm>
            <a:off x="8019143" y="6488668"/>
            <a:ext cx="4082849" cy="369332"/>
          </a:xfrm>
          <a:prstGeom prst="rect">
            <a:avLst/>
          </a:prstGeom>
          <a:noFill/>
        </p:spPr>
        <p:txBody>
          <a:bodyPr wrap="none" rtlCol="0">
            <a:spAutoFit/>
          </a:bodyPr>
          <a:lstStyle/>
          <a:p>
            <a:r>
              <a:rPr lang="en-US" dirty="0"/>
              <a:t>Google Earth image North of Boise, Idaho</a:t>
            </a:r>
          </a:p>
        </p:txBody>
      </p:sp>
    </p:spTree>
    <p:custDataLst>
      <p:tags r:id="rId1"/>
    </p:custDataLst>
    <p:extLst>
      <p:ext uri="{BB962C8B-B14F-4D97-AF65-F5344CB8AC3E}">
        <p14:creationId xmlns:p14="http://schemas.microsoft.com/office/powerpoint/2010/main" val="1244169865"/>
      </p:ext>
    </p:extLst>
  </p:cSld>
  <p:clrMapOvr>
    <a:masterClrMapping/>
  </p:clrMapOvr>
  <mc:AlternateContent xmlns:mc="http://schemas.openxmlformats.org/markup-compatibility/2006" xmlns:p14="http://schemas.microsoft.com/office/powerpoint/2010/main">
    <mc:Choice Requires="p14">
      <p:transition spd="slow" p14:dur="2000" advTm="77734"/>
    </mc:Choice>
    <mc:Fallback xmlns="">
      <p:transition spd="slow" advTm="7773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9200" y="891110"/>
            <a:ext cx="6096000" cy="838200"/>
          </a:xfrm>
        </p:spPr>
        <p:txBody>
          <a:bodyPr/>
          <a:lstStyle/>
          <a:p>
            <a:pPr eaLnBrk="1" hangingPunct="1"/>
            <a:r>
              <a:rPr lang="en-US" dirty="0">
                <a:solidFill>
                  <a:schemeClr val="accent2"/>
                </a:solidFill>
              </a:rPr>
              <a:t>Changes 1957 to 1994</a:t>
            </a:r>
          </a:p>
        </p:txBody>
      </p:sp>
      <p:pic>
        <p:nvPicPr>
          <p:cNvPr id="12291" name="Picture 3" descr="R:\A-Range-Ed\Summer-02\Cows-Condos\map.tif"/>
          <p:cNvPicPr>
            <a:picLocks noChangeAspect="1" noChangeArrowheads="1"/>
          </p:cNvPicPr>
          <p:nvPr/>
        </p:nvPicPr>
        <p:blipFill>
          <a:blip r:embed="rId4" cstate="email">
            <a:extLst>
              <a:ext uri="{28A0092B-C50C-407E-A947-70E740481C1C}">
                <a14:useLocalDpi xmlns:a14="http://schemas.microsoft.com/office/drawing/2010/main"/>
              </a:ext>
            </a:extLst>
          </a:blip>
          <a:srcRect l="1576" t="1349" r="3810" b="2895"/>
          <a:stretch>
            <a:fillRect/>
          </a:stretch>
        </p:blipFill>
        <p:spPr bwMode="auto">
          <a:xfrm>
            <a:off x="1988096" y="1731884"/>
            <a:ext cx="3886200" cy="4598670"/>
          </a:xfrm>
          <a:prstGeom prst="rect">
            <a:avLst/>
          </a:prstGeom>
          <a:noFill/>
          <a:ln w="9525">
            <a:noFill/>
            <a:miter lim="800000"/>
            <a:headEnd/>
            <a:tailEnd/>
          </a:ln>
        </p:spPr>
      </p:pic>
      <p:sp>
        <p:nvSpPr>
          <p:cNvPr id="12292" name="Text Box 4"/>
          <p:cNvSpPr txBox="1">
            <a:spLocks noChangeArrowheads="1"/>
          </p:cNvSpPr>
          <p:nvPr/>
        </p:nvSpPr>
        <p:spPr bwMode="auto">
          <a:xfrm>
            <a:off x="7817993" y="6477000"/>
            <a:ext cx="4338047" cy="253916"/>
          </a:xfrm>
          <a:prstGeom prst="rect">
            <a:avLst/>
          </a:prstGeom>
          <a:noFill/>
          <a:ln w="9525">
            <a:noFill/>
            <a:miter lim="800000"/>
            <a:headEnd/>
            <a:tailEnd/>
          </a:ln>
        </p:spPr>
        <p:txBody>
          <a:bodyPr wrap="none">
            <a:spAutoFit/>
          </a:bodyPr>
          <a:lstStyle/>
          <a:p>
            <a:r>
              <a:rPr lang="en-US" sz="1050" dirty="0">
                <a:solidFill>
                  <a:schemeClr val="bg1"/>
                </a:solidFill>
                <a:latin typeface="Calibri" pitchFamily="34" charset="0"/>
              </a:rPr>
              <a:t>Mitchell, Knight &amp; Camp. 2002. Landscape Attributes of Subdivided Ranches</a:t>
            </a:r>
          </a:p>
        </p:txBody>
      </p:sp>
      <p:sp>
        <p:nvSpPr>
          <p:cNvPr id="5" name="TextBox 4"/>
          <p:cNvSpPr txBox="1"/>
          <p:nvPr/>
        </p:nvSpPr>
        <p:spPr>
          <a:xfrm>
            <a:off x="6334830" y="2209800"/>
            <a:ext cx="5366982" cy="1569660"/>
          </a:xfrm>
          <a:prstGeom prst="rect">
            <a:avLst/>
          </a:prstGeom>
          <a:noFill/>
        </p:spPr>
        <p:txBody>
          <a:bodyPr wrap="none" rtlCol="0">
            <a:spAutoFit/>
          </a:bodyPr>
          <a:lstStyle/>
          <a:p>
            <a:r>
              <a:rPr lang="en-US" sz="3200" dirty="0">
                <a:solidFill>
                  <a:srgbClr val="AC3900"/>
                </a:solidFill>
                <a:latin typeface="Calibri" pitchFamily="34" charset="0"/>
              </a:rPr>
              <a:t>Study in Colorado</a:t>
            </a:r>
          </a:p>
          <a:p>
            <a:endParaRPr lang="en-US" sz="3200" dirty="0">
              <a:solidFill>
                <a:srgbClr val="AC3900"/>
              </a:solidFill>
              <a:latin typeface="Calibri" pitchFamily="34" charset="0"/>
            </a:endParaRPr>
          </a:p>
          <a:p>
            <a:r>
              <a:rPr lang="en-US" sz="3200" dirty="0">
                <a:solidFill>
                  <a:srgbClr val="AC3900"/>
                </a:solidFill>
                <a:latin typeface="Calibri" pitchFamily="34" charset="0"/>
              </a:rPr>
              <a:t>Compare Ranches: 1957-1994</a:t>
            </a:r>
          </a:p>
        </p:txBody>
      </p:sp>
    </p:spTree>
    <p:custDataLst>
      <p:tags r:id="rId1"/>
    </p:custDataLst>
    <p:extLst>
      <p:ext uri="{BB962C8B-B14F-4D97-AF65-F5344CB8AC3E}">
        <p14:creationId xmlns:p14="http://schemas.microsoft.com/office/powerpoint/2010/main" val="2186933367"/>
      </p:ext>
    </p:extLst>
  </p:cSld>
  <p:clrMapOvr>
    <a:masterClrMapping/>
  </p:clrMapOvr>
  <mc:AlternateContent xmlns:mc="http://schemas.openxmlformats.org/markup-compatibility/2006" xmlns:p14="http://schemas.microsoft.com/office/powerpoint/2010/main">
    <mc:Choice Requires="p14">
      <p:transition spd="slow" p14:dur="2000" advTm="31565"/>
    </mc:Choice>
    <mc:Fallback xmlns="">
      <p:transition spd="slow" advTm="3156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914400"/>
            <a:ext cx="4343400" cy="762000"/>
          </a:xfrm>
        </p:spPr>
        <p:txBody>
          <a:bodyPr/>
          <a:lstStyle/>
          <a:p>
            <a:pPr eaLnBrk="1" hangingPunct="1"/>
            <a:r>
              <a:rPr lang="en-US" dirty="0">
                <a:solidFill>
                  <a:schemeClr val="accent2"/>
                </a:solidFill>
              </a:rPr>
              <a:t>Intact Ranch # 1</a:t>
            </a:r>
          </a:p>
        </p:txBody>
      </p:sp>
      <p:pic>
        <p:nvPicPr>
          <p:cNvPr id="13315" name="Picture 3" descr="R:\A-Range-Ed\Summer-02\Cows-Condos\ranch1.tif"/>
          <p:cNvPicPr>
            <a:picLocks noChangeAspect="1" noChangeArrowheads="1"/>
          </p:cNvPicPr>
          <p:nvPr/>
        </p:nvPicPr>
        <p:blipFill>
          <a:blip r:embed="rId4" cstate="email">
            <a:extLst>
              <a:ext uri="{28A0092B-C50C-407E-A947-70E740481C1C}">
                <a14:useLocalDpi xmlns:a14="http://schemas.microsoft.com/office/drawing/2010/main"/>
              </a:ext>
            </a:extLst>
          </a:blip>
          <a:srcRect l="3896" t="2412" r="3896" b="5205"/>
          <a:stretch>
            <a:fillRect/>
          </a:stretch>
        </p:blipFill>
        <p:spPr bwMode="auto">
          <a:xfrm>
            <a:off x="6019121" y="208660"/>
            <a:ext cx="5791200" cy="5791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87424766"/>
      </p:ext>
    </p:extLst>
  </p:cSld>
  <p:clrMapOvr>
    <a:masterClrMapping/>
  </p:clrMapOvr>
  <mc:AlternateContent xmlns:mc="http://schemas.openxmlformats.org/markup-compatibility/2006" xmlns:p14="http://schemas.microsoft.com/office/powerpoint/2010/main">
    <mc:Choice Requires="p14">
      <p:transition spd="slow" p14:dur="2000" advTm="19073"/>
    </mc:Choice>
    <mc:Fallback xmlns="">
      <p:transition spd="slow" advTm="190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xmlns=""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BF0C4EB2-F26A-4805-97B3-461775DC15E1}"/>
              </a:ext>
            </a:extLst>
          </p:cNvPr>
          <p:cNvSpPr>
            <a:spLocks noGrp="1"/>
          </p:cNvSpPr>
          <p:nvPr>
            <p:ph type="title"/>
          </p:nvPr>
        </p:nvSpPr>
        <p:spPr>
          <a:xfrm>
            <a:off x="492369" y="516835"/>
            <a:ext cx="3494429" cy="2103875"/>
          </a:xfrm>
        </p:spPr>
        <p:txBody>
          <a:bodyPr>
            <a:normAutofit/>
          </a:bodyPr>
          <a:lstStyle/>
          <a:p>
            <a:r>
              <a:rPr lang="en-US" sz="3600" dirty="0">
                <a:solidFill>
                  <a:srgbClr val="FFFFFF"/>
                </a:solidFill>
              </a:rPr>
              <a:t>Where are federal land located?</a:t>
            </a:r>
          </a:p>
        </p:txBody>
      </p:sp>
      <p:sp>
        <p:nvSpPr>
          <p:cNvPr id="3" name="Content Placeholder 2">
            <a:extLst>
              <a:ext uri="{FF2B5EF4-FFF2-40B4-BE49-F238E27FC236}">
                <a16:creationId xmlns:a16="http://schemas.microsoft.com/office/drawing/2014/main" xmlns="" id="{874A057D-B0C9-4A13-86AD-CDFF1DEB13FB}"/>
              </a:ext>
            </a:extLst>
          </p:cNvPr>
          <p:cNvSpPr>
            <a:spLocks noGrp="1"/>
          </p:cNvSpPr>
          <p:nvPr>
            <p:ph idx="1"/>
          </p:nvPr>
        </p:nvSpPr>
        <p:spPr>
          <a:xfrm>
            <a:off x="492371" y="2653800"/>
            <a:ext cx="3084844" cy="3335519"/>
          </a:xfrm>
        </p:spPr>
        <p:txBody>
          <a:bodyPr>
            <a:normAutofit/>
          </a:bodyPr>
          <a:lstStyle/>
          <a:p>
            <a:pPr marL="231775" indent="-231775">
              <a:buFont typeface="Arial" panose="020B0604020202020204" pitchFamily="34" charset="0"/>
              <a:buChar char="•"/>
            </a:pPr>
            <a:r>
              <a:rPr lang="en-US" dirty="0">
                <a:solidFill>
                  <a:srgbClr val="FFFFFF"/>
                </a:solidFill>
              </a:rPr>
              <a:t>The federal government manages ~ 650 million acres of land in the U.S.</a:t>
            </a:r>
          </a:p>
          <a:p>
            <a:pPr marL="231775" indent="-231775">
              <a:buFont typeface="Arial" panose="020B0604020202020204" pitchFamily="34" charset="0"/>
              <a:buChar char="•"/>
            </a:pPr>
            <a:r>
              <a:rPr lang="en-US" dirty="0">
                <a:solidFill>
                  <a:srgbClr val="FFFFFF"/>
                </a:solidFill>
              </a:rPr>
              <a:t>About 30 % of the nation’s total surface area.</a:t>
            </a:r>
          </a:p>
          <a:p>
            <a:pPr marL="231775" indent="-231775">
              <a:buFont typeface="Arial" panose="020B0604020202020204" pitchFamily="34" charset="0"/>
              <a:buChar char="•"/>
            </a:pPr>
            <a:r>
              <a:rPr lang="en-US" dirty="0">
                <a:solidFill>
                  <a:srgbClr val="FFFFFF"/>
                </a:solidFill>
              </a:rPr>
              <a:t>Mostly in the west</a:t>
            </a:r>
          </a:p>
        </p:txBody>
      </p:sp>
      <p:sp>
        <p:nvSpPr>
          <p:cNvPr id="18" name="Rectangle 13">
            <a:extLst>
              <a:ext uri="{FF2B5EF4-FFF2-40B4-BE49-F238E27FC236}">
                <a16:creationId xmlns:a16="http://schemas.microsoft.com/office/drawing/2014/main" xmlns="" id="{F9DB1FE5-9D46-433B-99D1-2F1B8DC79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xmlns="" id="{C115E91C-5994-4235-A450-6B457F8354BC}"/>
              </a:ext>
            </a:extLst>
          </p:cNvPr>
          <p:cNvPicPr>
            <a:picLocks noChangeAspect="1"/>
          </p:cNvPicPr>
          <p:nvPr/>
        </p:nvPicPr>
        <p:blipFill>
          <a:blip r:embed="rId4"/>
          <a:stretch>
            <a:fillRect/>
          </a:stretch>
        </p:blipFill>
        <p:spPr>
          <a:xfrm>
            <a:off x="4232110" y="516834"/>
            <a:ext cx="7846371" cy="5845545"/>
          </a:xfrm>
          <a:prstGeom prst="rect">
            <a:avLst/>
          </a:prstGeom>
        </p:spPr>
      </p:pic>
    </p:spTree>
    <p:custDataLst>
      <p:tags r:id="rId1"/>
    </p:custDataLst>
    <p:extLst>
      <p:ext uri="{BB962C8B-B14F-4D97-AF65-F5344CB8AC3E}">
        <p14:creationId xmlns:p14="http://schemas.microsoft.com/office/powerpoint/2010/main" val="1341564314"/>
      </p:ext>
    </p:extLst>
  </p:cSld>
  <p:clrMapOvr>
    <a:masterClrMapping/>
  </p:clrMapOvr>
  <mc:AlternateContent xmlns:mc="http://schemas.openxmlformats.org/markup-compatibility/2006" xmlns:p14="http://schemas.microsoft.com/office/powerpoint/2010/main">
    <mc:Choice Requires="p14">
      <p:transition spd="slow" p14:dur="2000" advTm="22823"/>
    </mc:Choice>
    <mc:Fallback xmlns="">
      <p:transition spd="slow" advTm="22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843337"/>
            <a:ext cx="4495800" cy="838200"/>
          </a:xfrm>
        </p:spPr>
        <p:txBody>
          <a:bodyPr/>
          <a:lstStyle/>
          <a:p>
            <a:pPr eaLnBrk="1" hangingPunct="1"/>
            <a:r>
              <a:rPr lang="en-US" dirty="0">
                <a:solidFill>
                  <a:schemeClr val="accent2"/>
                </a:solidFill>
              </a:rPr>
              <a:t>Intact Ranch # 2</a:t>
            </a:r>
          </a:p>
        </p:txBody>
      </p:sp>
      <p:pic>
        <p:nvPicPr>
          <p:cNvPr id="14339" name="Picture 3" descr="R:\A-Range-Ed\Summer-02\Cows-Condos\ranch2.tif"/>
          <p:cNvPicPr>
            <a:picLocks noChangeAspect="1" noChangeArrowheads="1"/>
          </p:cNvPicPr>
          <p:nvPr/>
        </p:nvPicPr>
        <p:blipFill>
          <a:blip r:embed="rId4" cstate="email">
            <a:extLst>
              <a:ext uri="{28A0092B-C50C-407E-A947-70E740481C1C}">
                <a14:useLocalDpi xmlns:a14="http://schemas.microsoft.com/office/drawing/2010/main"/>
              </a:ext>
            </a:extLst>
          </a:blip>
          <a:srcRect t="1282" r="3139" b="3847"/>
          <a:stretch>
            <a:fillRect/>
          </a:stretch>
        </p:blipFill>
        <p:spPr bwMode="auto">
          <a:xfrm>
            <a:off x="5791200" y="156632"/>
            <a:ext cx="6019800" cy="618701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00195722"/>
      </p:ext>
    </p:extLst>
  </p:cSld>
  <p:clrMapOvr>
    <a:masterClrMapping/>
  </p:clrMapOvr>
  <mc:AlternateContent xmlns:mc="http://schemas.openxmlformats.org/markup-compatibility/2006" xmlns:p14="http://schemas.microsoft.com/office/powerpoint/2010/main">
    <mc:Choice Requires="p14">
      <p:transition spd="slow" p14:dur="2000" advTm="15182"/>
    </mc:Choice>
    <mc:Fallback xmlns="">
      <p:transition spd="slow" advTm="1518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838200"/>
            <a:ext cx="5638800" cy="838200"/>
          </a:xfrm>
        </p:spPr>
        <p:txBody>
          <a:bodyPr/>
          <a:lstStyle/>
          <a:p>
            <a:pPr eaLnBrk="1" hangingPunct="1"/>
            <a:r>
              <a:rPr lang="en-US" dirty="0">
                <a:solidFill>
                  <a:schemeClr val="accent2"/>
                </a:solidFill>
              </a:rPr>
              <a:t>Subdivided Ranch #1</a:t>
            </a:r>
          </a:p>
        </p:txBody>
      </p:sp>
      <p:pic>
        <p:nvPicPr>
          <p:cNvPr id="15363" name="Picture 3" descr="R:\A-Range-Ed\Summer-02\Cows-Condos\ranch4.tif"/>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l="4889" t="3018" r="4660" b="2519"/>
          <a:stretch>
            <a:fillRect/>
          </a:stretch>
        </p:blipFill>
        <p:spPr bwMode="auto">
          <a:xfrm>
            <a:off x="6537789" y="351034"/>
            <a:ext cx="5626128" cy="570215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77795703"/>
      </p:ext>
    </p:extLst>
  </p:cSld>
  <p:clrMapOvr>
    <a:masterClrMapping/>
  </p:clrMapOvr>
  <mc:AlternateContent xmlns:mc="http://schemas.openxmlformats.org/markup-compatibility/2006" xmlns:p14="http://schemas.microsoft.com/office/powerpoint/2010/main">
    <mc:Choice Requires="p14">
      <p:transition spd="slow" p14:dur="2000" advTm="24743"/>
    </mc:Choice>
    <mc:Fallback xmlns="">
      <p:transition spd="slow" advTm="2474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19200" y="838200"/>
            <a:ext cx="5638800" cy="838200"/>
          </a:xfrm>
          <a:prstGeom prst="rect">
            <a:avLst/>
          </a:prstGeom>
          <a:noFill/>
          <a:ln w="9525">
            <a:noFill/>
            <a:miter lim="800000"/>
            <a:headEnd/>
            <a:tailEnd/>
          </a:ln>
          <a:effectLst/>
        </p:spPr>
        <p:txBody>
          <a:bodyPr anchor="b"/>
          <a:lstStyle/>
          <a:p>
            <a:pPr>
              <a:defRPr/>
            </a:pPr>
            <a:r>
              <a:rPr lang="en-US" sz="4400" kern="0" dirty="0">
                <a:solidFill>
                  <a:schemeClr val="accent2"/>
                </a:solidFill>
                <a:latin typeface="+mj-lt"/>
                <a:ea typeface="+mj-ea"/>
                <a:cs typeface="+mj-cs"/>
              </a:rPr>
              <a:t>Subdivided Ranch #2</a:t>
            </a:r>
          </a:p>
        </p:txBody>
      </p:sp>
      <p:pic>
        <p:nvPicPr>
          <p:cNvPr id="16387" name="Picture 2"/>
          <p:cNvPicPr>
            <a:picLocks noChangeAspect="1" noChangeArrowheads="1"/>
          </p:cNvPicPr>
          <p:nvPr/>
        </p:nvPicPr>
        <p:blipFill>
          <a:blip r:embed="rId4" cstate="screen">
            <a:lum bright="10000"/>
          </a:blip>
          <a:srcRect/>
          <a:stretch>
            <a:fillRect/>
          </a:stretch>
        </p:blipFill>
        <p:spPr bwMode="auto">
          <a:xfrm>
            <a:off x="6172200" y="304800"/>
            <a:ext cx="5862263" cy="599013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06508252"/>
      </p:ext>
    </p:extLst>
  </p:cSld>
  <p:clrMapOvr>
    <a:masterClrMapping/>
  </p:clrMapOvr>
  <mc:AlternateContent xmlns:mc="http://schemas.openxmlformats.org/markup-compatibility/2006" xmlns:p14="http://schemas.microsoft.com/office/powerpoint/2010/main">
    <mc:Choice Requires="p14">
      <p:transition spd="slow" p14:dur="2000" advTm="22375"/>
    </mc:Choice>
    <mc:Fallback xmlns="">
      <p:transition spd="slow" advTm="2237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838631"/>
            <a:ext cx="8534400" cy="838200"/>
          </a:xfrm>
        </p:spPr>
        <p:txBody>
          <a:bodyPr/>
          <a:lstStyle/>
          <a:p>
            <a:pPr eaLnBrk="1" hangingPunct="1"/>
            <a:r>
              <a:rPr lang="en-US" dirty="0">
                <a:solidFill>
                  <a:schemeClr val="accent2"/>
                </a:solidFill>
              </a:rPr>
              <a:t>Preserving Open Space</a:t>
            </a:r>
            <a:endParaRPr lang="en-US" i="1" dirty="0">
              <a:solidFill>
                <a:schemeClr val="accent2"/>
              </a:solidFill>
            </a:endParaRPr>
          </a:p>
        </p:txBody>
      </p:sp>
      <p:graphicFrame>
        <p:nvGraphicFramePr>
          <p:cNvPr id="40034" name="Group 98"/>
          <p:cNvGraphicFramePr>
            <a:graphicFrameLocks noGrp="1"/>
          </p:cNvGraphicFramePr>
          <p:nvPr>
            <p:ph type="tbl" idx="1"/>
          </p:nvPr>
        </p:nvGraphicFramePr>
        <p:xfrm>
          <a:off x="2286000" y="1866646"/>
          <a:ext cx="7924800" cy="4153154"/>
        </p:xfrm>
        <a:graphic>
          <a:graphicData uri="http://schemas.openxmlformats.org/drawingml/2006/table">
            <a:tbl>
              <a:tblPr/>
              <a:tblGrid>
                <a:gridCol w="1752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19300">
                  <a:extLst>
                    <a:ext uri="{9D8B030D-6E8A-4147-A177-3AD203B41FA5}">
                      <a16:colId xmlns:a16="http://schemas.microsoft.com/office/drawing/2014/main" xmlns="" val="20002"/>
                    </a:ext>
                  </a:extLst>
                </a:gridCol>
                <a:gridCol w="2095500">
                  <a:extLst>
                    <a:ext uri="{9D8B030D-6E8A-4147-A177-3AD203B41FA5}">
                      <a16:colId xmlns:a16="http://schemas.microsoft.com/office/drawing/2014/main" xmlns="" val="20003"/>
                    </a:ext>
                  </a:extLst>
                </a:gridCol>
              </a:tblGrid>
              <a:tr h="14160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Road Density (mi./sec.)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No. of Buildings</a:t>
                      </a:r>
                      <a:br>
                        <a:rPr kumimoji="0" lang="en-US" sz="2800" b="0" i="0" u="none" strike="noStrike" cap="none" normalizeH="0" baseline="0">
                          <a:ln>
                            <a:noFill/>
                          </a:ln>
                          <a:solidFill>
                            <a:schemeClr val="tx1"/>
                          </a:solidFill>
                          <a:effectLst/>
                          <a:latin typeface="Tahoma" pitchFamily="34" charset="0"/>
                        </a:rPr>
                      </a:br>
                      <a:r>
                        <a:rPr kumimoji="0" lang="en-US" sz="2800" b="0" i="0" u="none" strike="noStrike" cap="none" normalizeH="0" baseline="0">
                          <a:ln>
                            <a:noFill/>
                          </a:ln>
                          <a:solidFill>
                            <a:schemeClr val="tx1"/>
                          </a:solidFill>
                          <a:effectLst/>
                          <a:latin typeface="Tahoma" pitchFamily="34" charset="0"/>
                        </a:rPr>
                        <a:t>(no./sec.)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No. of Rangeland Patches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27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sng" strike="noStrike" cap="none" normalizeH="0" baseline="0">
                          <a:ln>
                            <a:noFill/>
                          </a:ln>
                          <a:solidFill>
                            <a:schemeClr val="tx1"/>
                          </a:solidFill>
                          <a:effectLst/>
                          <a:latin typeface="Tahoma" pitchFamily="34" charset="0"/>
                        </a:rPr>
                        <a:t>1957         1994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sng" strike="noStrike" cap="none" normalizeH="0" baseline="0">
                          <a:ln>
                            <a:noFill/>
                          </a:ln>
                          <a:solidFill>
                            <a:schemeClr val="tx1"/>
                          </a:solidFill>
                          <a:effectLst/>
                          <a:latin typeface="Tahoma" pitchFamily="34" charset="0"/>
                        </a:rPr>
                        <a:t>1957         1994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sng" strike="noStrike" cap="none" normalizeH="0" baseline="0">
                          <a:ln>
                            <a:noFill/>
                          </a:ln>
                          <a:solidFill>
                            <a:schemeClr val="tx1"/>
                          </a:solidFill>
                          <a:effectLst/>
                          <a:latin typeface="Tahoma" pitchFamily="34" charset="0"/>
                        </a:rPr>
                        <a:t>1957         1994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a:ln>
                            <a:noFill/>
                          </a:ln>
                          <a:solidFill>
                            <a:srgbClr val="6E6D3A"/>
                          </a:solidFill>
                          <a:effectLst/>
                          <a:latin typeface="Tahoma" pitchFamily="34" charset="0"/>
                        </a:rPr>
                        <a:t>Intact Ranch</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dirty="0">
                        <a:ln>
                          <a:noFill/>
                        </a:ln>
                        <a:solidFill>
                          <a:srgbClr val="6E6D3A"/>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a:ln>
                            <a:noFill/>
                          </a:ln>
                          <a:solidFill>
                            <a:srgbClr val="6E6D3A"/>
                          </a:solidFill>
                          <a:effectLst/>
                          <a:latin typeface="Tahoma" pitchFamily="34" charset="0"/>
                        </a:rPr>
                        <a:t>0.84         1.08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a:ln>
                          <a:noFill/>
                        </a:ln>
                        <a:solidFill>
                          <a:srgbClr val="6E6D3A"/>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a:ln>
                            <a:noFill/>
                          </a:ln>
                          <a:solidFill>
                            <a:srgbClr val="6E6D3A"/>
                          </a:solidFill>
                          <a:effectLst/>
                          <a:latin typeface="Tahoma" pitchFamily="34" charset="0"/>
                        </a:rPr>
                        <a:t> 0.8           0.5</a:t>
                      </a:r>
                      <a:endParaRPr kumimoji="0" lang="en-US" sz="2800" b="0" i="0" u="none" strike="noStrike" cap="none" normalizeH="0" baseline="0">
                        <a:ln>
                          <a:noFill/>
                        </a:ln>
                        <a:solidFill>
                          <a:srgbClr val="6E6D3A"/>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a:ln>
                          <a:noFill/>
                        </a:ln>
                        <a:solidFill>
                          <a:srgbClr val="6E6D3A"/>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a:ln>
                            <a:noFill/>
                          </a:ln>
                          <a:solidFill>
                            <a:srgbClr val="6E6D3A"/>
                          </a:solidFill>
                          <a:effectLst/>
                          <a:latin typeface="Tahoma" pitchFamily="34" charset="0"/>
                        </a:rPr>
                        <a:t>35             49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60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a:ln>
                            <a:noFill/>
                          </a:ln>
                          <a:solidFill>
                            <a:schemeClr val="tx2"/>
                          </a:solidFill>
                          <a:effectLst/>
                          <a:latin typeface="Tahoma" pitchFamily="34" charset="0"/>
                        </a:rPr>
                        <a:t>Sudivided Ranch</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a:ln>
                          <a:noFill/>
                        </a:ln>
                        <a:solidFill>
                          <a:schemeClr val="tx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a:ln>
                            <a:noFill/>
                          </a:ln>
                          <a:solidFill>
                            <a:schemeClr val="tx2"/>
                          </a:solidFill>
                          <a:effectLst/>
                          <a:latin typeface="Tahoma" pitchFamily="34" charset="0"/>
                        </a:rPr>
                        <a:t>0.41         4.55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a:ln>
                          <a:noFill/>
                        </a:ln>
                        <a:solidFill>
                          <a:schemeClr val="tx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a:ln>
                            <a:noFill/>
                          </a:ln>
                          <a:solidFill>
                            <a:schemeClr val="tx2"/>
                          </a:solidFill>
                          <a:effectLst/>
                          <a:latin typeface="Tahoma" pitchFamily="34" charset="0"/>
                        </a:rPr>
                        <a:t> 0.7           9.5</a:t>
                      </a:r>
                      <a:endParaRPr kumimoji="0" lang="en-US" sz="2800" b="0" i="0" u="none" strike="noStrike" cap="none" normalizeH="0" baseline="0">
                        <a:ln>
                          <a:noFill/>
                        </a:ln>
                        <a:solidFill>
                          <a:schemeClr val="tx2"/>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dirty="0">
                        <a:ln>
                          <a:noFill/>
                        </a:ln>
                        <a:solidFill>
                          <a:schemeClr val="tx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a:ln>
                            <a:noFill/>
                          </a:ln>
                          <a:solidFill>
                            <a:schemeClr val="tx2"/>
                          </a:solidFill>
                          <a:effectLst/>
                          <a:latin typeface="Tahoma" pitchFamily="34" charset="0"/>
                        </a:rPr>
                        <a:t>55             411</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7437" name="Text Box 150"/>
          <p:cNvSpPr txBox="1">
            <a:spLocks noChangeArrowheads="1"/>
          </p:cNvSpPr>
          <p:nvPr/>
        </p:nvSpPr>
        <p:spPr bwMode="auto">
          <a:xfrm>
            <a:off x="6705600" y="6399430"/>
            <a:ext cx="3716082"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Mitchell, Knight &amp; Camp. 2002. Landscape Attributes of Subdivided Ranches</a:t>
            </a:r>
          </a:p>
        </p:txBody>
      </p:sp>
    </p:spTree>
    <p:custDataLst>
      <p:tags r:id="rId1"/>
    </p:custDataLst>
    <p:extLst>
      <p:ext uri="{BB962C8B-B14F-4D97-AF65-F5344CB8AC3E}">
        <p14:creationId xmlns:p14="http://schemas.microsoft.com/office/powerpoint/2010/main" val="1557453594"/>
      </p:ext>
    </p:extLst>
  </p:cSld>
  <p:clrMapOvr>
    <a:masterClrMapping/>
  </p:clrMapOvr>
  <p:transition advTm="42104"/>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5"/>
          <p:cNvGraphicFramePr>
            <a:graphicFrameLocks noGrp="1" noChangeAspect="1"/>
          </p:cNvGraphicFramePr>
          <p:nvPr>
            <p:ph type="chart" idx="1"/>
            <p:extLst/>
          </p:nvPr>
        </p:nvGraphicFramePr>
        <p:xfrm>
          <a:off x="1289348" y="2061715"/>
          <a:ext cx="9378653" cy="4673600"/>
        </p:xfrm>
        <a:graphic>
          <a:graphicData uri="http://schemas.openxmlformats.org/drawingml/2006/chart">
            <c:chart xmlns:c="http://schemas.openxmlformats.org/drawingml/2006/chart" xmlns:r="http://schemas.openxmlformats.org/officeDocument/2006/relationships" r:id="rId4"/>
          </a:graphicData>
        </a:graphic>
      </p:graphicFrame>
      <p:sp>
        <p:nvSpPr>
          <p:cNvPr id="2051" name="Text Box 33"/>
          <p:cNvSpPr txBox="1">
            <a:spLocks noChangeArrowheads="1"/>
          </p:cNvSpPr>
          <p:nvPr/>
        </p:nvSpPr>
        <p:spPr bwMode="auto">
          <a:xfrm>
            <a:off x="8229600" y="6473705"/>
            <a:ext cx="3741730" cy="261610"/>
          </a:xfrm>
          <a:prstGeom prst="rect">
            <a:avLst/>
          </a:prstGeom>
          <a:noFill/>
          <a:ln w="9525">
            <a:noFill/>
            <a:miter lim="800000"/>
            <a:headEnd/>
            <a:tailEnd/>
          </a:ln>
        </p:spPr>
        <p:txBody>
          <a:bodyPr wrap="none">
            <a:spAutoFit/>
          </a:bodyPr>
          <a:lstStyle/>
          <a:p>
            <a:r>
              <a:rPr lang="en-US" sz="1100" dirty="0" err="1">
                <a:solidFill>
                  <a:schemeClr val="bg1"/>
                </a:solidFill>
                <a:latin typeface="Calibri" pitchFamily="34" charset="0"/>
              </a:rPr>
              <a:t>Maestas</a:t>
            </a:r>
            <a:r>
              <a:rPr lang="en-US" sz="1100" dirty="0">
                <a:solidFill>
                  <a:schemeClr val="bg1"/>
                </a:solidFill>
                <a:latin typeface="Calibri" pitchFamily="34" charset="0"/>
              </a:rPr>
              <a:t>, Knight, and </a:t>
            </a:r>
            <a:r>
              <a:rPr lang="en-US" sz="1100" dirty="0" err="1">
                <a:solidFill>
                  <a:schemeClr val="bg1"/>
                </a:solidFill>
                <a:latin typeface="Calibri" pitchFamily="34" charset="0"/>
              </a:rPr>
              <a:t>Gilgert</a:t>
            </a:r>
            <a:r>
              <a:rPr lang="en-US" sz="1100" dirty="0">
                <a:solidFill>
                  <a:schemeClr val="bg1"/>
                </a:solidFill>
                <a:latin typeface="Calibri" pitchFamily="34" charset="0"/>
              </a:rPr>
              <a:t>. 2002. Cows, Condos, or Neither?</a:t>
            </a:r>
          </a:p>
        </p:txBody>
      </p:sp>
      <p:sp>
        <p:nvSpPr>
          <p:cNvPr id="2052" name="Rectangle 37"/>
          <p:cNvSpPr>
            <a:spLocks noGrp="1" noChangeArrowheads="1"/>
          </p:cNvSpPr>
          <p:nvPr>
            <p:ph type="title"/>
          </p:nvPr>
        </p:nvSpPr>
        <p:spPr>
          <a:xfrm>
            <a:off x="1230507" y="906443"/>
            <a:ext cx="8763000" cy="838200"/>
          </a:xfrm>
          <a:noFill/>
        </p:spPr>
        <p:txBody>
          <a:bodyPr/>
          <a:lstStyle/>
          <a:p>
            <a:pPr eaLnBrk="1" hangingPunct="1"/>
            <a:r>
              <a:rPr lang="en-US" dirty="0">
                <a:solidFill>
                  <a:schemeClr val="accent2"/>
                </a:solidFill>
              </a:rPr>
              <a:t>Preserving Open Space</a:t>
            </a:r>
            <a:endParaRPr lang="en-US" i="1" dirty="0">
              <a:solidFill>
                <a:schemeClr val="accent2"/>
              </a:solidFill>
            </a:endParaRPr>
          </a:p>
        </p:txBody>
      </p:sp>
      <p:sp>
        <p:nvSpPr>
          <p:cNvPr id="2053" name="Text Box 38"/>
          <p:cNvSpPr txBox="1">
            <a:spLocks noChangeArrowheads="1"/>
          </p:cNvSpPr>
          <p:nvPr/>
        </p:nvSpPr>
        <p:spPr bwMode="auto">
          <a:xfrm>
            <a:off x="3162130" y="2776626"/>
            <a:ext cx="300082" cy="369332"/>
          </a:xfrm>
          <a:prstGeom prst="rect">
            <a:avLst/>
          </a:prstGeom>
          <a:noFill/>
          <a:ln w="9525">
            <a:noFill/>
            <a:miter lim="800000"/>
            <a:headEnd/>
            <a:tailEnd/>
          </a:ln>
        </p:spPr>
        <p:txBody>
          <a:bodyPr wrap="none">
            <a:spAutoFit/>
          </a:bodyPr>
          <a:lstStyle/>
          <a:p>
            <a:r>
              <a:rPr lang="en-US" b="1" dirty="0"/>
              <a:t>a</a:t>
            </a:r>
          </a:p>
        </p:txBody>
      </p:sp>
      <p:sp>
        <p:nvSpPr>
          <p:cNvPr id="2054" name="Text Box 39"/>
          <p:cNvSpPr txBox="1">
            <a:spLocks noChangeArrowheads="1"/>
          </p:cNvSpPr>
          <p:nvPr/>
        </p:nvSpPr>
        <p:spPr bwMode="auto">
          <a:xfrm>
            <a:off x="4991084" y="2425223"/>
            <a:ext cx="300082" cy="369332"/>
          </a:xfrm>
          <a:prstGeom prst="rect">
            <a:avLst/>
          </a:prstGeom>
          <a:noFill/>
          <a:ln w="9525">
            <a:noFill/>
            <a:miter lim="800000"/>
            <a:headEnd/>
            <a:tailEnd/>
          </a:ln>
        </p:spPr>
        <p:txBody>
          <a:bodyPr wrap="none">
            <a:spAutoFit/>
          </a:bodyPr>
          <a:lstStyle/>
          <a:p>
            <a:r>
              <a:rPr lang="en-US" b="1" dirty="0"/>
              <a:t>a</a:t>
            </a:r>
          </a:p>
        </p:txBody>
      </p:sp>
      <p:sp>
        <p:nvSpPr>
          <p:cNvPr id="2055" name="Text Box 40"/>
          <p:cNvSpPr txBox="1">
            <a:spLocks noChangeArrowheads="1"/>
          </p:cNvSpPr>
          <p:nvPr/>
        </p:nvSpPr>
        <p:spPr bwMode="auto">
          <a:xfrm>
            <a:off x="6845989" y="2609889"/>
            <a:ext cx="300082" cy="369332"/>
          </a:xfrm>
          <a:prstGeom prst="rect">
            <a:avLst/>
          </a:prstGeom>
          <a:noFill/>
          <a:ln w="9525">
            <a:noFill/>
            <a:miter lim="800000"/>
            <a:headEnd/>
            <a:tailEnd/>
          </a:ln>
        </p:spPr>
        <p:txBody>
          <a:bodyPr wrap="none">
            <a:spAutoFit/>
          </a:bodyPr>
          <a:lstStyle/>
          <a:p>
            <a:r>
              <a:rPr lang="en-US" b="1" dirty="0"/>
              <a:t>a</a:t>
            </a:r>
          </a:p>
        </p:txBody>
      </p:sp>
      <p:sp>
        <p:nvSpPr>
          <p:cNvPr id="2056" name="Text Box 41"/>
          <p:cNvSpPr txBox="1">
            <a:spLocks noChangeArrowheads="1"/>
          </p:cNvSpPr>
          <p:nvPr/>
        </p:nvSpPr>
        <p:spPr bwMode="auto">
          <a:xfrm>
            <a:off x="5478623" y="5334000"/>
            <a:ext cx="276038" cy="369332"/>
          </a:xfrm>
          <a:prstGeom prst="rect">
            <a:avLst/>
          </a:prstGeom>
          <a:noFill/>
          <a:ln w="9525">
            <a:noFill/>
            <a:miter lim="800000"/>
            <a:headEnd/>
            <a:tailEnd/>
          </a:ln>
        </p:spPr>
        <p:txBody>
          <a:bodyPr wrap="none">
            <a:spAutoFit/>
          </a:bodyPr>
          <a:lstStyle/>
          <a:p>
            <a:r>
              <a:rPr lang="en-US" b="1" dirty="0"/>
              <a:t>z</a:t>
            </a:r>
          </a:p>
        </p:txBody>
      </p:sp>
      <p:sp>
        <p:nvSpPr>
          <p:cNvPr id="2057" name="Text Box 42"/>
          <p:cNvSpPr txBox="1">
            <a:spLocks noChangeArrowheads="1"/>
          </p:cNvSpPr>
          <p:nvPr/>
        </p:nvSpPr>
        <p:spPr bwMode="auto">
          <a:xfrm>
            <a:off x="3640652" y="4998959"/>
            <a:ext cx="300082" cy="369332"/>
          </a:xfrm>
          <a:prstGeom prst="rect">
            <a:avLst/>
          </a:prstGeom>
          <a:noFill/>
          <a:ln w="9525">
            <a:noFill/>
            <a:miter lim="800000"/>
            <a:headEnd/>
            <a:tailEnd/>
          </a:ln>
        </p:spPr>
        <p:txBody>
          <a:bodyPr wrap="square">
            <a:spAutoFit/>
          </a:bodyPr>
          <a:lstStyle/>
          <a:p>
            <a:r>
              <a:rPr lang="en-US" b="1" dirty="0"/>
              <a:t>y</a:t>
            </a:r>
          </a:p>
        </p:txBody>
      </p:sp>
      <p:sp>
        <p:nvSpPr>
          <p:cNvPr id="2058" name="Text Box 43"/>
          <p:cNvSpPr txBox="1">
            <a:spLocks noChangeArrowheads="1"/>
          </p:cNvSpPr>
          <p:nvPr/>
        </p:nvSpPr>
        <p:spPr bwMode="auto">
          <a:xfrm>
            <a:off x="7313201" y="4796364"/>
            <a:ext cx="300082" cy="369332"/>
          </a:xfrm>
          <a:prstGeom prst="rect">
            <a:avLst/>
          </a:prstGeom>
          <a:noFill/>
          <a:ln w="9525">
            <a:noFill/>
            <a:miter lim="800000"/>
            <a:headEnd/>
            <a:tailEnd/>
          </a:ln>
        </p:spPr>
        <p:txBody>
          <a:bodyPr wrap="none">
            <a:spAutoFit/>
          </a:bodyPr>
          <a:lstStyle>
            <a:defPPr>
              <a:defRPr lang="en-US"/>
            </a:defPPr>
            <a:lvl1pPr>
              <a:defRPr b="1"/>
            </a:lvl1pPr>
          </a:lstStyle>
          <a:p>
            <a:r>
              <a:rPr lang="en-US" dirty="0"/>
              <a:t>y</a:t>
            </a:r>
          </a:p>
        </p:txBody>
      </p:sp>
      <p:sp>
        <p:nvSpPr>
          <p:cNvPr id="2059" name="Text Box 44"/>
          <p:cNvSpPr txBox="1">
            <a:spLocks noChangeArrowheads="1"/>
          </p:cNvSpPr>
          <p:nvPr/>
        </p:nvSpPr>
        <p:spPr bwMode="auto">
          <a:xfrm>
            <a:off x="1951774" y="1750378"/>
            <a:ext cx="3660233" cy="369332"/>
          </a:xfrm>
          <a:prstGeom prst="rect">
            <a:avLst/>
          </a:prstGeom>
          <a:noFill/>
          <a:ln w="9525">
            <a:noFill/>
            <a:miter lim="800000"/>
            <a:headEnd/>
            <a:tailEnd/>
          </a:ln>
        </p:spPr>
        <p:txBody>
          <a:bodyPr wrap="none">
            <a:spAutoFit/>
          </a:bodyPr>
          <a:lstStyle/>
          <a:p>
            <a:r>
              <a:rPr lang="en-US" b="1" dirty="0"/>
              <a:t>Plant Cover by Management Regime</a:t>
            </a:r>
          </a:p>
        </p:txBody>
      </p:sp>
    </p:spTree>
    <p:custDataLst>
      <p:tags r:id="rId1"/>
    </p:custDataLst>
    <p:extLst>
      <p:ext uri="{BB962C8B-B14F-4D97-AF65-F5344CB8AC3E}">
        <p14:creationId xmlns:p14="http://schemas.microsoft.com/office/powerpoint/2010/main" val="2072985376"/>
      </p:ext>
    </p:extLst>
  </p:cSld>
  <p:clrMapOvr>
    <a:masterClrMapping/>
  </p:clrMapOvr>
  <p:transition advTm="6366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97280" y="758952"/>
            <a:ext cx="11094720" cy="3566160"/>
          </a:xfrm>
        </p:spPr>
        <p:txBody>
          <a:bodyPr>
            <a:normAutofit/>
          </a:bodyPr>
          <a:lstStyle/>
          <a:p>
            <a:pPr eaLnBrk="1" hangingPunct="1"/>
            <a:r>
              <a:rPr lang="en-US" sz="5400" dirty="0"/>
              <a:t>Land-Use and Ownership of Rangelands</a:t>
            </a:r>
          </a:p>
        </p:txBody>
      </p:sp>
      <p:sp>
        <p:nvSpPr>
          <p:cNvPr id="9" name="TextBox 8">
            <a:extLst>
              <a:ext uri="{FF2B5EF4-FFF2-40B4-BE49-F238E27FC236}">
                <a16:creationId xmlns:a16="http://schemas.microsoft.com/office/drawing/2014/main" xmlns="" id="{F7A4DEFE-3049-4090-ADF0-45CD7A61E68D}"/>
              </a:ext>
            </a:extLst>
          </p:cNvPr>
          <p:cNvSpPr txBox="1"/>
          <p:nvPr/>
        </p:nvSpPr>
        <p:spPr>
          <a:xfrm>
            <a:off x="9325431" y="596233"/>
            <a:ext cx="184731" cy="369332"/>
          </a:xfrm>
          <a:prstGeom prst="rect">
            <a:avLst/>
          </a:prstGeom>
          <a:noFill/>
        </p:spPr>
        <p:txBody>
          <a:bodyPr wrap="none" rtlCol="0">
            <a:spAutoFit/>
          </a:bodyPr>
          <a:lstStyle/>
          <a:p>
            <a:endParaRPr lang="en-US" dirty="0"/>
          </a:p>
        </p:txBody>
      </p:sp>
      <p:sp>
        <p:nvSpPr>
          <p:cNvPr id="14" name="Subtitle 2">
            <a:extLst>
              <a:ext uri="{FF2B5EF4-FFF2-40B4-BE49-F238E27FC236}">
                <a16:creationId xmlns:a16="http://schemas.microsoft.com/office/drawing/2014/main" xmlns="" id="{019770A1-555A-49A3-8BD8-42AA57915488}"/>
              </a:ext>
            </a:extLst>
          </p:cNvPr>
          <p:cNvSpPr>
            <a:spLocks noGrp="1"/>
          </p:cNvSpPr>
          <p:nvPr>
            <p:ph type="subTitle" idx="1"/>
          </p:nvPr>
        </p:nvSpPr>
        <p:spPr>
          <a:xfrm>
            <a:off x="1097280" y="4330828"/>
            <a:ext cx="10058400" cy="1143000"/>
          </a:xfrm>
        </p:spPr>
        <p:txBody>
          <a:bodyPr/>
          <a:lstStyle/>
          <a:p>
            <a:r>
              <a:rPr lang="en-US" dirty="0"/>
              <a:t>Rangeland Principles</a:t>
            </a:r>
          </a:p>
        </p:txBody>
      </p:sp>
      <p:grpSp>
        <p:nvGrpSpPr>
          <p:cNvPr id="17" name="Group 16">
            <a:extLst>
              <a:ext uri="{FF2B5EF4-FFF2-40B4-BE49-F238E27FC236}">
                <a16:creationId xmlns:a16="http://schemas.microsoft.com/office/drawing/2014/main" xmlns="" id="{22F55CD0-50EB-48C6-83E7-749555FD1914}"/>
              </a:ext>
            </a:extLst>
          </p:cNvPr>
          <p:cNvGrpSpPr/>
          <p:nvPr/>
        </p:nvGrpSpPr>
        <p:grpSpPr>
          <a:xfrm>
            <a:off x="1230706" y="700905"/>
            <a:ext cx="3537239" cy="2078579"/>
            <a:chOff x="723625" y="1368296"/>
            <a:chExt cx="4263992" cy="2826331"/>
          </a:xfrm>
        </p:grpSpPr>
        <p:pic>
          <p:nvPicPr>
            <p:cNvPr id="18" name="Picture 17" descr="A herd of cattle standing on top of a lush green field&#10;&#10;Description generated with very high confidence">
              <a:extLst>
                <a:ext uri="{FF2B5EF4-FFF2-40B4-BE49-F238E27FC236}">
                  <a16:creationId xmlns:a16="http://schemas.microsoft.com/office/drawing/2014/main" xmlns="" id="{9B70AF4D-230B-44DC-BEFD-1A195BF46E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5" y="1368296"/>
              <a:ext cx="4246132" cy="2826331"/>
            </a:xfrm>
            <a:prstGeom prst="rect">
              <a:avLst/>
            </a:prstGeom>
          </p:spPr>
        </p:pic>
        <p:sp>
          <p:nvSpPr>
            <p:cNvPr id="19" name="TextBox 18">
              <a:extLst>
                <a:ext uri="{FF2B5EF4-FFF2-40B4-BE49-F238E27FC236}">
                  <a16:creationId xmlns:a16="http://schemas.microsoft.com/office/drawing/2014/main" xmlns="" id="{410DDD87-AB0D-4334-8079-8AE3B6139167}"/>
                </a:ext>
              </a:extLst>
            </p:cNvPr>
            <p:cNvSpPr txBox="1"/>
            <p:nvPr/>
          </p:nvSpPr>
          <p:spPr>
            <a:xfrm>
              <a:off x="4229075" y="3994572"/>
              <a:ext cx="758542" cy="200055"/>
            </a:xfrm>
            <a:prstGeom prst="rect">
              <a:avLst/>
            </a:prstGeom>
            <a:noFill/>
          </p:spPr>
          <p:txBody>
            <a:bodyPr wrap="none" rtlCol="0">
              <a:spAutoFit/>
            </a:bodyPr>
            <a:lstStyle/>
            <a:p>
              <a:pPr algn="r"/>
              <a:r>
                <a:rPr lang="en-US" sz="700" dirty="0">
                  <a:solidFill>
                    <a:schemeClr val="bg1"/>
                  </a:solidFill>
                </a:rPr>
                <a:t>NRCS USDA.gov</a:t>
              </a:r>
            </a:p>
          </p:txBody>
        </p:sp>
      </p:grpSp>
      <p:grpSp>
        <p:nvGrpSpPr>
          <p:cNvPr id="3" name="Group 2">
            <a:extLst>
              <a:ext uri="{FF2B5EF4-FFF2-40B4-BE49-F238E27FC236}">
                <a16:creationId xmlns:a16="http://schemas.microsoft.com/office/drawing/2014/main" xmlns="" id="{41DC6F4C-0044-4212-8CB8-C1FB9386AAD5}"/>
              </a:ext>
            </a:extLst>
          </p:cNvPr>
          <p:cNvGrpSpPr/>
          <p:nvPr/>
        </p:nvGrpSpPr>
        <p:grpSpPr>
          <a:xfrm>
            <a:off x="4890264" y="700905"/>
            <a:ext cx="2715220" cy="2072077"/>
            <a:chOff x="4556433" y="628335"/>
            <a:chExt cx="2715220" cy="2072077"/>
          </a:xfrm>
        </p:grpSpPr>
        <p:pic>
          <p:nvPicPr>
            <p:cNvPr id="21" name="Picture 20">
              <a:extLst>
                <a:ext uri="{FF2B5EF4-FFF2-40B4-BE49-F238E27FC236}">
                  <a16:creationId xmlns:a16="http://schemas.microsoft.com/office/drawing/2014/main" xmlns="" id="{79B58914-4ABE-4320-867E-874DF0566E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6"/>
            <a:stretch/>
          </p:blipFill>
          <p:spPr>
            <a:xfrm>
              <a:off x="4556433" y="628335"/>
              <a:ext cx="2715220" cy="2072077"/>
            </a:xfrm>
            <a:prstGeom prst="rect">
              <a:avLst/>
            </a:prstGeom>
          </p:spPr>
        </p:pic>
        <p:sp>
          <p:nvSpPr>
            <p:cNvPr id="22" name="TextBox 21">
              <a:extLst>
                <a:ext uri="{FF2B5EF4-FFF2-40B4-BE49-F238E27FC236}">
                  <a16:creationId xmlns:a16="http://schemas.microsoft.com/office/drawing/2014/main" xmlns="" id="{43B94FE2-6CF5-4C03-A21E-4A913D1C2314}"/>
                </a:ext>
              </a:extLst>
            </p:cNvPr>
            <p:cNvSpPr txBox="1"/>
            <p:nvPr/>
          </p:nvSpPr>
          <p:spPr>
            <a:xfrm>
              <a:off x="5775318" y="2472706"/>
              <a:ext cx="1496335" cy="1386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rPr>
                <a:t>Jeff </a:t>
              </a:r>
              <a:r>
                <a:rPr lang="en-US" sz="800" dirty="0" err="1">
                  <a:solidFill>
                    <a:srgbClr val="FFFFFF"/>
                  </a:solidFill>
                </a:rPr>
                <a:t>Vanuga</a:t>
              </a:r>
              <a:r>
                <a:rPr lang="en-US" sz="800" dirty="0">
                  <a:solidFill>
                    <a:srgbClr val="FFFFFF"/>
                  </a:solidFill>
                </a:rPr>
                <a:t> USDA-NRCS</a:t>
              </a:r>
            </a:p>
          </p:txBody>
        </p:sp>
      </p:grpSp>
      <p:grpSp>
        <p:nvGrpSpPr>
          <p:cNvPr id="23" name="Group 22">
            <a:extLst>
              <a:ext uri="{FF2B5EF4-FFF2-40B4-BE49-F238E27FC236}">
                <a16:creationId xmlns:a16="http://schemas.microsoft.com/office/drawing/2014/main" xmlns="" id="{1687B12F-A317-4430-9344-19265714882D}"/>
              </a:ext>
            </a:extLst>
          </p:cNvPr>
          <p:cNvGrpSpPr/>
          <p:nvPr/>
        </p:nvGrpSpPr>
        <p:grpSpPr>
          <a:xfrm>
            <a:off x="7794878" y="700905"/>
            <a:ext cx="3135837" cy="2088468"/>
            <a:chOff x="7461047" y="628335"/>
            <a:chExt cx="3135837" cy="2088468"/>
          </a:xfrm>
        </p:grpSpPr>
        <p:pic>
          <p:nvPicPr>
            <p:cNvPr id="13" name="Picture 12" descr="A sign on the side of a road&#10;&#10;Description generated with very high confidence">
              <a:extLst>
                <a:ext uri="{FF2B5EF4-FFF2-40B4-BE49-F238E27FC236}">
                  <a16:creationId xmlns:a16="http://schemas.microsoft.com/office/drawing/2014/main" xmlns="" id="{C5AD2361-355A-42B3-895F-D1EE704210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1047" y="628335"/>
              <a:ext cx="3135837" cy="2088468"/>
            </a:xfrm>
            <a:prstGeom prst="rect">
              <a:avLst/>
            </a:prstGeom>
          </p:spPr>
        </p:pic>
        <p:sp>
          <p:nvSpPr>
            <p:cNvPr id="24" name="TextBox 23">
              <a:extLst>
                <a:ext uri="{FF2B5EF4-FFF2-40B4-BE49-F238E27FC236}">
                  <a16:creationId xmlns:a16="http://schemas.microsoft.com/office/drawing/2014/main" xmlns="" id="{706D6C45-6ACC-4540-86CD-72E774A74BED}"/>
                </a:ext>
              </a:extLst>
            </p:cNvPr>
            <p:cNvSpPr txBox="1"/>
            <p:nvPr/>
          </p:nvSpPr>
          <p:spPr>
            <a:xfrm>
              <a:off x="9085941" y="2494699"/>
              <a:ext cx="1496335" cy="2000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700" dirty="0">
                  <a:solidFill>
                    <a:srgbClr val="FFFFFF"/>
                  </a:solidFill>
                </a:rPr>
                <a:t>Mark Goebel-Flickr</a:t>
              </a:r>
            </a:p>
          </p:txBody>
        </p:sp>
      </p:grpSp>
    </p:spTree>
    <p:custDataLst>
      <p:tags r:id="rId1"/>
    </p:custDataLst>
    <p:extLst>
      <p:ext uri="{BB962C8B-B14F-4D97-AF65-F5344CB8AC3E}">
        <p14:creationId xmlns:p14="http://schemas.microsoft.com/office/powerpoint/2010/main" val="687199610"/>
      </p:ext>
    </p:extLst>
  </p:cSld>
  <p:clrMapOvr>
    <a:masterClrMapping/>
  </p:clrMapOvr>
  <p:transition advTm="19291"/>
  <p:extLst mod="1"/>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0861964-D86C-4A50-8F6D-B466384A61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0C4EB2-F26A-4805-97B3-461775DC15E1}"/>
              </a:ext>
            </a:extLst>
          </p:cNvPr>
          <p:cNvSpPr>
            <a:spLocks noGrp="1"/>
          </p:cNvSpPr>
          <p:nvPr>
            <p:ph type="title"/>
          </p:nvPr>
        </p:nvSpPr>
        <p:spPr>
          <a:xfrm>
            <a:off x="7892143" y="457201"/>
            <a:ext cx="3888082" cy="1741714"/>
          </a:xfrm>
        </p:spPr>
        <p:txBody>
          <a:bodyPr>
            <a:normAutofit fontScale="90000"/>
          </a:bodyPr>
          <a:lstStyle/>
          <a:p>
            <a:r>
              <a:rPr lang="en-US" dirty="0"/>
              <a:t>Which agencies manage federal lands?</a:t>
            </a:r>
          </a:p>
        </p:txBody>
      </p:sp>
      <p:pic>
        <p:nvPicPr>
          <p:cNvPr id="4" name="Picture 3">
            <a:extLst>
              <a:ext uri="{FF2B5EF4-FFF2-40B4-BE49-F238E27FC236}">
                <a16:creationId xmlns:a16="http://schemas.microsoft.com/office/drawing/2014/main" xmlns="" id="{632348BF-F807-4D0D-8750-CB7B828B6D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775" y="535594"/>
            <a:ext cx="7068594" cy="5566111"/>
          </a:xfrm>
          <a:prstGeom prst="rect">
            <a:avLst/>
          </a:prstGeom>
        </p:spPr>
      </p:pic>
      <p:cxnSp>
        <p:nvCxnSpPr>
          <p:cNvPr id="11" name="Straight Connector 10">
            <a:extLst>
              <a:ext uri="{FF2B5EF4-FFF2-40B4-BE49-F238E27FC236}">
                <a16:creationId xmlns:a16="http://schemas.microsoft.com/office/drawing/2014/main" xmlns="" id="{754A678E-8F30-4E92-A5BF-F5D03D0113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74A057D-B0C9-4A13-86AD-CDFF1DEB13FB}"/>
              </a:ext>
            </a:extLst>
          </p:cNvPr>
          <p:cNvSpPr>
            <a:spLocks noGrp="1"/>
          </p:cNvSpPr>
          <p:nvPr>
            <p:ph idx="1"/>
          </p:nvPr>
        </p:nvSpPr>
        <p:spPr>
          <a:xfrm>
            <a:off x="7991056" y="2265398"/>
            <a:ext cx="3888082" cy="3670180"/>
          </a:xfrm>
        </p:spPr>
        <p:txBody>
          <a:bodyPr>
            <a:normAutofit/>
          </a:bodyPr>
          <a:lstStyle/>
          <a:p>
            <a:pPr marL="231775" indent="-231775">
              <a:buFont typeface="Arial" panose="020B0604020202020204" pitchFamily="34" charset="0"/>
              <a:buChar char="•"/>
            </a:pPr>
            <a:r>
              <a:rPr lang="en-US" sz="2400" dirty="0"/>
              <a:t>Bureau of Land Management</a:t>
            </a:r>
          </a:p>
          <a:p>
            <a:pPr marL="524383" lvl="1" indent="-231775">
              <a:buFont typeface="Arial" panose="020B0604020202020204" pitchFamily="34" charset="0"/>
              <a:buChar char="•"/>
            </a:pPr>
            <a:r>
              <a:rPr lang="en-US" sz="2200" dirty="0"/>
              <a:t>247 million acres</a:t>
            </a:r>
          </a:p>
          <a:p>
            <a:pPr marL="231775" indent="-231775">
              <a:buFont typeface="Arial" panose="020B0604020202020204" pitchFamily="34" charset="0"/>
              <a:buChar char="•"/>
            </a:pPr>
            <a:r>
              <a:rPr lang="en-US" sz="2400" dirty="0"/>
              <a:t>Forest Service</a:t>
            </a:r>
          </a:p>
          <a:p>
            <a:pPr marL="524383" lvl="1" indent="-231775">
              <a:buFont typeface="Arial" panose="020B0604020202020204" pitchFamily="34" charset="0"/>
              <a:buChar char="•"/>
            </a:pPr>
            <a:r>
              <a:rPr lang="en-US" sz="2200" dirty="0"/>
              <a:t>193 million acres</a:t>
            </a:r>
          </a:p>
          <a:p>
            <a:pPr marL="231775" indent="-231775">
              <a:buFont typeface="Arial" panose="020B0604020202020204" pitchFamily="34" charset="0"/>
              <a:buChar char="•"/>
            </a:pPr>
            <a:r>
              <a:rPr lang="en-US" sz="2400" dirty="0"/>
              <a:t>Fish and Wildlife Service</a:t>
            </a:r>
          </a:p>
          <a:p>
            <a:pPr marL="524383" lvl="1" indent="-231775">
              <a:buFont typeface="Arial" panose="020B0604020202020204" pitchFamily="34" charset="0"/>
              <a:buChar char="•"/>
            </a:pPr>
            <a:r>
              <a:rPr lang="en-US" sz="2200" dirty="0"/>
              <a:t>90 million acres</a:t>
            </a:r>
          </a:p>
          <a:p>
            <a:pPr marL="231775" indent="-231775">
              <a:buFont typeface="Arial" panose="020B0604020202020204" pitchFamily="34" charset="0"/>
              <a:buChar char="•"/>
            </a:pPr>
            <a:r>
              <a:rPr lang="en-US" sz="2400" dirty="0"/>
              <a:t>National Park Service</a:t>
            </a:r>
          </a:p>
          <a:p>
            <a:pPr marL="524383" lvl="1" indent="-231775">
              <a:buFont typeface="Arial" panose="020B0604020202020204" pitchFamily="34" charset="0"/>
              <a:buChar char="•"/>
            </a:pPr>
            <a:r>
              <a:rPr lang="en-US" sz="2200" dirty="0"/>
              <a:t>84 million acres</a:t>
            </a:r>
          </a:p>
        </p:txBody>
      </p:sp>
      <p:sp>
        <p:nvSpPr>
          <p:cNvPr id="13" name="Rectangle 12">
            <a:extLst>
              <a:ext uri="{FF2B5EF4-FFF2-40B4-BE49-F238E27FC236}">
                <a16:creationId xmlns:a16="http://schemas.microsoft.com/office/drawing/2014/main" xmlns="" id="{02CE8509-9E93-4D74-BF24-661F111C7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66E8BA98-E13C-403B-AC96-75E203799C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4211097791"/>
      </p:ext>
    </p:extLst>
  </p:cSld>
  <p:clrMapOvr>
    <a:masterClrMapping/>
  </p:clrMapOvr>
  <mc:AlternateContent xmlns:mc="http://schemas.openxmlformats.org/markup-compatibility/2006" xmlns:p14="http://schemas.microsoft.com/office/powerpoint/2010/main">
    <mc:Choice Requires="p14">
      <p:transition spd="slow" p14:dur="2000" advTm="34463"/>
    </mc:Choice>
    <mc:Fallback xmlns="">
      <p:transition spd="slow" advTm="344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82AC7-E247-46F6-ADDE-30110D40B165}"/>
              </a:ext>
            </a:extLst>
          </p:cNvPr>
          <p:cNvSpPr>
            <a:spLocks noGrp="1"/>
          </p:cNvSpPr>
          <p:nvPr>
            <p:ph type="title"/>
          </p:nvPr>
        </p:nvSpPr>
        <p:spPr>
          <a:xfrm>
            <a:off x="994557" y="549713"/>
            <a:ext cx="10058400" cy="757765"/>
          </a:xfrm>
        </p:spPr>
        <p:txBody>
          <a:bodyPr/>
          <a:lstStyle/>
          <a:p>
            <a:r>
              <a:rPr lang="en-US" dirty="0"/>
              <a:t>Land Management Agencies</a:t>
            </a:r>
          </a:p>
        </p:txBody>
      </p:sp>
      <p:graphicFrame>
        <p:nvGraphicFramePr>
          <p:cNvPr id="4" name="Content Placeholder 3">
            <a:extLst>
              <a:ext uri="{FF2B5EF4-FFF2-40B4-BE49-F238E27FC236}">
                <a16:creationId xmlns:a16="http://schemas.microsoft.com/office/drawing/2014/main" xmlns="" id="{DACA8417-FAD9-4651-8146-93C7EA7E09C3}"/>
              </a:ext>
            </a:extLst>
          </p:cNvPr>
          <p:cNvGraphicFramePr>
            <a:graphicFrameLocks noGrp="1"/>
          </p:cNvGraphicFramePr>
          <p:nvPr>
            <p:ph idx="1"/>
            <p:extLst>
              <p:ext uri="{D42A27DB-BD31-4B8C-83A1-F6EECF244321}">
                <p14:modId xmlns:p14="http://schemas.microsoft.com/office/powerpoint/2010/main" val="1841438185"/>
              </p:ext>
            </p:extLst>
          </p:nvPr>
        </p:nvGraphicFramePr>
        <p:xfrm>
          <a:off x="1559693" y="1347565"/>
          <a:ext cx="10267405" cy="5203457"/>
        </p:xfrm>
        <a:graphic>
          <a:graphicData uri="http://schemas.openxmlformats.org/drawingml/2006/table">
            <a:tbl>
              <a:tblPr firstRow="1" firstCol="1" bandRow="1">
                <a:tableStyleId>{5C22544A-7EE6-4342-B048-85BDC9FD1C3A}</a:tableStyleId>
              </a:tblPr>
              <a:tblGrid>
                <a:gridCol w="3721255">
                  <a:extLst>
                    <a:ext uri="{9D8B030D-6E8A-4147-A177-3AD203B41FA5}">
                      <a16:colId xmlns:a16="http://schemas.microsoft.com/office/drawing/2014/main" xmlns="" val="1393788161"/>
                    </a:ext>
                  </a:extLst>
                </a:gridCol>
                <a:gridCol w="3636221">
                  <a:extLst>
                    <a:ext uri="{9D8B030D-6E8A-4147-A177-3AD203B41FA5}">
                      <a16:colId xmlns:a16="http://schemas.microsoft.com/office/drawing/2014/main" xmlns="" val="1234850291"/>
                    </a:ext>
                  </a:extLst>
                </a:gridCol>
                <a:gridCol w="2843303">
                  <a:extLst>
                    <a:ext uri="{9D8B030D-6E8A-4147-A177-3AD203B41FA5}">
                      <a16:colId xmlns:a16="http://schemas.microsoft.com/office/drawing/2014/main" xmlns="" val="3938681203"/>
                    </a:ext>
                  </a:extLst>
                </a:gridCol>
                <a:gridCol w="66626">
                  <a:extLst>
                    <a:ext uri="{9D8B030D-6E8A-4147-A177-3AD203B41FA5}">
                      <a16:colId xmlns:a16="http://schemas.microsoft.com/office/drawing/2014/main" xmlns="" val="2622766141"/>
                    </a:ext>
                  </a:extLst>
                </a:gridCol>
              </a:tblGrid>
              <a:tr h="213946">
                <a:tc gridSpan="4">
                  <a:txBody>
                    <a:bodyPr/>
                    <a:lstStyle/>
                    <a:p>
                      <a:pPr marL="0" marR="0">
                        <a:lnSpc>
                          <a:spcPct val="100000"/>
                        </a:lnSpc>
                        <a:spcBef>
                          <a:spcPts val="0"/>
                        </a:spcBef>
                        <a:spcAft>
                          <a:spcPts val="0"/>
                        </a:spcAft>
                      </a:pPr>
                      <a:r>
                        <a:rPr lang="en-US" sz="1200" dirty="0">
                          <a:effectLst/>
                          <a:latin typeface="+mn-lt"/>
                        </a:rPr>
                        <a:t>Department of the Interior</a:t>
                      </a:r>
                      <a:endParaRPr lang="en-US" sz="1200" dirty="0">
                        <a:effectLst/>
                        <a:latin typeface="+mn-lt"/>
                        <a:ea typeface="Calibri" panose="020F0502020204030204" pitchFamily="34" charset="0"/>
                        <a:cs typeface="Times New Roman" panose="02020603050405020304" pitchFamily="18" charset="0"/>
                      </a:endParaRPr>
                    </a:p>
                  </a:txBody>
                  <a:tcPr marL="16224" marR="16224" marT="16224" marB="1622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78288012"/>
                  </a:ext>
                </a:extLst>
              </a:tr>
              <a:tr h="190961">
                <a:tc>
                  <a:txBody>
                    <a:bodyPr/>
                    <a:lstStyle/>
                    <a:p>
                      <a:pPr marL="0" marR="0" algn="ctr">
                        <a:lnSpc>
                          <a:spcPct val="100000"/>
                        </a:lnSpc>
                        <a:spcBef>
                          <a:spcPts val="0"/>
                        </a:spcBef>
                        <a:spcAft>
                          <a:spcPts val="0"/>
                        </a:spcAft>
                      </a:pPr>
                      <a:r>
                        <a:rPr lang="en-US" sz="1000" b="1" u="sng" dirty="0">
                          <a:solidFill>
                            <a:schemeClr val="tx1"/>
                          </a:solidFill>
                          <a:effectLst/>
                          <a:latin typeface="+mn-lt"/>
                        </a:rPr>
                        <a:t>Agency</a:t>
                      </a:r>
                      <a:endParaRPr lang="en-US" sz="1000" b="1" u="sng" dirty="0">
                        <a:solidFill>
                          <a:schemeClr val="tx1"/>
                        </a:solidFill>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marL="0" marR="0" algn="ctr">
                        <a:lnSpc>
                          <a:spcPct val="100000"/>
                        </a:lnSpc>
                        <a:spcBef>
                          <a:spcPts val="0"/>
                        </a:spcBef>
                        <a:spcAft>
                          <a:spcPts val="0"/>
                        </a:spcAft>
                      </a:pPr>
                      <a:r>
                        <a:rPr lang="en-US" sz="1000" b="1" u="sng">
                          <a:solidFill>
                            <a:schemeClr val="tx1"/>
                          </a:solidFill>
                          <a:effectLst/>
                          <a:latin typeface="+mn-lt"/>
                        </a:rPr>
                        <a:t>Mission</a:t>
                      </a:r>
                      <a:endParaRPr lang="en-US" sz="1000" b="1" u="sng" dirty="0">
                        <a:solidFill>
                          <a:schemeClr val="tx1"/>
                        </a:solidFill>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marL="0" marR="0" algn="ctr">
                        <a:lnSpc>
                          <a:spcPct val="100000"/>
                        </a:lnSpc>
                        <a:spcBef>
                          <a:spcPts val="0"/>
                        </a:spcBef>
                        <a:spcAft>
                          <a:spcPts val="0"/>
                        </a:spcAft>
                      </a:pPr>
                      <a:r>
                        <a:rPr lang="en-US" sz="1000" b="1" u="sng" dirty="0">
                          <a:solidFill>
                            <a:schemeClr val="tx1"/>
                          </a:solidFill>
                          <a:effectLst/>
                          <a:latin typeface="+mn-lt"/>
                        </a:rPr>
                        <a:t>Primary Resources Managed</a:t>
                      </a:r>
                      <a:endParaRPr lang="en-US" sz="1000" b="1" u="sng" dirty="0">
                        <a:solidFill>
                          <a:schemeClr val="tx1"/>
                        </a:solidFill>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16224" marR="16224" marT="16224" marB="16224" anchor="ctr"/>
                </a:tc>
                <a:extLst>
                  <a:ext uri="{0D108BD9-81ED-4DB2-BD59-A6C34878D82A}">
                    <a16:rowId xmlns:a16="http://schemas.microsoft.com/office/drawing/2014/main" xmlns="" val="1286060592"/>
                  </a:ext>
                </a:extLst>
              </a:tr>
              <a:tr h="697378">
                <a:tc>
                  <a:txBody>
                    <a:bodyPr/>
                    <a:lstStyle/>
                    <a:p>
                      <a:pPr marL="0" marR="0">
                        <a:lnSpc>
                          <a:spcPct val="100000"/>
                        </a:lnSpc>
                        <a:spcBef>
                          <a:spcPts val="0"/>
                        </a:spcBef>
                        <a:spcAft>
                          <a:spcPts val="0"/>
                        </a:spcAft>
                      </a:pPr>
                      <a:r>
                        <a:rPr lang="en-US" sz="1600" dirty="0">
                          <a:effectLst/>
                          <a:latin typeface="+mn-lt"/>
                        </a:rPr>
                        <a:t>National Park Service</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Established in 1916</a:t>
                      </a:r>
                    </a:p>
                  </a:txBody>
                  <a:tcPr marL="16224" marR="16224" marT="16224" marB="162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effectLst/>
                          <a:latin typeface="+mn-lt"/>
                        </a:rPr>
                        <a:t>..to promote and regulate the use of the...national parks...which purpose is to conserve the scenery and the natural and historic objects and the wild life therein and to provide for the enjoyment of the same in such manner and by such means as will leave them unimpaired for the enjoyment of future generations.</a:t>
                      </a:r>
                      <a:endParaRPr lang="en-US" sz="1100" dirty="0">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marL="57150" marR="0" indent="0">
                        <a:lnSpc>
                          <a:spcPct val="100000"/>
                        </a:lnSpc>
                        <a:spcBef>
                          <a:spcPts val="0"/>
                        </a:spcBef>
                        <a:spcAft>
                          <a:spcPts val="0"/>
                        </a:spcAft>
                      </a:pPr>
                      <a:r>
                        <a:rPr lang="en-US" sz="1600" dirty="0">
                          <a:effectLst/>
                          <a:latin typeface="+mn-lt"/>
                        </a:rPr>
                        <a:t>Land, wildlife, and historical conservation.</a:t>
                      </a:r>
                    </a:p>
                    <a:p>
                      <a:pPr marL="57150" marR="0" indent="0">
                        <a:lnSpc>
                          <a:spcPct val="100000"/>
                        </a:lnSpc>
                        <a:spcBef>
                          <a:spcPts val="0"/>
                        </a:spcBef>
                        <a:spcAft>
                          <a:spcPts val="0"/>
                        </a:spcAft>
                      </a:pPr>
                      <a:endParaRPr lang="en-US" sz="1600" dirty="0">
                        <a:effectLst/>
                        <a:latin typeface="+mn-lt"/>
                      </a:endParaRPr>
                    </a:p>
                  </a:txBody>
                  <a:tcPr marL="16224" marR="16224" marT="16224" marB="16224"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16224" marR="16224" marT="16224" marB="16224" anchor="ctr"/>
                </a:tc>
                <a:extLst>
                  <a:ext uri="{0D108BD9-81ED-4DB2-BD59-A6C34878D82A}">
                    <a16:rowId xmlns:a16="http://schemas.microsoft.com/office/drawing/2014/main" xmlns="" val="150344164"/>
                  </a:ext>
                </a:extLst>
              </a:tr>
              <a:tr h="661307">
                <a:tc>
                  <a:txBody>
                    <a:bodyPr/>
                    <a:lstStyle/>
                    <a:p>
                      <a:pPr marL="0" marR="0">
                        <a:lnSpc>
                          <a:spcPct val="100000"/>
                        </a:lnSpc>
                        <a:spcBef>
                          <a:spcPts val="0"/>
                        </a:spcBef>
                        <a:spcAft>
                          <a:spcPts val="0"/>
                        </a:spcAft>
                      </a:pPr>
                      <a:r>
                        <a:rPr lang="en-US" sz="1600" dirty="0">
                          <a:effectLst/>
                          <a:latin typeface="+mn-lt"/>
                        </a:rPr>
                        <a:t>Fish and Wildlife Service</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Established in 1940</a:t>
                      </a:r>
                    </a:p>
                  </a:txBody>
                  <a:tcPr marL="16224" marR="16224" marT="16224" marB="16224"/>
                </a:tc>
                <a:tc>
                  <a:txBody>
                    <a:bodyPr/>
                    <a:lstStyle/>
                    <a:p>
                      <a:pPr marL="0" marR="0">
                        <a:lnSpc>
                          <a:spcPct val="100000"/>
                        </a:lnSpc>
                        <a:spcBef>
                          <a:spcPts val="0"/>
                        </a:spcBef>
                        <a:spcAft>
                          <a:spcPts val="0"/>
                        </a:spcAft>
                      </a:pPr>
                      <a:r>
                        <a:rPr lang="en-US" sz="1100">
                          <a:effectLst/>
                          <a:latin typeface="+mn-lt"/>
                        </a:rPr>
                        <a:t>Working with others to conserve, protect and enhance fish, wildlife, and plants and their habitats for the continuing benefit of the American people.</a:t>
                      </a:r>
                      <a:endParaRPr lang="en-US" sz="1100" dirty="0">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Wildlife and habitat conservation, wildlife-related recreation.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16224" marR="16224" marT="16224" marB="16224" anchor="ctr"/>
                </a:tc>
                <a:extLst>
                  <a:ext uri="{0D108BD9-81ED-4DB2-BD59-A6C34878D82A}">
                    <a16:rowId xmlns:a16="http://schemas.microsoft.com/office/drawing/2014/main" xmlns="" val="775976475"/>
                  </a:ext>
                </a:extLst>
              </a:tr>
              <a:tr h="717930">
                <a:tc>
                  <a:txBody>
                    <a:bodyPr/>
                    <a:lstStyle/>
                    <a:p>
                      <a:pPr marL="0" marR="0">
                        <a:lnSpc>
                          <a:spcPct val="100000"/>
                        </a:lnSpc>
                        <a:spcBef>
                          <a:spcPts val="0"/>
                        </a:spcBef>
                        <a:spcAft>
                          <a:spcPts val="0"/>
                        </a:spcAft>
                      </a:pPr>
                      <a:r>
                        <a:rPr lang="en-US" sz="1600" dirty="0">
                          <a:effectLst/>
                          <a:latin typeface="+mn-lt"/>
                        </a:rPr>
                        <a:t>Bureau of Land Management</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Established in 1946</a:t>
                      </a:r>
                    </a:p>
                  </a:txBody>
                  <a:tcPr marL="16224" marR="16224" marT="16224" marB="16224"/>
                </a:tc>
                <a:tc>
                  <a:txBody>
                    <a:bodyPr/>
                    <a:lstStyle/>
                    <a:p>
                      <a:pPr marL="0" marR="0">
                        <a:lnSpc>
                          <a:spcPct val="100000"/>
                        </a:lnSpc>
                        <a:spcBef>
                          <a:spcPts val="0"/>
                        </a:spcBef>
                        <a:spcAft>
                          <a:spcPts val="0"/>
                        </a:spcAft>
                      </a:pPr>
                      <a:r>
                        <a:rPr lang="en-US" sz="1100" dirty="0">
                          <a:effectLst/>
                          <a:latin typeface="+mn-lt"/>
                        </a:rPr>
                        <a:t>...to sustain the health, diversity and productivity of the public lands for the use and enjoyment of present and future generations.</a:t>
                      </a:r>
                    </a:p>
                  </a:txBody>
                  <a:tcPr marL="16224" marR="16224" marT="16224" marB="16224" anchor="ctr"/>
                </a:tc>
                <a:tc>
                  <a:txBody>
                    <a:bodyPr/>
                    <a:lstStyle/>
                    <a:p>
                      <a:pPr marL="57150" marR="0" indent="0">
                        <a:lnSpc>
                          <a:spcPct val="100000"/>
                        </a:lnSpc>
                        <a:spcBef>
                          <a:spcPts val="0"/>
                        </a:spcBef>
                        <a:spcAft>
                          <a:spcPts val="0"/>
                        </a:spcAft>
                      </a:pPr>
                      <a:r>
                        <a:rPr lang="en-US" sz="1600" dirty="0">
                          <a:effectLst/>
                          <a:latin typeface="+mn-lt"/>
                        </a:rPr>
                        <a:t>Domestic grazing, mining, timber, energy extraction, fish and wildlife habitat.</a:t>
                      </a:r>
                      <a:endParaRPr lang="en-US" sz="1600" dirty="0">
                        <a:effectLst/>
                        <a:latin typeface="+mn-lt"/>
                        <a:ea typeface="Calibri" panose="020F0502020204030204" pitchFamily="34" charset="0"/>
                        <a:cs typeface="Times New Roman" panose="02020603050405020304" pitchFamily="18" charset="0"/>
                      </a:endParaRPr>
                    </a:p>
                  </a:txBody>
                  <a:tcPr marL="16224" marR="16224" marT="16224" marB="16224"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16224" marR="16224" marT="16224" marB="16224" anchor="ctr"/>
                </a:tc>
                <a:extLst>
                  <a:ext uri="{0D108BD9-81ED-4DB2-BD59-A6C34878D82A}">
                    <a16:rowId xmlns:a16="http://schemas.microsoft.com/office/drawing/2014/main" xmlns="" val="3929537878"/>
                  </a:ext>
                </a:extLst>
              </a:tr>
              <a:tr h="190961">
                <a:tc gridSpan="4">
                  <a:txBody>
                    <a:bodyPr/>
                    <a:lstStyle/>
                    <a:p>
                      <a:pPr marL="0" marR="0">
                        <a:lnSpc>
                          <a:spcPct val="100000"/>
                        </a:lnSpc>
                        <a:spcBef>
                          <a:spcPts val="0"/>
                        </a:spcBef>
                        <a:spcAft>
                          <a:spcPts val="0"/>
                        </a:spcAft>
                      </a:pPr>
                      <a:r>
                        <a:rPr lang="en-US" sz="1600" dirty="0">
                          <a:effectLst/>
                          <a:latin typeface="+mn-lt"/>
                        </a:rPr>
                        <a:t>Department of Agriculture</a:t>
                      </a:r>
                      <a:endParaRPr lang="en-US" sz="1600" dirty="0">
                        <a:effectLst/>
                        <a:latin typeface="+mn-lt"/>
                        <a:ea typeface="Calibri" panose="020F0502020204030204" pitchFamily="34" charset="0"/>
                        <a:cs typeface="Times New Roman" panose="02020603050405020304" pitchFamily="18" charset="0"/>
                      </a:endParaRPr>
                    </a:p>
                  </a:txBody>
                  <a:tcPr marL="16224" marR="16224" marT="16224" marB="1622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26721667"/>
                  </a:ext>
                </a:extLst>
              </a:tr>
              <a:tr h="348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US Forest Service</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Established in 1905</a:t>
                      </a:r>
                    </a:p>
                  </a:txBody>
                  <a:tcPr marL="16224" marR="16224" marT="16224" marB="16224"/>
                </a:tc>
                <a:tc>
                  <a:txBody>
                    <a:bodyPr/>
                    <a:lstStyle/>
                    <a:p>
                      <a:pPr marL="0" marR="0">
                        <a:lnSpc>
                          <a:spcPct val="100000"/>
                        </a:lnSpc>
                        <a:spcBef>
                          <a:spcPts val="0"/>
                        </a:spcBef>
                        <a:spcAft>
                          <a:spcPts val="0"/>
                        </a:spcAft>
                      </a:pPr>
                      <a:r>
                        <a:rPr lang="en-US" sz="1100" dirty="0">
                          <a:effectLst/>
                          <a:latin typeface="+mn-lt"/>
                        </a:rPr>
                        <a:t>...to sustain the health, diversity, and productivity of the Nation’s forests and grasslands to meet the needs of present and future generations.</a:t>
                      </a:r>
                    </a:p>
                    <a:p>
                      <a:pPr marL="0" marR="0">
                        <a:lnSpc>
                          <a:spcPct val="100000"/>
                        </a:lnSpc>
                        <a:spcBef>
                          <a:spcPts val="0"/>
                        </a:spcBef>
                        <a:spcAft>
                          <a:spcPts val="0"/>
                        </a:spcAft>
                      </a:pPr>
                      <a:endParaRPr lang="en-US" sz="1100" dirty="0">
                        <a:effectLst/>
                        <a:latin typeface="+mn-lt"/>
                      </a:endParaRPr>
                    </a:p>
                  </a:txBody>
                  <a:tcPr marL="16224" marR="16224" marT="16224" marB="16224" anchor="ctr"/>
                </a:tc>
                <a:tc>
                  <a:txBody>
                    <a:bodyPr/>
                    <a:lstStyle/>
                    <a:p>
                      <a:pPr marL="57150" marR="0" indent="0">
                        <a:lnSpc>
                          <a:spcPct val="100000"/>
                        </a:lnSpc>
                        <a:spcBef>
                          <a:spcPts val="0"/>
                        </a:spcBef>
                        <a:spcAft>
                          <a:spcPts val="0"/>
                        </a:spcAft>
                      </a:pPr>
                      <a:r>
                        <a:rPr lang="en-US" sz="1600" dirty="0">
                          <a:effectLst/>
                          <a:latin typeface="+mn-lt"/>
                        </a:rPr>
                        <a:t>Forest products, domestic grazing, fish and wildlife habitat.</a:t>
                      </a:r>
                      <a:endParaRPr lang="en-US" sz="1600" dirty="0">
                        <a:effectLst/>
                        <a:latin typeface="+mn-lt"/>
                        <a:ea typeface="Calibri" panose="020F0502020204030204" pitchFamily="34" charset="0"/>
                        <a:cs typeface="Times New Roman" panose="02020603050405020304" pitchFamily="18" charset="0"/>
                      </a:endParaRPr>
                    </a:p>
                  </a:txBody>
                  <a:tcPr marL="16224" marR="16224" marT="16224" marB="16224" anchor="ctr"/>
                </a:tc>
                <a:tc rowSpan="2">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16224" marR="16224" marT="16224" marB="16224" anchor="ctr"/>
                </a:tc>
                <a:extLst>
                  <a:ext uri="{0D108BD9-81ED-4DB2-BD59-A6C34878D82A}">
                    <a16:rowId xmlns:a16="http://schemas.microsoft.com/office/drawing/2014/main" xmlns="" val="3203697234"/>
                  </a:ext>
                </a:extLst>
              </a:tr>
              <a:tr h="348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Natural Resources Conservation Service</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Established in 1935 as the Soil Conservation Service</a:t>
                      </a:r>
                    </a:p>
                    <a:p>
                      <a:pPr marL="114300" marR="0" lvl="0" indent="-114300">
                        <a:lnSpc>
                          <a:spcPct val="100000"/>
                        </a:lnSpc>
                        <a:spcBef>
                          <a:spcPts val="0"/>
                        </a:spcBef>
                        <a:spcAft>
                          <a:spcPts val="0"/>
                        </a:spcAft>
                        <a:buSzPts val="1000"/>
                        <a:buFont typeface="Symbol" panose="05050102010706020507" pitchFamily="18" charset="2"/>
                        <a:buChar char=""/>
                        <a:tabLst/>
                      </a:pPr>
                      <a:r>
                        <a:rPr lang="en-US" sz="1000" b="0" dirty="0">
                          <a:effectLst/>
                          <a:latin typeface="+mn-lt"/>
                        </a:rPr>
                        <a:t>Works with private land owners</a:t>
                      </a:r>
                      <a:endParaRPr lang="en-US" sz="1000" b="0" dirty="0">
                        <a:effectLst/>
                        <a:latin typeface="+mn-lt"/>
                        <a:ea typeface="Calibri" panose="020F0502020204030204" pitchFamily="34" charset="0"/>
                        <a:cs typeface="Times New Roman" panose="02020603050405020304" pitchFamily="18" charset="0"/>
                      </a:endParaRPr>
                    </a:p>
                    <a:p>
                      <a:pPr marL="114300" marR="0" lvl="0" indent="-114300">
                        <a:lnSpc>
                          <a:spcPct val="100000"/>
                        </a:lnSpc>
                        <a:spcBef>
                          <a:spcPts val="0"/>
                        </a:spcBef>
                        <a:spcAft>
                          <a:spcPts val="0"/>
                        </a:spcAft>
                        <a:buSzPts val="1000"/>
                        <a:buFont typeface="Symbol" panose="05050102010706020507" pitchFamily="18" charset="2"/>
                        <a:buChar char=""/>
                        <a:tabLst/>
                      </a:pPr>
                      <a:endParaRPr lang="en-US" sz="1000" dirty="0">
                        <a:effectLst/>
                        <a:latin typeface="+mn-lt"/>
                        <a:ea typeface="Calibri" panose="020F0502020204030204" pitchFamily="34" charset="0"/>
                        <a:cs typeface="Times New Roman" panose="02020603050405020304" pitchFamily="18" charset="0"/>
                      </a:endParaRPr>
                    </a:p>
                  </a:txBody>
                  <a:tcPr marL="16224" marR="16224" marT="16224" marB="16224"/>
                </a:tc>
                <a:tc>
                  <a:txBody>
                    <a:bodyPr/>
                    <a:lstStyle/>
                    <a:p>
                      <a:pPr marL="0" marR="0">
                        <a:lnSpc>
                          <a:spcPct val="100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 to </a:t>
                      </a:r>
                      <a:r>
                        <a:rPr lang="en-US" sz="1100" dirty="0"/>
                        <a:t>provide resources to farmers and landowners to aid them with conservation. Ensuring productive lands in harmony with a healthy environment is our priority.</a:t>
                      </a:r>
                    </a:p>
                  </a:txBody>
                  <a:tcPr marL="16224" marR="16224" marT="16224" marB="16224" anchor="ctr"/>
                </a:tc>
                <a:tc>
                  <a:txBody>
                    <a:bodyPr/>
                    <a:lstStyle/>
                    <a:p>
                      <a:pPr marL="57150" marR="0" indent="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Soil, water, plant communities, and wildlife habitat through partnerships with private land owners. </a:t>
                      </a:r>
                    </a:p>
                  </a:txBody>
                  <a:tcPr marL="16224" marR="16224" marT="16224" marB="16224" anchor="ctr"/>
                </a:tc>
                <a:tc vMerge="1">
                  <a:txBody>
                    <a:bodyPr/>
                    <a:lstStyle/>
                    <a:p>
                      <a:endParaRPr lang="en-US"/>
                    </a:p>
                  </a:txBody>
                  <a:tcPr/>
                </a:tc>
                <a:extLst>
                  <a:ext uri="{0D108BD9-81ED-4DB2-BD59-A6C34878D82A}">
                    <a16:rowId xmlns:a16="http://schemas.microsoft.com/office/drawing/2014/main" xmlns="" val="1980485809"/>
                  </a:ext>
                </a:extLst>
              </a:tr>
            </a:tbl>
          </a:graphicData>
        </a:graphic>
      </p:graphicFrame>
      <p:pic>
        <p:nvPicPr>
          <p:cNvPr id="2052" name="Picture 4" descr="Click to visit the Fish and Wildlife Service website">
            <a:hlinkClick r:id="rId4"/>
            <a:extLst>
              <a:ext uri="{FF2B5EF4-FFF2-40B4-BE49-F238E27FC236}">
                <a16:creationId xmlns:a16="http://schemas.microsoft.com/office/drawing/2014/main" xmlns="" id="{CC873944-324E-41CA-9215-003E1D7FC3C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5618" y="2896934"/>
            <a:ext cx="5715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lick to visit the National Park Service website">
            <a:hlinkClick r:id="rId6" tooltip="&quot;Link to non-FWS site&quot;"/>
            <a:extLst>
              <a:ext uri="{FF2B5EF4-FFF2-40B4-BE49-F238E27FC236}">
                <a16:creationId xmlns:a16="http://schemas.microsoft.com/office/drawing/2014/main" xmlns="" id="{E1110387-807D-4942-8AFB-8AED5EAC993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15618" y="1899817"/>
            <a:ext cx="5715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ick to visit the Bureau of Land Management website">
            <a:hlinkClick r:id="rId8" tooltip="&quot;Link to non-FWS site&quot;"/>
            <a:extLst>
              <a:ext uri="{FF2B5EF4-FFF2-40B4-BE49-F238E27FC236}">
                <a16:creationId xmlns:a16="http://schemas.microsoft.com/office/drawing/2014/main" xmlns="" id="{A01E251A-FCDC-448B-A930-E579E86402E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15618" y="3865473"/>
            <a:ext cx="5715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lick to visit the Forest Service website">
            <a:hlinkClick r:id="rId10" tooltip="&quot;Link to non-FWS site&quot;"/>
            <a:extLst>
              <a:ext uri="{FF2B5EF4-FFF2-40B4-BE49-F238E27FC236}">
                <a16:creationId xmlns:a16="http://schemas.microsoft.com/office/drawing/2014/main" xmlns="" id="{2D1512B6-A3A3-462B-A0BD-0AD519E412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415618" y="4849496"/>
            <a:ext cx="5715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C4C58AB2-B7D5-4EEE-8EC7-97B0D219F1B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1311" y="6076898"/>
            <a:ext cx="900113" cy="413504"/>
          </a:xfrm>
          <a:prstGeom prst="rect">
            <a:avLst/>
          </a:prstGeom>
        </p:spPr>
      </p:pic>
    </p:spTree>
    <p:custDataLst>
      <p:tags r:id="rId1"/>
    </p:custDataLst>
    <p:extLst>
      <p:ext uri="{BB962C8B-B14F-4D97-AF65-F5344CB8AC3E}">
        <p14:creationId xmlns:p14="http://schemas.microsoft.com/office/powerpoint/2010/main" val="2747268432"/>
      </p:ext>
    </p:extLst>
  </p:cSld>
  <p:clrMapOvr>
    <a:masterClrMapping/>
  </p:clrMapOvr>
  <mc:AlternateContent xmlns:mc="http://schemas.openxmlformats.org/markup-compatibility/2006" xmlns:p14="http://schemas.microsoft.com/office/powerpoint/2010/main">
    <mc:Choice Requires="p14">
      <p:transition spd="slow" p14:dur="2000" advTm="103194"/>
    </mc:Choice>
    <mc:Fallback xmlns="">
      <p:transition spd="slow" advTm="10319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87BF1-7943-42A4-9CF3-E2E367BB9ED1}"/>
              </a:ext>
            </a:extLst>
          </p:cNvPr>
          <p:cNvSpPr>
            <a:spLocks noGrp="1"/>
          </p:cNvSpPr>
          <p:nvPr>
            <p:ph type="title"/>
          </p:nvPr>
        </p:nvSpPr>
        <p:spPr/>
        <p:txBody>
          <a:bodyPr/>
          <a:lstStyle/>
          <a:p>
            <a:r>
              <a:rPr lang="en-US" dirty="0"/>
              <a:t>Uses of Land in US.</a:t>
            </a:r>
          </a:p>
        </p:txBody>
      </p:sp>
      <p:pic>
        <p:nvPicPr>
          <p:cNvPr id="4" name="Content Placeholder 3">
            <a:extLst>
              <a:ext uri="{FF2B5EF4-FFF2-40B4-BE49-F238E27FC236}">
                <a16:creationId xmlns:a16="http://schemas.microsoft.com/office/drawing/2014/main" xmlns="" id="{DC7F19DA-1F41-4FEC-BABE-D89BE0E8D6A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072194" y="1846263"/>
            <a:ext cx="8107938" cy="4022725"/>
          </a:xfrm>
          <a:prstGeom prst="rect">
            <a:avLst/>
          </a:prstGeom>
        </p:spPr>
      </p:pic>
      <p:sp>
        <p:nvSpPr>
          <p:cNvPr id="5" name="TextBox 4">
            <a:extLst>
              <a:ext uri="{FF2B5EF4-FFF2-40B4-BE49-F238E27FC236}">
                <a16:creationId xmlns:a16="http://schemas.microsoft.com/office/drawing/2014/main" xmlns="" id="{30582EBD-CF9A-4DF0-B7F8-4DFFDEBD1CEF}"/>
              </a:ext>
            </a:extLst>
          </p:cNvPr>
          <p:cNvSpPr txBox="1"/>
          <p:nvPr/>
        </p:nvSpPr>
        <p:spPr>
          <a:xfrm>
            <a:off x="7391583" y="6400585"/>
            <a:ext cx="4660956" cy="369332"/>
          </a:xfrm>
          <a:prstGeom prst="rect">
            <a:avLst/>
          </a:prstGeom>
          <a:noFill/>
        </p:spPr>
        <p:txBody>
          <a:bodyPr wrap="none" rtlCol="0">
            <a:spAutoFit/>
          </a:bodyPr>
          <a:lstStyle/>
          <a:p>
            <a:r>
              <a:rPr lang="en-US" dirty="0"/>
              <a:t>Published by Bloomberg New -  </a:t>
            </a:r>
            <a:r>
              <a:rPr lang="en-US" dirty="0">
                <a:hlinkClick r:id="rId5"/>
              </a:rPr>
              <a:t>Bloomberg.com</a:t>
            </a:r>
            <a:endParaRPr lang="en-US" dirty="0"/>
          </a:p>
        </p:txBody>
      </p:sp>
      <p:sp>
        <p:nvSpPr>
          <p:cNvPr id="7" name="TextBox 6">
            <a:extLst>
              <a:ext uri="{FF2B5EF4-FFF2-40B4-BE49-F238E27FC236}">
                <a16:creationId xmlns:a16="http://schemas.microsoft.com/office/drawing/2014/main" xmlns="" id="{E6F45F17-FD2E-4546-92FF-827F98B6F28E}"/>
              </a:ext>
            </a:extLst>
          </p:cNvPr>
          <p:cNvSpPr txBox="1"/>
          <p:nvPr/>
        </p:nvSpPr>
        <p:spPr>
          <a:xfrm>
            <a:off x="7842476" y="5965509"/>
            <a:ext cx="4349524" cy="338554"/>
          </a:xfrm>
          <a:prstGeom prst="rect">
            <a:avLst/>
          </a:prstGeom>
          <a:noFill/>
        </p:spPr>
        <p:txBody>
          <a:bodyPr wrap="none" rtlCol="0">
            <a:spAutoFit/>
          </a:bodyPr>
          <a:lstStyle/>
          <a:p>
            <a:r>
              <a:rPr lang="en-US" sz="1600" dirty="0">
                <a:hlinkClick r:id="rId6"/>
              </a:rPr>
              <a:t>www.bloomberg.com/graphics/2018-us-land-use/</a:t>
            </a:r>
            <a:endParaRPr lang="en-US" sz="1600" dirty="0"/>
          </a:p>
        </p:txBody>
      </p:sp>
    </p:spTree>
    <p:custDataLst>
      <p:tags r:id="rId1"/>
    </p:custDataLst>
    <p:extLst>
      <p:ext uri="{BB962C8B-B14F-4D97-AF65-F5344CB8AC3E}">
        <p14:creationId xmlns:p14="http://schemas.microsoft.com/office/powerpoint/2010/main" val="1301339083"/>
      </p:ext>
    </p:extLst>
  </p:cSld>
  <p:clrMapOvr>
    <a:masterClrMapping/>
  </p:clrMapOvr>
  <mc:AlternateContent xmlns:mc="http://schemas.openxmlformats.org/markup-compatibility/2006" xmlns:p14="http://schemas.microsoft.com/office/powerpoint/2010/main">
    <mc:Choice Requires="p14">
      <p:transition spd="slow" p14:dur="2000" advTm="30083"/>
    </mc:Choice>
    <mc:Fallback xmlns="">
      <p:transition spd="slow" advTm="300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DA4D9AE-8CB4-4497-8593-D71DEC9BF6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5836" y="111211"/>
            <a:ext cx="9621588" cy="6635578"/>
          </a:xfrm>
          <a:prstGeom prst="rect">
            <a:avLst/>
          </a:prstGeom>
        </p:spPr>
      </p:pic>
      <p:sp>
        <p:nvSpPr>
          <p:cNvPr id="9" name="TextBox 8">
            <a:extLst>
              <a:ext uri="{FF2B5EF4-FFF2-40B4-BE49-F238E27FC236}">
                <a16:creationId xmlns:a16="http://schemas.microsoft.com/office/drawing/2014/main" xmlns="" id="{272A3A29-D60A-4C14-BF5B-D1EDA11F0FA5}"/>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1817909066"/>
      </p:ext>
    </p:extLst>
  </p:cSld>
  <p:clrMapOvr>
    <a:masterClrMapping/>
  </p:clrMapOvr>
  <mc:AlternateContent xmlns:mc="http://schemas.openxmlformats.org/markup-compatibility/2006" xmlns:p14="http://schemas.microsoft.com/office/powerpoint/2010/main">
    <mc:Choice Requires="p14">
      <p:transition spd="slow" p14:dur="2000" advTm="33042"/>
    </mc:Choice>
    <mc:Fallback xmlns="">
      <p:transition spd="slow" advTm="3304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6444E6D-0AFF-4B58-9F8A-58F4A4CF4B7A}"/>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xmlns="" id="{57A5B25D-ED13-433F-9B93-44454F2B18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7" name="TextBox 6">
            <a:extLst>
              <a:ext uri="{FF2B5EF4-FFF2-40B4-BE49-F238E27FC236}">
                <a16:creationId xmlns:a16="http://schemas.microsoft.com/office/drawing/2014/main" xmlns="" id="{160EA8D4-3C42-4F1E-9EB3-F27EFBD546F3}"/>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pic>
        <p:nvPicPr>
          <p:cNvPr id="5" name="Picture 4">
            <a:extLst>
              <a:ext uri="{FF2B5EF4-FFF2-40B4-BE49-F238E27FC236}">
                <a16:creationId xmlns:a16="http://schemas.microsoft.com/office/drawing/2014/main" xmlns="" id="{4E2DCD5F-E065-4099-85AC-37523C63A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5120" y="269965"/>
            <a:ext cx="6557554" cy="287383"/>
          </a:xfrm>
          <a:prstGeom prst="rect">
            <a:avLst/>
          </a:prstGeom>
        </p:spPr>
      </p:pic>
    </p:spTree>
    <p:custDataLst>
      <p:tags r:id="rId1"/>
    </p:custDataLst>
    <p:extLst>
      <p:ext uri="{BB962C8B-B14F-4D97-AF65-F5344CB8AC3E}">
        <p14:creationId xmlns:p14="http://schemas.microsoft.com/office/powerpoint/2010/main" val="1860254283"/>
      </p:ext>
    </p:extLst>
  </p:cSld>
  <p:clrMapOvr>
    <a:masterClrMapping/>
  </p:clrMapOvr>
  <mc:AlternateContent xmlns:mc="http://schemas.openxmlformats.org/markup-compatibility/2006" xmlns:p14="http://schemas.microsoft.com/office/powerpoint/2010/main">
    <mc:Choice Requires="p14">
      <p:transition spd="slow" p14:dur="2000" advTm="29057"/>
    </mc:Choice>
    <mc:Fallback xmlns="">
      <p:transition spd="slow" advTm="290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3E4BD8-57AC-4EC7-8B73-0A58A3C42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950" y="0"/>
            <a:ext cx="9944100" cy="6858000"/>
          </a:xfrm>
          <a:prstGeom prst="rect">
            <a:avLst/>
          </a:prstGeom>
        </p:spPr>
      </p:pic>
      <p:sp>
        <p:nvSpPr>
          <p:cNvPr id="7" name="TextBox 6">
            <a:extLst>
              <a:ext uri="{FF2B5EF4-FFF2-40B4-BE49-F238E27FC236}">
                <a16:creationId xmlns:a16="http://schemas.microsoft.com/office/drawing/2014/main" xmlns="" id="{8E2BD59C-7E6C-4E0C-B942-BF69C2DB0531}"/>
              </a:ext>
            </a:extLst>
          </p:cNvPr>
          <p:cNvSpPr txBox="1"/>
          <p:nvPr/>
        </p:nvSpPr>
        <p:spPr>
          <a:xfrm rot="16200000">
            <a:off x="10309754" y="4356074"/>
            <a:ext cx="3502882" cy="261610"/>
          </a:xfrm>
          <a:prstGeom prst="rect">
            <a:avLst/>
          </a:prstGeom>
          <a:noFill/>
        </p:spPr>
        <p:txBody>
          <a:bodyPr wrap="none" rtlCol="0">
            <a:spAutoFit/>
          </a:bodyPr>
          <a:lstStyle/>
          <a:p>
            <a:r>
              <a:rPr lang="en-US" sz="1100" dirty="0">
                <a:hlinkClick r:id="rId5"/>
              </a:rPr>
              <a:t>https://www.bloomberg.com/graphics/2018-us-land-use/</a:t>
            </a:r>
            <a:endParaRPr lang="en-US" sz="1100" dirty="0"/>
          </a:p>
        </p:txBody>
      </p:sp>
    </p:spTree>
    <p:custDataLst>
      <p:tags r:id="rId1"/>
    </p:custDataLst>
    <p:extLst>
      <p:ext uri="{BB962C8B-B14F-4D97-AF65-F5344CB8AC3E}">
        <p14:creationId xmlns:p14="http://schemas.microsoft.com/office/powerpoint/2010/main" val="3008371514"/>
      </p:ext>
    </p:extLst>
  </p:cSld>
  <p:clrMapOvr>
    <a:masterClrMapping/>
  </p:clrMapOvr>
  <mc:AlternateContent xmlns:mc="http://schemas.openxmlformats.org/markup-compatibility/2006" xmlns:p14="http://schemas.microsoft.com/office/powerpoint/2010/main">
    <mc:Choice Requires="p14">
      <p:transition spd="slow" p14:dur="2000" advTm="28303"/>
    </mc:Choice>
    <mc:Fallback xmlns="">
      <p:transition spd="slow" advTm="2830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4.5|11.9"/>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9"/>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2157</Words>
  <Application>Microsoft Office PowerPoint</Application>
  <PresentationFormat>Widescreen</PresentationFormat>
  <Paragraphs>225</Paragraphs>
  <Slides>35</Slides>
  <Notes>34</Notes>
  <HiddenSlides>2</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Souvenir Lt BT</vt:lpstr>
      <vt:lpstr>Symbol</vt:lpstr>
      <vt:lpstr>Tahoma</vt:lpstr>
      <vt:lpstr>Times New Roman</vt:lpstr>
      <vt:lpstr>Wingdings</vt:lpstr>
      <vt:lpstr>Retrospect</vt:lpstr>
      <vt:lpstr>Land-Use and Ownership of Rangelands</vt:lpstr>
      <vt:lpstr>Who owns the United States?</vt:lpstr>
      <vt:lpstr>Where are federal land located?</vt:lpstr>
      <vt:lpstr>Which agencies manage federal lands?</vt:lpstr>
      <vt:lpstr>Land Management Agencies</vt:lpstr>
      <vt:lpstr>Uses of Land in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Globally – Rangelands vs Grazing Lands</vt:lpstr>
      <vt:lpstr>Think Globally – Pastoralism vs Ranching</vt:lpstr>
      <vt:lpstr>Think Globally – Pastoralism vs Ranching</vt:lpstr>
      <vt:lpstr>Think Globally – Pastoralism vs Ranching</vt:lpstr>
      <vt:lpstr>Grazing on Public Lands</vt:lpstr>
      <vt:lpstr>Ranches Preserving Open Space</vt:lpstr>
      <vt:lpstr>Effects of subdivision &amp; exurban development</vt:lpstr>
      <vt:lpstr>Changes 1957 to 1994</vt:lpstr>
      <vt:lpstr>Intact Ranch # 1</vt:lpstr>
      <vt:lpstr>Intact Ranch # 2</vt:lpstr>
      <vt:lpstr>Subdivided Ranch #1</vt:lpstr>
      <vt:lpstr>PowerPoint Presentation</vt:lpstr>
      <vt:lpstr>Preserving Open Space</vt:lpstr>
      <vt:lpstr>Preserving Open Space</vt:lpstr>
      <vt:lpstr>Land-Use and Ownership of Rangelands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Land-Uses and Rangelands</dc:title>
  <dc:creator>Launchbaugh, Karen (klaunchb@uidaho.edu)</dc:creator>
  <cp:lastModifiedBy>April Hulet</cp:lastModifiedBy>
  <cp:revision>52</cp:revision>
  <dcterms:created xsi:type="dcterms:W3CDTF">2018-08-26T16:45:41Z</dcterms:created>
  <dcterms:modified xsi:type="dcterms:W3CDTF">2020-04-30T23:43:20Z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0ECFCD07-FFE0-4B05-9B5F-BDC24C20047F</vt:lpwstr>
  </property>
  <property fmtid="{D5CDD505-2E9C-101B-9397-08002B2CF9AE}" pid="3" name="ArticulatePath">
    <vt:lpwstr>4-Landuse&amp;Rangelands_2018</vt:lpwstr>
  </property>
</Properties>
</file>