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87" r:id="rId2"/>
    <p:sldId id="294" r:id="rId3"/>
    <p:sldId id="307" r:id="rId4"/>
    <p:sldId id="308" r:id="rId5"/>
    <p:sldId id="309" r:id="rId6"/>
    <p:sldId id="311" r:id="rId7"/>
    <p:sldId id="313" r:id="rId8"/>
    <p:sldId id="312" r:id="rId9"/>
    <p:sldId id="310" r:id="rId10"/>
    <p:sldId id="316" r:id="rId11"/>
    <p:sldId id="323" r:id="rId12"/>
    <p:sldId id="319" r:id="rId13"/>
    <p:sldId id="320" r:id="rId14"/>
    <p:sldId id="317" r:id="rId15"/>
    <p:sldId id="321" r:id="rId16"/>
    <p:sldId id="322" r:id="rId17"/>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86" autoAdjust="0"/>
  </p:normalViewPr>
  <p:slideViewPr>
    <p:cSldViewPr snapToGrid="0">
      <p:cViewPr varScale="1">
        <p:scale>
          <a:sx n="86" d="100"/>
          <a:sy n="86" d="100"/>
        </p:scale>
        <p:origin x="485"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0540A2A6-9D4D-4EB6-AF58-744463769EC8}" type="datetimeFigureOut">
              <a:rPr lang="en-US" smtClean="0"/>
              <a:t>4/30/2020</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231EC1C-171D-428B-AB28-AAB8C1A6A6BE}" type="slidenum">
              <a:rPr lang="en-US" smtClean="0"/>
              <a:t>‹#›</a:t>
            </a:fld>
            <a:endParaRPr lang="en-US" dirty="0"/>
          </a:p>
        </p:txBody>
      </p:sp>
    </p:spTree>
    <p:extLst>
      <p:ext uri="{BB962C8B-B14F-4D97-AF65-F5344CB8AC3E}">
        <p14:creationId xmlns:p14="http://schemas.microsoft.com/office/powerpoint/2010/main" val="982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dbeef.org/abou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beefusa.org/beefindustrystatistics.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rangelands important?  List 5 goods or services rangeland provide.</a:t>
            </a:r>
          </a:p>
        </p:txBody>
      </p:sp>
      <p:sp>
        <p:nvSpPr>
          <p:cNvPr id="4" name="Slide Number Placeholder 3"/>
          <p:cNvSpPr>
            <a:spLocks noGrp="1"/>
          </p:cNvSpPr>
          <p:nvPr>
            <p:ph type="sldNum" sz="quarter" idx="10"/>
          </p:nvPr>
        </p:nvSpPr>
        <p:spPr/>
        <p:txBody>
          <a:bodyPr/>
          <a:lstStyle/>
          <a:p>
            <a:fld id="{F231EC1C-171D-428B-AB28-AAB8C1A6A6BE}" type="slidenum">
              <a:rPr lang="en-US" smtClean="0"/>
              <a:t>1</a:t>
            </a:fld>
            <a:endParaRPr lang="en-US" dirty="0"/>
          </a:p>
        </p:txBody>
      </p:sp>
    </p:spTree>
    <p:extLst>
      <p:ext uri="{BB962C8B-B14F-4D97-AF65-F5344CB8AC3E}">
        <p14:creationId xmlns:p14="http://schemas.microsoft.com/office/powerpoint/2010/main" val="137069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most basic natural resources are mined from rangelands (sand, gravel, dirt, and rock are basic materials for construction and building.  </a:t>
            </a:r>
          </a:p>
          <a:p>
            <a:r>
              <a:rPr lang="en-US" dirty="0"/>
              <a:t> </a:t>
            </a:r>
          </a:p>
          <a:p>
            <a:r>
              <a:rPr lang="en-US" dirty="0"/>
              <a:t>Coal and oil shale mining provides resources to heat and power our society.  Oil shale production is having a huge impact on rangeland in North Dakota, Montana, and Wyoming.  </a:t>
            </a:r>
          </a:p>
          <a:p>
            <a:r>
              <a:rPr lang="en-US" dirty="0"/>
              <a:t> </a:t>
            </a:r>
          </a:p>
          <a:p>
            <a:r>
              <a:rPr lang="en-US" dirty="0"/>
              <a:t>A wide array of mineral resources are found in Idaho:</a:t>
            </a:r>
          </a:p>
          <a:p>
            <a:pPr lvl="0"/>
            <a:r>
              <a:rPr lang="en-US" dirty="0"/>
              <a:t>Gold in north, central, and southern Idaho</a:t>
            </a:r>
          </a:p>
          <a:p>
            <a:pPr lvl="0"/>
            <a:r>
              <a:rPr lang="en-US" dirty="0"/>
              <a:t>Silver, lead, and zinc in the north</a:t>
            </a:r>
          </a:p>
          <a:p>
            <a:pPr lvl="0"/>
            <a:r>
              <a:rPr lang="en-US" dirty="0"/>
              <a:t>Molybdenum and cobalt in central Idaho</a:t>
            </a:r>
          </a:p>
          <a:p>
            <a:pPr lvl="0"/>
            <a:r>
              <a:rPr lang="en-US" dirty="0"/>
              <a:t>Phosphate in southern Idaho</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10</a:t>
            </a:fld>
            <a:endParaRPr lang="en-US" dirty="0"/>
          </a:p>
        </p:txBody>
      </p:sp>
    </p:spTree>
    <p:extLst>
      <p:ext uri="{BB962C8B-B14F-4D97-AF65-F5344CB8AC3E}">
        <p14:creationId xmlns:p14="http://schemas.microsoft.com/office/powerpoint/2010/main" val="407156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important and still harvested today as “natural” foods and medicines.  </a:t>
            </a:r>
          </a:p>
          <a:p>
            <a:pPr lvl="0"/>
            <a:r>
              <a:rPr lang="en-US" dirty="0"/>
              <a:t>Natural Medicines (Echinacea, St. </a:t>
            </a:r>
            <a:r>
              <a:rPr lang="en-US" dirty="0" err="1"/>
              <a:t>Johnswort</a:t>
            </a:r>
            <a:r>
              <a:rPr lang="en-US" dirty="0"/>
              <a:t>)</a:t>
            </a:r>
          </a:p>
          <a:p>
            <a:pPr lvl="0"/>
            <a:r>
              <a:rPr lang="en-US" dirty="0"/>
              <a:t>A variety of wild foods (Camas, Huckleberries, </a:t>
            </a:r>
            <a:r>
              <a:rPr lang="en-US" dirty="0" err="1"/>
              <a:t>Pinenuts</a:t>
            </a:r>
            <a:r>
              <a:rPr lang="en-US" dirty="0"/>
              <a:t>)</a:t>
            </a:r>
          </a:p>
          <a:p>
            <a:r>
              <a:rPr lang="en-US" dirty="0"/>
              <a:t> </a:t>
            </a:r>
          </a:p>
          <a:p>
            <a:r>
              <a:rPr lang="en-US" dirty="0"/>
              <a:t>Additionally, use of native seed is becoming increasingly stressed in rangeland restoration and with large mega-fires occurring often native seeds value increases.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12</a:t>
            </a:fld>
            <a:endParaRPr lang="en-US" dirty="0"/>
          </a:p>
        </p:txBody>
      </p:sp>
    </p:spTree>
    <p:extLst>
      <p:ext uri="{BB962C8B-B14F-4D97-AF65-F5344CB8AC3E}">
        <p14:creationId xmlns:p14="http://schemas.microsoft.com/office/powerpoint/2010/main" val="1045690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space is a modern resource (it is unlikely many pioneers valued “open space” as much as most people do today).  As our population becomes more urbanized, open space will become more valuable.  </a:t>
            </a:r>
          </a:p>
          <a:p>
            <a:r>
              <a:rPr lang="en-US" dirty="0"/>
              <a:t> </a:t>
            </a:r>
          </a:p>
          <a:p>
            <a:r>
              <a:rPr lang="en-US" dirty="0"/>
              <a:t>Livestock ranches are becoming “working wilderness” to maintain biodiversity and wildlife habitat quality.</a:t>
            </a:r>
          </a:p>
          <a:p>
            <a:r>
              <a:rPr lang="en-US" dirty="0"/>
              <a:t> </a:t>
            </a:r>
          </a:p>
          <a:p>
            <a:r>
              <a:rPr lang="en-US" dirty="0"/>
              <a:t>Environmentally concerned citizens have paid ranchers to maintain open space through scenic easements.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13</a:t>
            </a:fld>
            <a:endParaRPr lang="en-US" dirty="0"/>
          </a:p>
        </p:txBody>
      </p:sp>
    </p:spTree>
    <p:extLst>
      <p:ext uri="{BB962C8B-B14F-4D97-AF65-F5344CB8AC3E}">
        <p14:creationId xmlns:p14="http://schemas.microsoft.com/office/powerpoint/2010/main" val="358016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“Western” way of life is appreciated by westerners and a draw for people from the US and throughout the world.  Ranching is important to maintain the “Western Image” or “Brand” of the west (expansion, settlement, to tough western spirit).  And the heritage of Native American Tribes that have a long legacy on rangelands.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14</a:t>
            </a:fld>
            <a:endParaRPr lang="en-US" dirty="0"/>
          </a:p>
        </p:txBody>
      </p:sp>
    </p:spTree>
    <p:extLst>
      <p:ext uri="{BB962C8B-B14F-4D97-AF65-F5344CB8AC3E}">
        <p14:creationId xmlns:p14="http://schemas.microsoft.com/office/powerpoint/2010/main" val="201314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Rangelands are managed for multiple uses to benefit the needs of society on a sustainable basis.  These needs include managing wildlife habitats, water and soil conservation, livestock grazing, open spaces, energy development, urbanization, and recreation.  In a study conducted by the Social Science Research Unit (SSRU) at the University of Idaho, Idaho residents were asked whether they approve or disapprove a series of specific uses that occur on public lands.  Results suggest that the public values multiple uses and is interested in a balance management approach.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15</a:t>
            </a:fld>
            <a:endParaRPr lang="en-US" dirty="0"/>
          </a:p>
        </p:txBody>
      </p:sp>
    </p:spTree>
    <p:extLst>
      <p:ext uri="{BB962C8B-B14F-4D97-AF65-F5344CB8AC3E}">
        <p14:creationId xmlns:p14="http://schemas.microsoft.com/office/powerpoint/2010/main" val="203015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rangelands important?  List 5 goods or services rangeland provide.</a:t>
            </a:r>
          </a:p>
        </p:txBody>
      </p:sp>
      <p:sp>
        <p:nvSpPr>
          <p:cNvPr id="4" name="Slide Number Placeholder 3"/>
          <p:cNvSpPr>
            <a:spLocks noGrp="1"/>
          </p:cNvSpPr>
          <p:nvPr>
            <p:ph type="sldNum" sz="quarter" idx="10"/>
          </p:nvPr>
        </p:nvSpPr>
        <p:spPr/>
        <p:txBody>
          <a:bodyPr/>
          <a:lstStyle/>
          <a:p>
            <a:fld id="{F231EC1C-171D-428B-AB28-AAB8C1A6A6BE}" type="slidenum">
              <a:rPr lang="en-US" smtClean="0"/>
              <a:t>16</a:t>
            </a:fld>
            <a:endParaRPr lang="en-US" dirty="0"/>
          </a:p>
        </p:txBody>
      </p:sp>
    </p:spTree>
    <p:extLst>
      <p:ext uri="{BB962C8B-B14F-4D97-AF65-F5344CB8AC3E}">
        <p14:creationId xmlns:p14="http://schemas.microsoft.com/office/powerpoint/2010/main" val="211813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Often times when we discuss Rangeland Management and the various values of rangelands, we use the term </a:t>
            </a:r>
            <a:r>
              <a:rPr lang="en-US" b="1" dirty="0"/>
              <a:t>multiple-use</a:t>
            </a:r>
            <a:r>
              <a:rPr lang="en-US" dirty="0"/>
              <a:t> to describe the need to consider multiple uses or value simultaneously with care to avoid overuse or destruction of natural resources.  </a:t>
            </a:r>
          </a:p>
          <a:p>
            <a:pPr defTabSz="924458">
              <a:defRPr/>
            </a:pPr>
            <a:endParaRPr lang="en-US" dirty="0"/>
          </a:p>
          <a:p>
            <a:pPr defTabSz="924458">
              <a:defRPr/>
            </a:pPr>
            <a:r>
              <a:rPr lang="en-US" dirty="0"/>
              <a:t>The Society for Range Management defines multiple use as the harmonious use of native rangeland for more than one purpose, such as livestock, recreation, wildlife, and water production.  </a:t>
            </a:r>
          </a:p>
          <a:p>
            <a:pPr defTabSz="924458">
              <a:defRPr/>
            </a:pPr>
            <a:endParaRPr lang="en-US" dirty="0"/>
          </a:p>
          <a:p>
            <a:pPr defTabSz="924458">
              <a:defRPr/>
            </a:pPr>
            <a:r>
              <a:rPr lang="en-US" dirty="0"/>
              <a:t>The concept of multiple-use is at the center of many land management agencies and organization.  Rangelands are used for many resources and it is not appropriate to manage for one without considering others.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2</a:t>
            </a:fld>
            <a:endParaRPr lang="en-US" dirty="0"/>
          </a:p>
        </p:txBody>
      </p:sp>
    </p:spTree>
    <p:extLst>
      <p:ext uri="{BB962C8B-B14F-4D97-AF65-F5344CB8AC3E}">
        <p14:creationId xmlns:p14="http://schemas.microsoft.com/office/powerpoint/2010/main" val="215115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Livestock grazing occurs on ~65% of Idaho’s total land area and in every county throughout the state.  Range livestock production is one of the leading agricultural industries in Idaho (from ranchers, meat processors and plant workers, delivery truck drivers, restaurant operators, managers of supermarkets, to consumers).  As of January 1, 2012, there were 2.2 million head of cattle and calves in Idaho (a value of ~2.7 billion dollar).   </a:t>
            </a:r>
            <a:r>
              <a:rPr lang="en-US" u="sng" dirty="0">
                <a:hlinkClick r:id="rId3"/>
              </a:rPr>
              <a:t>http://www.idbeef.org/about</a:t>
            </a:r>
            <a:endParaRPr lang="en-US" dirty="0"/>
          </a:p>
          <a:p>
            <a:r>
              <a:rPr lang="en-US" dirty="0"/>
              <a:t>To put that into scale:  as of Jan 1, 2017 Texas raised 12.3 million cattle/calves, Nebraska 6.45 million, and California 1.15 million (</a:t>
            </a:r>
            <a:r>
              <a:rPr lang="en-US" u="sng" dirty="0">
                <a:hlinkClick r:id="rId4"/>
              </a:rPr>
              <a:t>http://www.beefusa.org/beefindustrystatistics.aspx</a:t>
            </a:r>
            <a:r>
              <a:rPr lang="en-US" dirty="0"/>
              <a:t>).</a:t>
            </a:r>
          </a:p>
          <a:p>
            <a:r>
              <a:rPr lang="en-US" dirty="0"/>
              <a:t> </a:t>
            </a:r>
          </a:p>
          <a:p>
            <a:r>
              <a:rPr lang="en-US" dirty="0"/>
              <a:t>Rangeland and pastureland in the 19 western states are home to about 58% of all beef cattle in the US, they also harbor 79% of sheep and 88% of goats in the US.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3</a:t>
            </a:fld>
            <a:endParaRPr lang="en-US" dirty="0"/>
          </a:p>
        </p:txBody>
      </p:sp>
    </p:spTree>
    <p:extLst>
      <p:ext uri="{BB962C8B-B14F-4D97-AF65-F5344CB8AC3E}">
        <p14:creationId xmlns:p14="http://schemas.microsoft.com/office/powerpoint/2010/main" val="343110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provides both economic values (animal produces, sportsman, aesthetic), and ecological value.  </a:t>
            </a:r>
          </a:p>
          <a:p>
            <a:r>
              <a:rPr lang="en-US" dirty="0"/>
              <a:t> </a:t>
            </a:r>
          </a:p>
          <a:p>
            <a:r>
              <a:rPr lang="en-US" dirty="0"/>
              <a:t>Rangelands provide habitat for countless mammals, birds, amphibians, fish, and insects.  Of the total number of animal species found in the US</a:t>
            </a:r>
          </a:p>
          <a:p>
            <a:pPr lvl="0"/>
            <a:r>
              <a:rPr lang="en-US" dirty="0"/>
              <a:t>84% of the mammals,</a:t>
            </a:r>
          </a:p>
          <a:p>
            <a:pPr lvl="0"/>
            <a:r>
              <a:rPr lang="en-US" dirty="0"/>
              <a:t>74% of the birds,</a:t>
            </a:r>
          </a:p>
          <a:p>
            <a:pPr lvl="0"/>
            <a:r>
              <a:rPr lang="en-US" dirty="0"/>
              <a:t>58% of the amphibians and</a:t>
            </a:r>
          </a:p>
          <a:p>
            <a:pPr lvl="0"/>
            <a:r>
              <a:rPr lang="en-US" dirty="0"/>
              <a:t>38% of the fish can be found in rangeland ecosystems sometime during their life.  </a:t>
            </a:r>
          </a:p>
          <a:p>
            <a:r>
              <a:rPr lang="en-US" dirty="0"/>
              <a:t> </a:t>
            </a:r>
          </a:p>
          <a:p>
            <a:r>
              <a:rPr lang="en-US" dirty="0"/>
              <a:t>Wildlife can be categorized into broad groups based on how they forage and their digestion system.</a:t>
            </a:r>
          </a:p>
          <a:p>
            <a:pPr lvl="0"/>
            <a:r>
              <a:rPr lang="en-US" b="1" dirty="0"/>
              <a:t>Ruminants </a:t>
            </a:r>
            <a:r>
              <a:rPr lang="en-US" dirty="0"/>
              <a:t>(deer, elk, and moose) have specialized digestive systems to digest the cellulose in the cell walls of rangeland plants.</a:t>
            </a:r>
          </a:p>
          <a:p>
            <a:pPr lvl="0"/>
            <a:r>
              <a:rPr lang="en-US" b="1" dirty="0"/>
              <a:t>Rodent and Rabbits </a:t>
            </a:r>
            <a:r>
              <a:rPr lang="en-US" dirty="0"/>
              <a:t>also have digestive systems that allow them to get energy out of cellulose.</a:t>
            </a:r>
          </a:p>
          <a:p>
            <a:pPr lvl="0"/>
            <a:r>
              <a:rPr lang="en-US" b="1" dirty="0"/>
              <a:t>Concentrate-selectors: </a:t>
            </a:r>
            <a:r>
              <a:rPr lang="en-US" dirty="0"/>
              <a:t>are animals such as birds &amp; bears that find an adequate diet on rangeland by carefully selecting berries, seeds, and roots low in cellulose.</a:t>
            </a:r>
          </a:p>
          <a:p>
            <a:pPr lvl="0"/>
            <a:r>
              <a:rPr lang="en-US" b="1" dirty="0"/>
              <a:t>Insects:</a:t>
            </a:r>
            <a:r>
              <a:rPr lang="en-US" dirty="0"/>
              <a:t> can be generalist foragers or have very specific diet selection</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4</a:t>
            </a:fld>
            <a:endParaRPr lang="en-US" dirty="0"/>
          </a:p>
        </p:txBody>
      </p:sp>
    </p:spTree>
    <p:extLst>
      <p:ext uri="{BB962C8B-B14F-4D97-AF65-F5344CB8AC3E}">
        <p14:creationId xmlns:p14="http://schemas.microsoft.com/office/powerpoint/2010/main" val="127941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western states, forested and alpine rangelands are the primary source of water for agricultural, industrial, and domestic use.  The condition of the soil and vegetation complex on which precipitation falls has a major influence on the quality and quantity of water available for human use.  </a:t>
            </a:r>
          </a:p>
          <a:p>
            <a:r>
              <a:rPr lang="en-US" dirty="0"/>
              <a:t> </a:t>
            </a:r>
          </a:p>
          <a:p>
            <a:r>
              <a:rPr lang="en-US" dirty="0"/>
              <a:t>One of the main questions we ask as rangeland managers is: how can we improve water retention on the site, thus reducing sedimentation and improving recharge of the water table through better infiltration (how water enters the soil).  When considering water and the hydrologic cycle, we have to consider environmental variables such as topography and aspect which influences a sites potential for overland flow (or erosion) when vegetation has been modified (logging or grazing practices).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5</a:t>
            </a:fld>
            <a:endParaRPr lang="en-US" dirty="0"/>
          </a:p>
        </p:txBody>
      </p:sp>
    </p:spTree>
    <p:extLst>
      <p:ext uri="{BB962C8B-B14F-4D97-AF65-F5344CB8AC3E}">
        <p14:creationId xmlns:p14="http://schemas.microsoft.com/office/powerpoint/2010/main" val="347928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Rangelands are increasingly important for recreational uses, and many national parks are located on rangelands, such as: hiking, hunting, camping, mountain biking, cross-country skiing, and snowmobiling</a:t>
            </a:r>
          </a:p>
          <a:p>
            <a:r>
              <a:rPr lang="en-US" dirty="0"/>
              <a:t> </a:t>
            </a:r>
          </a:p>
          <a:p>
            <a:r>
              <a:rPr lang="en-US" dirty="0"/>
              <a:t>The USDA National Survey on Recreation and the Environment conducted a survey looking at use of public lands across the US (so not rangeland specific) between 1982-2009.  Take a minute to match the recreational activity with the percent increase that you believe happened over the 27 year period.  </a:t>
            </a:r>
          </a:p>
          <a:p>
            <a:r>
              <a:rPr lang="en-US" dirty="0"/>
              <a:t> </a:t>
            </a:r>
          </a:p>
          <a:p>
            <a:r>
              <a:rPr lang="en-US" dirty="0"/>
              <a:t>All had significant increases, however, viewing and photographing birds has the greatest increase while fishing and hunting and the smallest increase.  If we look into the survey further, we can see the change in participants.  When look a little further into the data (which I would always encourage you to do), you can see that although the percentages all increased, Fishing and Hunting still has the highest use out of the four recreational activities listed here.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6</a:t>
            </a:fld>
            <a:endParaRPr lang="en-US" dirty="0"/>
          </a:p>
        </p:txBody>
      </p:sp>
    </p:spTree>
    <p:extLst>
      <p:ext uri="{BB962C8B-B14F-4D97-AF65-F5344CB8AC3E}">
        <p14:creationId xmlns:p14="http://schemas.microsoft.com/office/powerpoint/2010/main" val="84716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31EC1C-171D-428B-AB28-AAB8C1A6A6BE}" type="slidenum">
              <a:rPr lang="en-US" smtClean="0"/>
              <a:t>7</a:t>
            </a:fld>
            <a:endParaRPr lang="en-US" dirty="0"/>
          </a:p>
        </p:txBody>
      </p:sp>
    </p:spTree>
    <p:extLst>
      <p:ext uri="{BB962C8B-B14F-4D97-AF65-F5344CB8AC3E}">
        <p14:creationId xmlns:p14="http://schemas.microsoft.com/office/powerpoint/2010/main" val="423124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Rangelands dominate much of the western half of the US, and represent a significant source of alternative energy resources.  Energy is essential to sustainable development, nevertheless, energy development is controversial.  </a:t>
            </a:r>
          </a:p>
          <a:p>
            <a:r>
              <a:rPr lang="en-US" b="1" dirty="0"/>
              <a:t> </a:t>
            </a:r>
            <a:endParaRPr lang="en-US" dirty="0"/>
          </a:p>
          <a:p>
            <a:pPr lvl="0"/>
            <a:r>
              <a:rPr lang="en-US" dirty="0"/>
              <a:t>Wind energy accounts for 6% renewable electricity generated in US</a:t>
            </a:r>
          </a:p>
          <a:p>
            <a:pPr lvl="0"/>
            <a:r>
              <a:rPr lang="en-US" dirty="0"/>
              <a:t>Large tracks of land and high solar radiation levels create the optimal setting to capture solar energy, particularly in the desert SW.</a:t>
            </a:r>
          </a:p>
          <a:p>
            <a:pPr lvl="0"/>
            <a:r>
              <a:rPr lang="en-US" dirty="0"/>
              <a:t>Geothermal energy is largely produced by 12 western states (including Alaska) and powers electricity for about 1.2 million homes.</a:t>
            </a:r>
          </a:p>
          <a:p>
            <a:pPr lvl="0"/>
            <a:r>
              <a:rPr lang="en-US" dirty="0"/>
              <a:t>Energy from biomass is largely derived from by-products of manage, restoration, or hazardous fuel reduction treatment and bioenergy includes bio-based products such as ethanol, plastics and bio-diesel.  </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8</a:t>
            </a:fld>
            <a:endParaRPr lang="en-US" dirty="0"/>
          </a:p>
        </p:txBody>
      </p:sp>
    </p:spTree>
    <p:extLst>
      <p:ext uri="{BB962C8B-B14F-4D97-AF65-F5344CB8AC3E}">
        <p14:creationId xmlns:p14="http://schemas.microsoft.com/office/powerpoint/2010/main" val="270451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2014, Idaho did not produce energy from fossil fuels such as coal, natural gas, and crude oil.  Energy developed from renewable energy sources (biofuels, solar, wind, water, and geothermal) has increased by 51% since 1960.</a:t>
            </a:r>
          </a:p>
          <a:p>
            <a:r>
              <a:rPr lang="en-US" dirty="0"/>
              <a:t> </a:t>
            </a:r>
          </a:p>
          <a:p>
            <a:r>
              <a:rPr lang="en-US" dirty="0"/>
              <a:t>Idaho consumes more than 3 times what was produced in Idaho in 2014.</a:t>
            </a:r>
          </a:p>
          <a:p>
            <a:endParaRPr lang="en-US" dirty="0"/>
          </a:p>
        </p:txBody>
      </p:sp>
      <p:sp>
        <p:nvSpPr>
          <p:cNvPr id="4" name="Slide Number Placeholder 3"/>
          <p:cNvSpPr>
            <a:spLocks noGrp="1"/>
          </p:cNvSpPr>
          <p:nvPr>
            <p:ph type="sldNum" sz="quarter" idx="10"/>
          </p:nvPr>
        </p:nvSpPr>
        <p:spPr/>
        <p:txBody>
          <a:bodyPr/>
          <a:lstStyle/>
          <a:p>
            <a:fld id="{F231EC1C-171D-428B-AB28-AAB8C1A6A6BE}" type="slidenum">
              <a:rPr lang="en-US" smtClean="0"/>
              <a:t>9</a:t>
            </a:fld>
            <a:endParaRPr lang="en-US" dirty="0"/>
          </a:p>
        </p:txBody>
      </p:sp>
    </p:spTree>
    <p:extLst>
      <p:ext uri="{BB962C8B-B14F-4D97-AF65-F5344CB8AC3E}">
        <p14:creationId xmlns:p14="http://schemas.microsoft.com/office/powerpoint/2010/main" val="473831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8D71FA-2BF6-4862-BFCF-1BE3BBF5A00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046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198767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185451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24901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8D71FA-2BF6-4862-BFCF-1BE3BBF5A00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35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3890772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2084439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369889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417372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1CE67DD-1FFB-41EE-AA17-21720D666D9F}" type="datetimeFigureOut">
              <a:rPr lang="en-US" smtClean="0"/>
              <a:t>4/30/2020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8D71FA-2BF6-4862-BFCF-1BE3BBF5A00B}" type="slidenum">
              <a:rPr lang="en-US" smtClean="0"/>
              <a:t>‹#›</a:t>
            </a:fld>
            <a:endParaRPr lang="en-US" dirty="0"/>
          </a:p>
        </p:txBody>
      </p:sp>
    </p:spTree>
    <p:extLst>
      <p:ext uri="{BB962C8B-B14F-4D97-AF65-F5344CB8AC3E}">
        <p14:creationId xmlns:p14="http://schemas.microsoft.com/office/powerpoint/2010/main" val="372036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CE67DD-1FFB-41EE-AA17-21720D666D9F}" type="datetimeFigureOut">
              <a:rPr lang="en-US" smtClean="0"/>
              <a:t>4/30/2020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8D71FA-2BF6-4862-BFCF-1BE3BBF5A00B}" type="slidenum">
              <a:rPr lang="en-US" smtClean="0"/>
              <a:t>‹#›</a:t>
            </a:fld>
            <a:endParaRPr lang="en-US" dirty="0"/>
          </a:p>
        </p:txBody>
      </p:sp>
    </p:spTree>
    <p:extLst>
      <p:ext uri="{BB962C8B-B14F-4D97-AF65-F5344CB8AC3E}">
        <p14:creationId xmlns:p14="http://schemas.microsoft.com/office/powerpoint/2010/main" val="358878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1CE67DD-1FFB-41EE-AA17-21720D666D9F}" type="datetimeFigureOut">
              <a:rPr lang="en-US" smtClean="0"/>
              <a:t>4/30/2020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98D71FA-2BF6-4862-BFCF-1BE3BBF5A00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710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3.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3.jpe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eia.gov/state/analysis.php?sid=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tree with a mountain in the desert&#10;&#10;Description generated with very high confidence">
            <a:extLst>
              <a:ext uri="{FF2B5EF4-FFF2-40B4-BE49-F238E27FC236}">
                <a16:creationId xmlns:a16="http://schemas.microsoft.com/office/drawing/2014/main" xmlns="" id="{6A28F6BC-E14C-439F-ABFA-D5B0F03C23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77971" y="252437"/>
            <a:ext cx="3643299" cy="2797274"/>
          </a:xfrm>
          <a:prstGeom prst="rect">
            <a:avLst/>
          </a:prstGeom>
        </p:spPr>
      </p:pic>
      <p:sp>
        <p:nvSpPr>
          <p:cNvPr id="3" name="Title 2">
            <a:extLst>
              <a:ext uri="{FF2B5EF4-FFF2-40B4-BE49-F238E27FC236}">
                <a16:creationId xmlns:a16="http://schemas.microsoft.com/office/drawing/2014/main" xmlns="" id="{9CC3AA21-588D-4259-898B-415513CB05B3}"/>
              </a:ext>
            </a:extLst>
          </p:cNvPr>
          <p:cNvSpPr>
            <a:spLocks noGrp="1"/>
          </p:cNvSpPr>
          <p:nvPr>
            <p:ph type="ctrTitle"/>
          </p:nvPr>
        </p:nvSpPr>
        <p:spPr/>
        <p:txBody>
          <a:bodyPr/>
          <a:lstStyle/>
          <a:p>
            <a:r>
              <a:rPr lang="en-US" dirty="0"/>
              <a:t>Value of Rangelands</a:t>
            </a:r>
          </a:p>
        </p:txBody>
      </p:sp>
      <p:grpSp>
        <p:nvGrpSpPr>
          <p:cNvPr id="11" name="Group 10">
            <a:extLst>
              <a:ext uri="{FF2B5EF4-FFF2-40B4-BE49-F238E27FC236}">
                <a16:creationId xmlns:a16="http://schemas.microsoft.com/office/drawing/2014/main" xmlns="" id="{D39B5E65-8FB9-4EAE-BFD7-D0590F3DC290}"/>
              </a:ext>
            </a:extLst>
          </p:cNvPr>
          <p:cNvGrpSpPr/>
          <p:nvPr/>
        </p:nvGrpSpPr>
        <p:grpSpPr>
          <a:xfrm>
            <a:off x="8991063" y="227192"/>
            <a:ext cx="2636737" cy="2822519"/>
            <a:chOff x="8933009" y="1372108"/>
            <a:chExt cx="2656372" cy="2847635"/>
          </a:xfrm>
        </p:grpSpPr>
        <p:pic>
          <p:nvPicPr>
            <p:cNvPr id="7" name="Picture 6" descr="A windmill on a cloudy day&#10;&#10;Description generated with very high confidence">
              <a:extLst>
                <a:ext uri="{FF2B5EF4-FFF2-40B4-BE49-F238E27FC236}">
                  <a16:creationId xmlns:a16="http://schemas.microsoft.com/office/drawing/2014/main" xmlns="" id="{5C62E73F-61F7-4A31-9901-71543D5B56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33009" y="1372108"/>
              <a:ext cx="2620652" cy="2847635"/>
            </a:xfrm>
            <a:prstGeom prst="rect">
              <a:avLst/>
            </a:prstGeom>
          </p:spPr>
        </p:pic>
        <p:sp>
          <p:nvSpPr>
            <p:cNvPr id="8" name="TextBox 7">
              <a:extLst>
                <a:ext uri="{FF2B5EF4-FFF2-40B4-BE49-F238E27FC236}">
                  <a16:creationId xmlns:a16="http://schemas.microsoft.com/office/drawing/2014/main" xmlns="" id="{8699237F-099C-4477-ABEA-D00915981BDB}"/>
                </a:ext>
              </a:extLst>
            </p:cNvPr>
            <p:cNvSpPr txBox="1"/>
            <p:nvPr/>
          </p:nvSpPr>
          <p:spPr>
            <a:xfrm>
              <a:off x="10601610" y="4019688"/>
              <a:ext cx="987771" cy="200055"/>
            </a:xfrm>
            <a:prstGeom prst="rect">
              <a:avLst/>
            </a:prstGeom>
            <a:noFill/>
          </p:spPr>
          <p:txBody>
            <a:bodyPr wrap="none" rtlCol="0">
              <a:spAutoFit/>
            </a:bodyPr>
            <a:lstStyle/>
            <a:p>
              <a:pPr algn="r"/>
              <a:r>
                <a:rPr lang="en-US" sz="700" dirty="0">
                  <a:solidFill>
                    <a:schemeClr val="bg1"/>
                  </a:solidFill>
                </a:rPr>
                <a:t>Scott Flaherty USFWS</a:t>
              </a:r>
            </a:p>
          </p:txBody>
        </p:sp>
      </p:grpSp>
      <p:grpSp>
        <p:nvGrpSpPr>
          <p:cNvPr id="5" name="Group 4">
            <a:extLst>
              <a:ext uri="{FF2B5EF4-FFF2-40B4-BE49-F238E27FC236}">
                <a16:creationId xmlns:a16="http://schemas.microsoft.com/office/drawing/2014/main" xmlns="" id="{92D8D4A2-2054-4D38-9409-45BFC4447584}"/>
              </a:ext>
            </a:extLst>
          </p:cNvPr>
          <p:cNvGrpSpPr/>
          <p:nvPr/>
        </p:nvGrpSpPr>
        <p:grpSpPr>
          <a:xfrm>
            <a:off x="762045" y="223380"/>
            <a:ext cx="4263992" cy="2826331"/>
            <a:chOff x="723625" y="1368296"/>
            <a:chExt cx="4263992" cy="2826331"/>
          </a:xfrm>
        </p:grpSpPr>
        <p:pic>
          <p:nvPicPr>
            <p:cNvPr id="10" name="Picture 9" descr="A herd of cattle standing on top of a lush green field&#10;&#10;Description generated with very high confidence">
              <a:extLst>
                <a:ext uri="{FF2B5EF4-FFF2-40B4-BE49-F238E27FC236}">
                  <a16:creationId xmlns:a16="http://schemas.microsoft.com/office/drawing/2014/main" xmlns="" id="{8F73F804-3B04-42BF-9097-BDEE331344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625" y="1368296"/>
              <a:ext cx="4246132" cy="2826331"/>
            </a:xfrm>
            <a:prstGeom prst="rect">
              <a:avLst/>
            </a:prstGeom>
          </p:spPr>
        </p:pic>
        <p:sp>
          <p:nvSpPr>
            <p:cNvPr id="16" name="TextBox 15">
              <a:extLst>
                <a:ext uri="{FF2B5EF4-FFF2-40B4-BE49-F238E27FC236}">
                  <a16:creationId xmlns:a16="http://schemas.microsoft.com/office/drawing/2014/main" xmlns="" id="{A3DBD543-E6A6-42CD-9437-E7B4897D03BD}"/>
                </a:ext>
              </a:extLst>
            </p:cNvPr>
            <p:cNvSpPr txBox="1"/>
            <p:nvPr/>
          </p:nvSpPr>
          <p:spPr>
            <a:xfrm>
              <a:off x="4229075" y="3994572"/>
              <a:ext cx="758542" cy="200055"/>
            </a:xfrm>
            <a:prstGeom prst="rect">
              <a:avLst/>
            </a:prstGeom>
            <a:noFill/>
          </p:spPr>
          <p:txBody>
            <a:bodyPr wrap="none" rtlCol="0">
              <a:spAutoFit/>
            </a:bodyPr>
            <a:lstStyle/>
            <a:p>
              <a:pPr algn="r"/>
              <a:r>
                <a:rPr lang="en-US" sz="700" dirty="0">
                  <a:solidFill>
                    <a:schemeClr val="bg1"/>
                  </a:solidFill>
                </a:rPr>
                <a:t>NRCS USDA.gov</a:t>
              </a:r>
            </a:p>
          </p:txBody>
        </p:sp>
      </p:grpSp>
      <p:sp>
        <p:nvSpPr>
          <p:cNvPr id="4" name="Subtitle 3">
            <a:extLst>
              <a:ext uri="{FF2B5EF4-FFF2-40B4-BE49-F238E27FC236}">
                <a16:creationId xmlns:a16="http://schemas.microsoft.com/office/drawing/2014/main" xmlns="" id="{F1DC868F-0AE3-4153-A5D8-C082CDD92D28}"/>
              </a:ext>
            </a:extLst>
          </p:cNvPr>
          <p:cNvSpPr>
            <a:spLocks noGrp="1"/>
          </p:cNvSpPr>
          <p:nvPr>
            <p:ph type="subTitle" idx="1"/>
          </p:nvPr>
        </p:nvSpPr>
        <p:spPr/>
        <p:txBody>
          <a:bodyPr/>
          <a:lstStyle/>
          <a:p>
            <a:r>
              <a:rPr lang="en-US" dirty="0"/>
              <a:t>Rangeland Principles (REM 151)</a:t>
            </a:r>
          </a:p>
        </p:txBody>
      </p:sp>
      <p:pic>
        <p:nvPicPr>
          <p:cNvPr id="14" name="Picture 13">
            <a:extLst>
              <a:ext uri="{FF2B5EF4-FFF2-40B4-BE49-F238E27FC236}">
                <a16:creationId xmlns:a16="http://schemas.microsoft.com/office/drawing/2014/main" xmlns="" id="{52D588A2-D0AC-44E3-B1FF-B26AA36E5A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4520" y="5858539"/>
            <a:ext cx="3385745" cy="455382"/>
          </a:xfrm>
          <a:prstGeom prst="rect">
            <a:avLst/>
          </a:prstGeom>
        </p:spPr>
      </p:pic>
      <p:sp>
        <p:nvSpPr>
          <p:cNvPr id="19" name="TextBox 18">
            <a:extLst>
              <a:ext uri="{FF2B5EF4-FFF2-40B4-BE49-F238E27FC236}">
                <a16:creationId xmlns:a16="http://schemas.microsoft.com/office/drawing/2014/main" xmlns="" id="{49AF4790-A76B-41E4-9A9E-B17E2EDAAF8A}"/>
              </a:ext>
            </a:extLst>
          </p:cNvPr>
          <p:cNvSpPr txBox="1"/>
          <p:nvPr/>
        </p:nvSpPr>
        <p:spPr>
          <a:xfrm>
            <a:off x="8169224" y="2814883"/>
            <a:ext cx="500458" cy="200055"/>
          </a:xfrm>
          <a:prstGeom prst="rect">
            <a:avLst/>
          </a:prstGeom>
          <a:noFill/>
        </p:spPr>
        <p:txBody>
          <a:bodyPr wrap="none" rtlCol="0">
            <a:spAutoFit/>
          </a:bodyPr>
          <a:lstStyle/>
          <a:p>
            <a:r>
              <a:rPr lang="en-US" sz="700" dirty="0">
                <a:solidFill>
                  <a:schemeClr val="bg1"/>
                </a:solidFill>
              </a:rPr>
              <a:t>BLM.gov</a:t>
            </a:r>
          </a:p>
        </p:txBody>
      </p:sp>
    </p:spTree>
    <p:custDataLst>
      <p:tags r:id="rId1"/>
    </p:custDataLst>
    <p:extLst>
      <p:ext uri="{BB962C8B-B14F-4D97-AF65-F5344CB8AC3E}">
        <p14:creationId xmlns:p14="http://schemas.microsoft.com/office/powerpoint/2010/main" val="2355879617"/>
      </p:ext>
    </p:extLst>
  </p:cSld>
  <p:clrMapOvr>
    <a:masterClrMapping/>
  </p:clrMapOvr>
  <mc:AlternateContent xmlns:mc="http://schemas.openxmlformats.org/markup-compatibility/2006" xmlns:p14="http://schemas.microsoft.com/office/powerpoint/2010/main">
    <mc:Choice Requires="p14">
      <p:transition spd="slow" p14:dur="2000" advTm="58192"/>
    </mc:Choice>
    <mc:Fallback xmlns="">
      <p:transition spd="slow" advTm="581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458" y="96780"/>
            <a:ext cx="12110542" cy="892552"/>
          </a:xfrm>
          <a:prstGeom prst="rect">
            <a:avLst/>
          </a:prstGeom>
          <a:noFill/>
        </p:spPr>
        <p:txBody>
          <a:bodyPr wrap="square" rtlCol="0">
            <a:spAutoFit/>
          </a:bodyPr>
          <a:lstStyle/>
          <a:p>
            <a:pPr algn="ctr"/>
            <a:r>
              <a:rPr lang="en-US" sz="5200" b="1" dirty="0"/>
              <a:t>Minerals and Mining</a:t>
            </a:r>
          </a:p>
        </p:txBody>
      </p:sp>
      <p:sp>
        <p:nvSpPr>
          <p:cNvPr id="9" name="TextBox 8"/>
          <p:cNvSpPr txBox="1"/>
          <p:nvPr/>
        </p:nvSpPr>
        <p:spPr>
          <a:xfrm>
            <a:off x="6471592" y="1192816"/>
            <a:ext cx="5659447" cy="1384995"/>
          </a:xfrm>
          <a:prstGeom prst="rect">
            <a:avLst/>
          </a:prstGeom>
          <a:noFill/>
        </p:spPr>
        <p:txBody>
          <a:bodyPr wrap="square" rtlCol="0">
            <a:spAutoFit/>
          </a:bodyPr>
          <a:lstStyle/>
          <a:p>
            <a:pPr marL="347663" indent="-231775">
              <a:buFont typeface="Arial" panose="020B0604020202020204" pitchFamily="34" charset="0"/>
              <a:buChar char="•"/>
            </a:pPr>
            <a:r>
              <a:rPr lang="en-US" sz="2800" dirty="0"/>
              <a:t>Sand, gravel, rock</a:t>
            </a:r>
          </a:p>
          <a:p>
            <a:pPr marL="347663" indent="-231775">
              <a:buFont typeface="Arial" panose="020B0604020202020204" pitchFamily="34" charset="0"/>
              <a:buChar char="•"/>
            </a:pPr>
            <a:r>
              <a:rPr lang="en-US" sz="2800" dirty="0"/>
              <a:t>Coal</a:t>
            </a:r>
          </a:p>
          <a:p>
            <a:pPr marL="347663" indent="-231775">
              <a:buFont typeface="Arial" panose="020B0604020202020204" pitchFamily="34" charset="0"/>
              <a:buChar char="•"/>
            </a:pPr>
            <a:r>
              <a:rPr lang="en-US" sz="2800" dirty="0"/>
              <a:t>Gold, silver, zinc, cobalt, phosphate</a:t>
            </a:r>
          </a:p>
        </p:txBody>
      </p:sp>
      <p:sp>
        <p:nvSpPr>
          <p:cNvPr id="10" name="TextBox 9"/>
          <p:cNvSpPr txBox="1"/>
          <p:nvPr/>
        </p:nvSpPr>
        <p:spPr>
          <a:xfrm>
            <a:off x="76201" y="1067360"/>
            <a:ext cx="6172200" cy="1384995"/>
          </a:xfrm>
          <a:prstGeom prst="rect">
            <a:avLst/>
          </a:prstGeom>
          <a:noFill/>
        </p:spPr>
        <p:txBody>
          <a:bodyPr wrap="square" rtlCol="0">
            <a:spAutoFit/>
          </a:bodyPr>
          <a:lstStyle/>
          <a:p>
            <a:pPr algn="ctr"/>
            <a:r>
              <a:rPr lang="en-US" sz="2800" dirty="0"/>
              <a:t>Minerals and mining were historically important resources and are still today an important resource.  </a:t>
            </a:r>
          </a:p>
        </p:txBody>
      </p:sp>
      <p:grpSp>
        <p:nvGrpSpPr>
          <p:cNvPr id="6" name="Group 5">
            <a:extLst>
              <a:ext uri="{FF2B5EF4-FFF2-40B4-BE49-F238E27FC236}">
                <a16:creationId xmlns:a16="http://schemas.microsoft.com/office/drawing/2014/main" xmlns="" id="{60B20E38-8920-4BA2-B0F2-4BDB7F86159D}"/>
              </a:ext>
            </a:extLst>
          </p:cNvPr>
          <p:cNvGrpSpPr/>
          <p:nvPr/>
        </p:nvGrpSpPr>
        <p:grpSpPr>
          <a:xfrm>
            <a:off x="7509668" y="2632088"/>
            <a:ext cx="4539486" cy="3056761"/>
            <a:chOff x="7509668" y="2632088"/>
            <a:chExt cx="4539486" cy="3056761"/>
          </a:xfrm>
        </p:grpSpPr>
        <p:pic>
          <p:nvPicPr>
            <p:cNvPr id="1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9668" y="2632088"/>
              <a:ext cx="4539486" cy="3056761"/>
            </a:xfrm>
            <a:prstGeom prst="rect">
              <a:avLst/>
            </a:prstGeom>
            <a:noFill/>
            <a:ln w="9525">
              <a:solidFill>
                <a:schemeClr val="tx1"/>
              </a:solidFill>
              <a:miter lim="800000"/>
              <a:headEnd/>
              <a:tailEnd/>
            </a:ln>
          </p:spPr>
        </p:pic>
        <p:sp>
          <p:nvSpPr>
            <p:cNvPr id="12" name="TextBox 11"/>
            <p:cNvSpPr txBox="1"/>
            <p:nvPr/>
          </p:nvSpPr>
          <p:spPr>
            <a:xfrm>
              <a:off x="10838026" y="5471911"/>
              <a:ext cx="1192753" cy="200055"/>
            </a:xfrm>
            <a:prstGeom prst="rect">
              <a:avLst/>
            </a:prstGeom>
            <a:noFill/>
          </p:spPr>
          <p:txBody>
            <a:bodyPr wrap="square">
              <a:spAutoFit/>
            </a:bodyPr>
            <a:lstStyle/>
            <a:p>
              <a:pPr algn="r">
                <a:defRPr/>
              </a:pPr>
              <a:r>
                <a:rPr lang="en-US" sz="700" dirty="0">
                  <a:solidFill>
                    <a:schemeClr val="bg1"/>
                  </a:solidFill>
                </a:rPr>
                <a:t>BLM/Idaho</a:t>
              </a:r>
            </a:p>
          </p:txBody>
        </p:sp>
      </p:grpSp>
      <p:grpSp>
        <p:nvGrpSpPr>
          <p:cNvPr id="3" name="Group 2">
            <a:extLst>
              <a:ext uri="{FF2B5EF4-FFF2-40B4-BE49-F238E27FC236}">
                <a16:creationId xmlns:a16="http://schemas.microsoft.com/office/drawing/2014/main" xmlns="" id="{026950A9-7FCD-4AAD-821F-0AB18C0A5F1C}"/>
              </a:ext>
            </a:extLst>
          </p:cNvPr>
          <p:cNvGrpSpPr/>
          <p:nvPr/>
        </p:nvGrpSpPr>
        <p:grpSpPr>
          <a:xfrm>
            <a:off x="600017" y="2632088"/>
            <a:ext cx="2481348" cy="3093951"/>
            <a:chOff x="123006" y="2604563"/>
            <a:chExt cx="2481348" cy="3093951"/>
          </a:xfrm>
        </p:grpSpPr>
        <p:pic>
          <p:nvPicPr>
            <p:cNvPr id="7" name="Picture 6" descr="Mining(BLM_Phot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006" y="2604563"/>
              <a:ext cx="2481348" cy="3093951"/>
            </a:xfrm>
            <a:prstGeom prst="rect">
              <a:avLst/>
            </a:prstGeom>
            <a:noFill/>
            <a:ln w="9525">
              <a:solidFill>
                <a:schemeClr val="tx1"/>
              </a:solidFill>
              <a:miter lim="800000"/>
              <a:headEnd/>
              <a:tailEnd/>
            </a:ln>
          </p:spPr>
        </p:pic>
        <p:sp>
          <p:nvSpPr>
            <p:cNvPr id="13" name="TextBox 12">
              <a:extLst>
                <a:ext uri="{FF2B5EF4-FFF2-40B4-BE49-F238E27FC236}">
                  <a16:creationId xmlns:a16="http://schemas.microsoft.com/office/drawing/2014/main" xmlns="" id="{10715363-F6B0-472C-BBB3-FA0194152F75}"/>
                </a:ext>
              </a:extLst>
            </p:cNvPr>
            <p:cNvSpPr txBox="1"/>
            <p:nvPr/>
          </p:nvSpPr>
          <p:spPr>
            <a:xfrm>
              <a:off x="123006" y="5498459"/>
              <a:ext cx="1192753" cy="200055"/>
            </a:xfrm>
            <a:prstGeom prst="rect">
              <a:avLst/>
            </a:prstGeom>
            <a:noFill/>
          </p:spPr>
          <p:txBody>
            <a:bodyPr wrap="square">
              <a:spAutoFit/>
            </a:bodyPr>
            <a:lstStyle/>
            <a:p>
              <a:pPr>
                <a:defRPr/>
              </a:pPr>
              <a:r>
                <a:rPr lang="en-US" sz="700" dirty="0">
                  <a:solidFill>
                    <a:schemeClr val="bg1">
                      <a:lumMod val="95000"/>
                    </a:schemeClr>
                  </a:solidFill>
                </a:rPr>
                <a:t>BLM.gov</a:t>
              </a:r>
            </a:p>
          </p:txBody>
        </p:sp>
      </p:grpSp>
      <p:pic>
        <p:nvPicPr>
          <p:cNvPr id="15" name="Picture 14" descr="A truck parked on the side of a dirt field&#10;&#10;Description generated with very high confidence">
            <a:extLst>
              <a:ext uri="{FF2B5EF4-FFF2-40B4-BE49-F238E27FC236}">
                <a16:creationId xmlns:a16="http://schemas.microsoft.com/office/drawing/2014/main" xmlns="" id="{1ACDC8BE-3CB9-4126-946D-B2E3E1621B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51528" y="2655839"/>
            <a:ext cx="4115107" cy="3093951"/>
          </a:xfrm>
          <a:prstGeom prst="rect">
            <a:avLst/>
          </a:prstGeom>
        </p:spPr>
      </p:pic>
      <p:sp>
        <p:nvSpPr>
          <p:cNvPr id="16" name="TextBox 15">
            <a:extLst>
              <a:ext uri="{FF2B5EF4-FFF2-40B4-BE49-F238E27FC236}">
                <a16:creationId xmlns:a16="http://schemas.microsoft.com/office/drawing/2014/main" xmlns="" id="{EC9FCFEA-67FD-408D-A674-14224ACB8F79}"/>
              </a:ext>
            </a:extLst>
          </p:cNvPr>
          <p:cNvSpPr txBox="1"/>
          <p:nvPr/>
        </p:nvSpPr>
        <p:spPr>
          <a:xfrm>
            <a:off x="2873285" y="5571773"/>
            <a:ext cx="1192753" cy="200055"/>
          </a:xfrm>
          <a:prstGeom prst="rect">
            <a:avLst/>
          </a:prstGeom>
          <a:noFill/>
        </p:spPr>
        <p:txBody>
          <a:bodyPr wrap="square">
            <a:spAutoFit/>
          </a:bodyPr>
          <a:lstStyle/>
          <a:p>
            <a:pPr algn="r">
              <a:defRPr/>
            </a:pPr>
            <a:r>
              <a:rPr lang="en-US" sz="700" dirty="0">
                <a:solidFill>
                  <a:schemeClr val="bg1"/>
                </a:solidFill>
              </a:rPr>
              <a:t>www.idl.idaho.gov</a:t>
            </a:r>
          </a:p>
        </p:txBody>
      </p:sp>
    </p:spTree>
    <p:custDataLst>
      <p:tags r:id="rId1"/>
    </p:custDataLst>
    <p:extLst>
      <p:ext uri="{BB962C8B-B14F-4D97-AF65-F5344CB8AC3E}">
        <p14:creationId xmlns:p14="http://schemas.microsoft.com/office/powerpoint/2010/main" val="50340422"/>
      </p:ext>
    </p:extLst>
  </p:cSld>
  <p:clrMapOvr>
    <a:masterClrMapping/>
  </p:clrMapOvr>
  <mc:AlternateContent xmlns:mc="http://schemas.openxmlformats.org/markup-compatibility/2006" xmlns:p14="http://schemas.microsoft.com/office/powerpoint/2010/main">
    <mc:Choice Requires="p14">
      <p:transition spd="slow" p14:dur="2000" advTm="103396"/>
    </mc:Choice>
    <mc:Fallback xmlns="">
      <p:transition spd="slow" advTm="103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04326-8611-48D4-A8A0-1C57BD01159B}"/>
              </a:ext>
            </a:extLst>
          </p:cNvPr>
          <p:cNvSpPr>
            <a:spLocks noGrp="1"/>
          </p:cNvSpPr>
          <p:nvPr>
            <p:ph type="title"/>
          </p:nvPr>
        </p:nvSpPr>
        <p:spPr/>
        <p:txBody>
          <a:bodyPr>
            <a:normAutofit/>
          </a:bodyPr>
          <a:lstStyle/>
          <a:p>
            <a:pPr algn="ctr"/>
            <a:r>
              <a:rPr lang="en-US" sz="5200" b="1" dirty="0">
                <a:solidFill>
                  <a:schemeClr val="tx1"/>
                </a:solidFill>
                <a:latin typeface="+mn-lt"/>
              </a:rPr>
              <a:t>Non-renewable Energy</a:t>
            </a:r>
          </a:p>
        </p:txBody>
      </p:sp>
      <p:sp>
        <p:nvSpPr>
          <p:cNvPr id="3" name="Content Placeholder 2">
            <a:extLst>
              <a:ext uri="{FF2B5EF4-FFF2-40B4-BE49-F238E27FC236}">
                <a16:creationId xmlns:a16="http://schemas.microsoft.com/office/drawing/2014/main" xmlns="" id="{D28B06EA-F526-4F49-8D26-BA15A431B739}"/>
              </a:ext>
            </a:extLst>
          </p:cNvPr>
          <p:cNvSpPr>
            <a:spLocks noGrp="1"/>
          </p:cNvSpPr>
          <p:nvPr>
            <p:ph idx="1"/>
          </p:nvPr>
        </p:nvSpPr>
        <p:spPr/>
        <p:txBody>
          <a:bodyPr/>
          <a:lstStyle/>
          <a:p>
            <a:r>
              <a:rPr lang="en-US" dirty="0">
                <a:solidFill>
                  <a:schemeClr val="tx1"/>
                </a:solidFill>
              </a:rPr>
              <a:t>Relatively new use of rangelands (first well drilled in 1858)</a:t>
            </a:r>
          </a:p>
          <a:p>
            <a:pPr lvl="1"/>
            <a:r>
              <a:rPr lang="en-US" dirty="0">
                <a:solidFill>
                  <a:schemeClr val="tx1"/>
                </a:solidFill>
              </a:rPr>
              <a:t>Crude oil</a:t>
            </a:r>
          </a:p>
          <a:p>
            <a:pPr lvl="1"/>
            <a:r>
              <a:rPr lang="en-US" dirty="0">
                <a:solidFill>
                  <a:schemeClr val="tx1"/>
                </a:solidFill>
              </a:rPr>
              <a:t>Natural gas</a:t>
            </a:r>
          </a:p>
          <a:p>
            <a:pPr lvl="1"/>
            <a:r>
              <a:rPr lang="en-US" dirty="0">
                <a:solidFill>
                  <a:schemeClr val="tx1"/>
                </a:solidFill>
              </a:rPr>
              <a:t>Sand mining for hydraulic fracturing (fracking)</a:t>
            </a:r>
          </a:p>
          <a:p>
            <a:r>
              <a:rPr lang="en-US" dirty="0">
                <a:solidFill>
                  <a:schemeClr val="tx1"/>
                </a:solidFill>
              </a:rPr>
              <a:t>10 </a:t>
            </a:r>
            <a:r>
              <a:rPr lang="en-US" dirty="0" err="1">
                <a:solidFill>
                  <a:schemeClr val="tx1"/>
                </a:solidFill>
              </a:rPr>
              <a:t>Tg</a:t>
            </a:r>
            <a:r>
              <a:rPr lang="en-US" dirty="0">
                <a:solidFill>
                  <a:schemeClr val="tx1"/>
                </a:solidFill>
              </a:rPr>
              <a:t> biomass lost between 2000-2010</a:t>
            </a:r>
            <a:r>
              <a:rPr lang="en-US" baseline="30000" dirty="0">
                <a:solidFill>
                  <a:schemeClr val="tx1"/>
                </a:solidFill>
              </a:rPr>
              <a:t> </a:t>
            </a:r>
            <a:r>
              <a:rPr lang="en-US" dirty="0">
                <a:solidFill>
                  <a:schemeClr val="tx1"/>
                </a:solidFill>
              </a:rPr>
              <a:t>(Allred et al. 2015)</a:t>
            </a:r>
            <a:endParaRPr lang="en-US" baseline="30000" dirty="0">
              <a:solidFill>
                <a:schemeClr val="tx1"/>
              </a:solidFill>
            </a:endParaRPr>
          </a:p>
          <a:p>
            <a:pPr lvl="1"/>
            <a:r>
              <a:rPr lang="en-US" dirty="0">
                <a:solidFill>
                  <a:schemeClr val="tx1"/>
                </a:solidFill>
              </a:rPr>
              <a:t>Equivalent of 5 million AUMs</a:t>
            </a:r>
          </a:p>
          <a:p>
            <a:endParaRPr lang="en-US" dirty="0">
              <a:solidFill>
                <a:schemeClr val="tx1"/>
              </a:solidFill>
            </a:endParaRPr>
          </a:p>
        </p:txBody>
      </p:sp>
      <p:pic>
        <p:nvPicPr>
          <p:cNvPr id="4" name="Picture 3">
            <a:extLst>
              <a:ext uri="{FF2B5EF4-FFF2-40B4-BE49-F238E27FC236}">
                <a16:creationId xmlns:a16="http://schemas.microsoft.com/office/drawing/2014/main" xmlns="" id="{E04053EF-11D2-474D-9D7A-73DD6503E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691319" y="2878228"/>
            <a:ext cx="2600054" cy="3900081"/>
          </a:xfrm>
          <a:prstGeom prst="rect">
            <a:avLst/>
          </a:prstGeom>
        </p:spPr>
      </p:pic>
      <p:pic>
        <p:nvPicPr>
          <p:cNvPr id="5" name="Picture 4">
            <a:extLst>
              <a:ext uri="{FF2B5EF4-FFF2-40B4-BE49-F238E27FC236}">
                <a16:creationId xmlns:a16="http://schemas.microsoft.com/office/drawing/2014/main" xmlns="" id="{DA5F9C2D-D795-4BD3-8C09-1EA473FAA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26" y="4142014"/>
            <a:ext cx="2648374" cy="1986281"/>
          </a:xfrm>
          <a:prstGeom prst="rect">
            <a:avLst/>
          </a:prstGeom>
        </p:spPr>
      </p:pic>
      <p:pic>
        <p:nvPicPr>
          <p:cNvPr id="6" name="Picture 5">
            <a:extLst>
              <a:ext uri="{FF2B5EF4-FFF2-40B4-BE49-F238E27FC236}">
                <a16:creationId xmlns:a16="http://schemas.microsoft.com/office/drawing/2014/main" xmlns="" id="{243AE1E9-7B53-4C6A-A768-8C3C8A8F19A4}"/>
              </a:ext>
            </a:extLst>
          </p:cNvPr>
          <p:cNvPicPr>
            <a:picLocks noChangeAspect="1"/>
          </p:cNvPicPr>
          <p:nvPr/>
        </p:nvPicPr>
        <p:blipFill>
          <a:blip r:embed="rId4"/>
          <a:stretch>
            <a:fillRect/>
          </a:stretch>
        </p:blipFill>
        <p:spPr>
          <a:xfrm>
            <a:off x="3569262" y="4142014"/>
            <a:ext cx="3783394" cy="1986281"/>
          </a:xfrm>
          <a:prstGeom prst="rect">
            <a:avLst/>
          </a:prstGeom>
        </p:spPr>
      </p:pic>
      <p:sp>
        <p:nvSpPr>
          <p:cNvPr id="7" name="TextBox 6">
            <a:extLst>
              <a:ext uri="{FF2B5EF4-FFF2-40B4-BE49-F238E27FC236}">
                <a16:creationId xmlns:a16="http://schemas.microsoft.com/office/drawing/2014/main" xmlns="" id="{09850CCC-E179-4C25-9CE2-48A4E8550B34}"/>
              </a:ext>
            </a:extLst>
          </p:cNvPr>
          <p:cNvSpPr txBox="1"/>
          <p:nvPr/>
        </p:nvSpPr>
        <p:spPr>
          <a:xfrm>
            <a:off x="9560776" y="5860195"/>
            <a:ext cx="2424809" cy="276999"/>
          </a:xfrm>
          <a:prstGeom prst="rect">
            <a:avLst/>
          </a:prstGeom>
          <a:noFill/>
        </p:spPr>
        <p:txBody>
          <a:bodyPr wrap="square" rtlCol="0">
            <a:spAutoFit/>
          </a:bodyPr>
          <a:lstStyle/>
          <a:p>
            <a:pPr algn="ctr"/>
            <a:r>
              <a:rPr lang="en-US" sz="1200" dirty="0">
                <a:solidFill>
                  <a:schemeClr val="bg1"/>
                </a:solidFill>
              </a:rPr>
              <a:t>NASA/JSC, U.S. Astronaut Scott Kelly</a:t>
            </a:r>
          </a:p>
        </p:txBody>
      </p:sp>
      <p:sp>
        <p:nvSpPr>
          <p:cNvPr id="8" name="TextBox 7">
            <a:extLst>
              <a:ext uri="{FF2B5EF4-FFF2-40B4-BE49-F238E27FC236}">
                <a16:creationId xmlns:a16="http://schemas.microsoft.com/office/drawing/2014/main" xmlns="" id="{9F48A880-0B58-42E0-A6B5-31F5DC3D7D29}"/>
              </a:ext>
            </a:extLst>
          </p:cNvPr>
          <p:cNvSpPr txBox="1"/>
          <p:nvPr/>
        </p:nvSpPr>
        <p:spPr>
          <a:xfrm>
            <a:off x="6192456" y="5869823"/>
            <a:ext cx="1182299" cy="276999"/>
          </a:xfrm>
          <a:prstGeom prst="rect">
            <a:avLst/>
          </a:prstGeom>
          <a:noFill/>
        </p:spPr>
        <p:txBody>
          <a:bodyPr wrap="square" rtlCol="0">
            <a:spAutoFit/>
          </a:bodyPr>
          <a:lstStyle/>
          <a:p>
            <a:pPr algn="ctr"/>
            <a:r>
              <a:rPr lang="en-US" sz="1200" dirty="0">
                <a:solidFill>
                  <a:schemeClr val="bg1"/>
                </a:solidFill>
              </a:rPr>
              <a:t>dallasnews.com</a:t>
            </a:r>
          </a:p>
        </p:txBody>
      </p:sp>
      <p:sp>
        <p:nvSpPr>
          <p:cNvPr id="9" name="TextBox 8">
            <a:extLst>
              <a:ext uri="{FF2B5EF4-FFF2-40B4-BE49-F238E27FC236}">
                <a16:creationId xmlns:a16="http://schemas.microsoft.com/office/drawing/2014/main" xmlns="" id="{A0CDA79D-A37D-46F1-857B-AEFB035872D7}"/>
              </a:ext>
            </a:extLst>
          </p:cNvPr>
          <p:cNvSpPr txBox="1"/>
          <p:nvPr/>
        </p:nvSpPr>
        <p:spPr>
          <a:xfrm>
            <a:off x="2364521" y="5869823"/>
            <a:ext cx="943337" cy="276999"/>
          </a:xfrm>
          <a:prstGeom prst="rect">
            <a:avLst/>
          </a:prstGeom>
          <a:noFill/>
        </p:spPr>
        <p:txBody>
          <a:bodyPr wrap="square" rtlCol="0">
            <a:spAutoFit/>
          </a:bodyPr>
          <a:lstStyle/>
          <a:p>
            <a:pPr algn="ctr"/>
            <a:r>
              <a:rPr lang="en-US" sz="1200" dirty="0">
                <a:solidFill>
                  <a:schemeClr val="bg1"/>
                </a:solidFill>
              </a:rPr>
              <a:t>blm.gov</a:t>
            </a:r>
          </a:p>
        </p:txBody>
      </p:sp>
    </p:spTree>
    <p:extLst>
      <p:ext uri="{BB962C8B-B14F-4D97-AF65-F5344CB8AC3E}">
        <p14:creationId xmlns:p14="http://schemas.microsoft.com/office/powerpoint/2010/main" val="428795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2110542" cy="892552"/>
          </a:xfrm>
          <a:prstGeom prst="rect">
            <a:avLst/>
          </a:prstGeom>
          <a:noFill/>
        </p:spPr>
        <p:txBody>
          <a:bodyPr wrap="square" rtlCol="0">
            <a:spAutoFit/>
          </a:bodyPr>
          <a:lstStyle/>
          <a:p>
            <a:pPr algn="ctr"/>
            <a:r>
              <a:rPr lang="en-US" sz="5200" b="1" dirty="0"/>
              <a:t>Native Plant Products</a:t>
            </a:r>
          </a:p>
        </p:txBody>
      </p:sp>
      <p:sp>
        <p:nvSpPr>
          <p:cNvPr id="7" name="TextBox 6"/>
          <p:cNvSpPr txBox="1"/>
          <p:nvPr/>
        </p:nvSpPr>
        <p:spPr>
          <a:xfrm>
            <a:off x="81458" y="3747256"/>
            <a:ext cx="11851462" cy="523220"/>
          </a:xfrm>
          <a:prstGeom prst="rect">
            <a:avLst/>
          </a:prstGeom>
          <a:noFill/>
        </p:spPr>
        <p:txBody>
          <a:bodyPr wrap="square" rtlCol="0">
            <a:spAutoFit/>
          </a:bodyPr>
          <a:lstStyle/>
          <a:p>
            <a:pPr algn="ctr"/>
            <a:r>
              <a:rPr lang="en-US" sz="2800" dirty="0"/>
              <a:t>Historically important and still harvested today as “natural” foods and medicines</a:t>
            </a:r>
          </a:p>
        </p:txBody>
      </p:sp>
      <p:sp>
        <p:nvSpPr>
          <p:cNvPr id="8" name="TextBox 7"/>
          <p:cNvSpPr txBox="1"/>
          <p:nvPr/>
        </p:nvSpPr>
        <p:spPr>
          <a:xfrm>
            <a:off x="81458" y="4405852"/>
            <a:ext cx="11851462" cy="523220"/>
          </a:xfrm>
          <a:prstGeom prst="rect">
            <a:avLst/>
          </a:prstGeom>
          <a:noFill/>
        </p:spPr>
        <p:txBody>
          <a:bodyPr wrap="square" rtlCol="0">
            <a:spAutoFit/>
          </a:bodyPr>
          <a:lstStyle/>
          <a:p>
            <a:pPr algn="ctr"/>
            <a:r>
              <a:rPr lang="en-US" sz="2800" dirty="0"/>
              <a:t>Native seed is becoming increasingly stressed in rangeland restoration</a:t>
            </a:r>
          </a:p>
        </p:txBody>
      </p:sp>
      <p:grpSp>
        <p:nvGrpSpPr>
          <p:cNvPr id="12" name="Group 11">
            <a:extLst>
              <a:ext uri="{FF2B5EF4-FFF2-40B4-BE49-F238E27FC236}">
                <a16:creationId xmlns:a16="http://schemas.microsoft.com/office/drawing/2014/main" xmlns="" id="{E5BA8229-C91C-48BF-A97B-6A95B2F39179}"/>
              </a:ext>
            </a:extLst>
          </p:cNvPr>
          <p:cNvGrpSpPr/>
          <p:nvPr/>
        </p:nvGrpSpPr>
        <p:grpSpPr>
          <a:xfrm>
            <a:off x="955668" y="1134546"/>
            <a:ext cx="3468268" cy="2477335"/>
            <a:chOff x="640080" y="1134546"/>
            <a:chExt cx="3468268" cy="2477335"/>
          </a:xfrm>
        </p:grpSpPr>
        <p:pic>
          <p:nvPicPr>
            <p:cNvPr id="10" name="Picture 9" descr="A close up of a flower&#10;&#10;Description generated with very high confidence">
              <a:extLst>
                <a:ext uri="{FF2B5EF4-FFF2-40B4-BE49-F238E27FC236}">
                  <a16:creationId xmlns:a16="http://schemas.microsoft.com/office/drawing/2014/main" xmlns="" id="{4610DE95-DACC-468F-8F1B-4D62C6B4C4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080" y="1134546"/>
              <a:ext cx="3468268" cy="2477335"/>
            </a:xfrm>
            <a:prstGeom prst="rect">
              <a:avLst/>
            </a:prstGeom>
          </p:spPr>
        </p:pic>
        <p:sp>
          <p:nvSpPr>
            <p:cNvPr id="11" name="TextBox 10">
              <a:extLst>
                <a:ext uri="{FF2B5EF4-FFF2-40B4-BE49-F238E27FC236}">
                  <a16:creationId xmlns:a16="http://schemas.microsoft.com/office/drawing/2014/main" xmlns="" id="{ABE4A26F-082B-4A5F-8B23-7B3CAF8C35CB}"/>
                </a:ext>
              </a:extLst>
            </p:cNvPr>
            <p:cNvSpPr txBox="1"/>
            <p:nvPr/>
          </p:nvSpPr>
          <p:spPr>
            <a:xfrm>
              <a:off x="640080" y="3377026"/>
              <a:ext cx="816249" cy="200055"/>
            </a:xfrm>
            <a:prstGeom prst="rect">
              <a:avLst/>
            </a:prstGeom>
            <a:noFill/>
          </p:spPr>
          <p:txBody>
            <a:bodyPr wrap="none" rtlCol="0">
              <a:spAutoFit/>
            </a:bodyPr>
            <a:lstStyle/>
            <a:p>
              <a:r>
                <a:rPr lang="en-US" sz="700" dirty="0">
                  <a:solidFill>
                    <a:schemeClr val="bg1">
                      <a:lumMod val="95000"/>
                    </a:schemeClr>
                  </a:solidFill>
                </a:rPr>
                <a:t>Michael Haddock</a:t>
              </a:r>
            </a:p>
          </p:txBody>
        </p:sp>
      </p:grpSp>
      <p:grpSp>
        <p:nvGrpSpPr>
          <p:cNvPr id="21" name="Group 20">
            <a:extLst>
              <a:ext uri="{FF2B5EF4-FFF2-40B4-BE49-F238E27FC236}">
                <a16:creationId xmlns:a16="http://schemas.microsoft.com/office/drawing/2014/main" xmlns="" id="{1A1D3C6F-EB18-49DA-A19F-E1278748F9D3}"/>
              </a:ext>
            </a:extLst>
          </p:cNvPr>
          <p:cNvGrpSpPr/>
          <p:nvPr/>
        </p:nvGrpSpPr>
        <p:grpSpPr>
          <a:xfrm>
            <a:off x="4560022" y="1138346"/>
            <a:ext cx="3337950" cy="2469734"/>
            <a:chOff x="4244288" y="1115056"/>
            <a:chExt cx="3337950" cy="2469734"/>
          </a:xfrm>
        </p:grpSpPr>
        <p:pic>
          <p:nvPicPr>
            <p:cNvPr id="15" name="Picture 14" descr="A close up of a flower&#10;&#10;Description generated with very high confidence">
              <a:extLst>
                <a:ext uri="{FF2B5EF4-FFF2-40B4-BE49-F238E27FC236}">
                  <a16:creationId xmlns:a16="http://schemas.microsoft.com/office/drawing/2014/main" xmlns="" id="{77883783-94A8-46BE-B68A-A4EFE71E90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44288" y="1115056"/>
              <a:ext cx="3337950" cy="2469734"/>
            </a:xfrm>
            <a:prstGeom prst="rect">
              <a:avLst/>
            </a:prstGeom>
          </p:spPr>
        </p:pic>
        <p:sp>
          <p:nvSpPr>
            <p:cNvPr id="16" name="TextBox 15">
              <a:extLst>
                <a:ext uri="{FF2B5EF4-FFF2-40B4-BE49-F238E27FC236}">
                  <a16:creationId xmlns:a16="http://schemas.microsoft.com/office/drawing/2014/main" xmlns="" id="{88CAF775-EC96-4440-963E-AC308568CD29}"/>
                </a:ext>
              </a:extLst>
            </p:cNvPr>
            <p:cNvSpPr txBox="1"/>
            <p:nvPr/>
          </p:nvSpPr>
          <p:spPr>
            <a:xfrm>
              <a:off x="4288239" y="3352396"/>
              <a:ext cx="816249" cy="200055"/>
            </a:xfrm>
            <a:prstGeom prst="rect">
              <a:avLst/>
            </a:prstGeom>
            <a:noFill/>
          </p:spPr>
          <p:txBody>
            <a:bodyPr wrap="none" rtlCol="0">
              <a:spAutoFit/>
            </a:bodyPr>
            <a:lstStyle/>
            <a:p>
              <a:r>
                <a:rPr lang="en-US" sz="700" dirty="0">
                  <a:solidFill>
                    <a:schemeClr val="bg1">
                      <a:lumMod val="95000"/>
                    </a:schemeClr>
                  </a:solidFill>
                </a:rPr>
                <a:t>Michael Haddock</a:t>
              </a:r>
            </a:p>
          </p:txBody>
        </p:sp>
      </p:grpSp>
      <p:grpSp>
        <p:nvGrpSpPr>
          <p:cNvPr id="20" name="Group 19">
            <a:extLst>
              <a:ext uri="{FF2B5EF4-FFF2-40B4-BE49-F238E27FC236}">
                <a16:creationId xmlns:a16="http://schemas.microsoft.com/office/drawing/2014/main" xmlns="" id="{93149E01-D359-4B8C-BE41-3426070B482C}"/>
              </a:ext>
            </a:extLst>
          </p:cNvPr>
          <p:cNvGrpSpPr/>
          <p:nvPr/>
        </p:nvGrpSpPr>
        <p:grpSpPr>
          <a:xfrm>
            <a:off x="8070456" y="1134546"/>
            <a:ext cx="3258392" cy="2450244"/>
            <a:chOff x="7754868" y="1134546"/>
            <a:chExt cx="3258392" cy="2450244"/>
          </a:xfrm>
        </p:grpSpPr>
        <p:pic>
          <p:nvPicPr>
            <p:cNvPr id="18" name="Picture 17" descr="A close up of a fruit tree&#10;&#10;Description generated with very high confidence">
              <a:extLst>
                <a:ext uri="{FF2B5EF4-FFF2-40B4-BE49-F238E27FC236}">
                  <a16:creationId xmlns:a16="http://schemas.microsoft.com/office/drawing/2014/main" xmlns="" id="{FFC13CBB-7BBA-4C00-96A6-6444B9835A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4868" y="1134546"/>
              <a:ext cx="3258392" cy="2443794"/>
            </a:xfrm>
            <a:prstGeom prst="rect">
              <a:avLst/>
            </a:prstGeom>
          </p:spPr>
        </p:pic>
        <p:sp>
          <p:nvSpPr>
            <p:cNvPr id="19" name="TextBox 18">
              <a:extLst>
                <a:ext uri="{FF2B5EF4-FFF2-40B4-BE49-F238E27FC236}">
                  <a16:creationId xmlns:a16="http://schemas.microsoft.com/office/drawing/2014/main" xmlns="" id="{5CADCF73-2365-4CB1-A5C2-094B143F7995}"/>
                </a:ext>
              </a:extLst>
            </p:cNvPr>
            <p:cNvSpPr txBox="1"/>
            <p:nvPr/>
          </p:nvSpPr>
          <p:spPr>
            <a:xfrm>
              <a:off x="7754868" y="3384735"/>
              <a:ext cx="758541" cy="200055"/>
            </a:xfrm>
            <a:prstGeom prst="rect">
              <a:avLst/>
            </a:prstGeom>
            <a:noFill/>
          </p:spPr>
          <p:txBody>
            <a:bodyPr wrap="none" rtlCol="0">
              <a:spAutoFit/>
            </a:bodyPr>
            <a:lstStyle/>
            <a:p>
              <a:r>
                <a:rPr lang="en-US" sz="700" dirty="0">
                  <a:solidFill>
                    <a:schemeClr val="bg1">
                      <a:lumMod val="95000"/>
                    </a:schemeClr>
                  </a:solidFill>
                </a:rPr>
                <a:t>K. Launchbaugh</a:t>
              </a:r>
            </a:p>
          </p:txBody>
        </p:sp>
      </p:grpSp>
    </p:spTree>
    <p:custDataLst>
      <p:tags r:id="rId1"/>
    </p:custDataLst>
    <p:extLst>
      <p:ext uri="{BB962C8B-B14F-4D97-AF65-F5344CB8AC3E}">
        <p14:creationId xmlns:p14="http://schemas.microsoft.com/office/powerpoint/2010/main" val="1799490863"/>
      </p:ext>
    </p:extLst>
  </p:cSld>
  <p:clrMapOvr>
    <a:masterClrMapping/>
  </p:clrMapOvr>
  <mc:AlternateContent xmlns:mc="http://schemas.openxmlformats.org/markup-compatibility/2006" xmlns:p14="http://schemas.microsoft.com/office/powerpoint/2010/main">
    <mc:Choice Requires="p14">
      <p:transition spd="slow" p14:dur="2000" advTm="121553"/>
    </mc:Choice>
    <mc:Fallback xmlns="">
      <p:transition spd="slow" advTm="121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702A9B4-4FF5-41C4-B30F-E0A3C0012930}"/>
              </a:ext>
            </a:extLst>
          </p:cNvPr>
          <p:cNvGrpSpPr/>
          <p:nvPr/>
        </p:nvGrpSpPr>
        <p:grpSpPr>
          <a:xfrm>
            <a:off x="5674217" y="2454829"/>
            <a:ext cx="6187583" cy="3879063"/>
            <a:chOff x="5674217" y="2454829"/>
            <a:chExt cx="6187583" cy="3879063"/>
          </a:xfrm>
        </p:grpSpPr>
        <p:pic>
          <p:nvPicPr>
            <p:cNvPr id="6" name="Picture 5" descr="A view of a dry grass field&#10;&#10;Description generated with very high confidence">
              <a:extLst>
                <a:ext uri="{FF2B5EF4-FFF2-40B4-BE49-F238E27FC236}">
                  <a16:creationId xmlns:a16="http://schemas.microsoft.com/office/drawing/2014/main" xmlns="" id="{08D66035-5C48-44CE-8896-35388D9F23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38"/>
            <a:stretch/>
          </p:blipFill>
          <p:spPr>
            <a:xfrm>
              <a:off x="5674217" y="2454829"/>
              <a:ext cx="6187583" cy="3879063"/>
            </a:xfrm>
            <a:prstGeom prst="rect">
              <a:avLst/>
            </a:prstGeom>
          </p:spPr>
        </p:pic>
        <p:sp>
          <p:nvSpPr>
            <p:cNvPr id="9" name="TextBox 8">
              <a:extLst>
                <a:ext uri="{FF2B5EF4-FFF2-40B4-BE49-F238E27FC236}">
                  <a16:creationId xmlns:a16="http://schemas.microsoft.com/office/drawing/2014/main" xmlns="" id="{C8992DBF-EF80-41BF-B507-EB313FF84248}"/>
                </a:ext>
              </a:extLst>
            </p:cNvPr>
            <p:cNvSpPr txBox="1"/>
            <p:nvPr/>
          </p:nvSpPr>
          <p:spPr>
            <a:xfrm>
              <a:off x="5716729" y="6133837"/>
              <a:ext cx="758541" cy="200055"/>
            </a:xfrm>
            <a:prstGeom prst="rect">
              <a:avLst/>
            </a:prstGeom>
            <a:noFill/>
          </p:spPr>
          <p:txBody>
            <a:bodyPr wrap="none" rtlCol="0">
              <a:spAutoFit/>
            </a:bodyPr>
            <a:lstStyle/>
            <a:p>
              <a:r>
                <a:rPr lang="en-US" sz="700" dirty="0">
                  <a:solidFill>
                    <a:schemeClr val="bg1">
                      <a:lumMod val="95000"/>
                    </a:schemeClr>
                  </a:solidFill>
                </a:rPr>
                <a:t>K. Launchbaugh</a:t>
              </a:r>
            </a:p>
          </p:txBody>
        </p:sp>
      </p:grpSp>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60039" y="186093"/>
            <a:ext cx="5212080" cy="892552"/>
          </a:xfrm>
          <a:prstGeom prst="rect">
            <a:avLst/>
          </a:prstGeom>
          <a:noFill/>
        </p:spPr>
        <p:txBody>
          <a:bodyPr wrap="square" rtlCol="0">
            <a:spAutoFit/>
          </a:bodyPr>
          <a:lstStyle/>
          <a:p>
            <a:r>
              <a:rPr lang="en-US" sz="5200" b="1" dirty="0"/>
              <a:t>Open Space</a:t>
            </a:r>
          </a:p>
        </p:txBody>
      </p:sp>
      <p:sp>
        <p:nvSpPr>
          <p:cNvPr id="7" name="TextBox 6"/>
          <p:cNvSpPr txBox="1"/>
          <p:nvPr/>
        </p:nvSpPr>
        <p:spPr>
          <a:xfrm>
            <a:off x="6446520" y="1078645"/>
            <a:ext cx="574548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Open space is a modern resource</a:t>
            </a:r>
          </a:p>
          <a:p>
            <a:pPr marL="457200" indent="-457200">
              <a:buFont typeface="Arial" panose="020B0604020202020204" pitchFamily="34" charset="0"/>
              <a:buChar char="•"/>
            </a:pPr>
            <a:r>
              <a:rPr lang="en-US" sz="2800" dirty="0"/>
              <a:t>“Working Wilderness”</a:t>
            </a:r>
          </a:p>
          <a:p>
            <a:pPr marL="457200" indent="-457200">
              <a:buFont typeface="Arial" panose="020B0604020202020204" pitchFamily="34" charset="0"/>
              <a:buChar char="•"/>
            </a:pPr>
            <a:r>
              <a:rPr lang="en-US" sz="2800" dirty="0"/>
              <a:t>Scenic Easements</a:t>
            </a:r>
          </a:p>
        </p:txBody>
      </p:sp>
      <p:pic>
        <p:nvPicPr>
          <p:cNvPr id="5" name="Picture 4" descr="Idaho-Sage-Step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4006" y="408628"/>
            <a:ext cx="6065354" cy="3600132"/>
          </a:xfrm>
          <a:prstGeom prst="rect">
            <a:avLst/>
          </a:prstGeom>
          <a:noFill/>
          <a:ln w="9525">
            <a:solidFill>
              <a:schemeClr val="tx1"/>
            </a:solidFill>
            <a:miter lim="800000"/>
            <a:headEnd/>
            <a:tailEnd/>
          </a:ln>
        </p:spPr>
      </p:pic>
      <p:sp>
        <p:nvSpPr>
          <p:cNvPr id="8" name="TextBox 7">
            <a:extLst>
              <a:ext uri="{FF2B5EF4-FFF2-40B4-BE49-F238E27FC236}">
                <a16:creationId xmlns:a16="http://schemas.microsoft.com/office/drawing/2014/main" xmlns="" id="{C7F43B1D-4F83-44CE-A4B1-DDDF6E479C2C}"/>
              </a:ext>
            </a:extLst>
          </p:cNvPr>
          <p:cNvSpPr txBox="1"/>
          <p:nvPr/>
        </p:nvSpPr>
        <p:spPr>
          <a:xfrm>
            <a:off x="244006" y="3775560"/>
            <a:ext cx="585417" cy="200055"/>
          </a:xfrm>
          <a:prstGeom prst="rect">
            <a:avLst/>
          </a:prstGeom>
          <a:noFill/>
        </p:spPr>
        <p:txBody>
          <a:bodyPr wrap="none" rtlCol="0">
            <a:spAutoFit/>
          </a:bodyPr>
          <a:lstStyle/>
          <a:p>
            <a:r>
              <a:rPr lang="en-US" sz="700" dirty="0">
                <a:solidFill>
                  <a:schemeClr val="bg1">
                    <a:lumMod val="95000"/>
                  </a:schemeClr>
                </a:solidFill>
              </a:rPr>
              <a:t>J. Peterson</a:t>
            </a:r>
          </a:p>
        </p:txBody>
      </p:sp>
    </p:spTree>
    <p:custDataLst>
      <p:tags r:id="rId1"/>
    </p:custDataLst>
    <p:extLst>
      <p:ext uri="{BB962C8B-B14F-4D97-AF65-F5344CB8AC3E}">
        <p14:creationId xmlns:p14="http://schemas.microsoft.com/office/powerpoint/2010/main" val="2067256905"/>
      </p:ext>
    </p:extLst>
  </p:cSld>
  <p:clrMapOvr>
    <a:masterClrMapping/>
  </p:clrMapOvr>
  <mc:AlternateContent xmlns:mc="http://schemas.openxmlformats.org/markup-compatibility/2006" xmlns:p14="http://schemas.microsoft.com/office/powerpoint/2010/main">
    <mc:Choice Requires="p14">
      <p:transition spd="slow" p14:dur="2000" advTm="122554"/>
    </mc:Choice>
    <mc:Fallback xmlns="">
      <p:transition spd="slow" advTm="1225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7" y="96780"/>
            <a:ext cx="10619338" cy="892552"/>
          </a:xfrm>
          <a:prstGeom prst="rect">
            <a:avLst/>
          </a:prstGeom>
          <a:noFill/>
        </p:spPr>
        <p:txBody>
          <a:bodyPr wrap="square" rtlCol="0">
            <a:spAutoFit/>
          </a:bodyPr>
          <a:lstStyle/>
          <a:p>
            <a:pPr algn="ctr"/>
            <a:r>
              <a:rPr lang="en-US" sz="5200" b="1" dirty="0"/>
              <a:t>Cultural</a:t>
            </a:r>
          </a:p>
        </p:txBody>
      </p:sp>
      <p:pic>
        <p:nvPicPr>
          <p:cNvPr id="6" name="Picture 5" descr="A herd of cattle standing on a lush green field&#10;&#10;Description generated with high confidence">
            <a:extLst>
              <a:ext uri="{FF2B5EF4-FFF2-40B4-BE49-F238E27FC236}">
                <a16:creationId xmlns:a16="http://schemas.microsoft.com/office/drawing/2014/main" xmlns="" id="{C911D200-E689-44F5-B25A-4FF8222A4A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4117" y="96780"/>
            <a:ext cx="3410058" cy="1962246"/>
          </a:xfrm>
          <a:prstGeom prst="rect">
            <a:avLst/>
          </a:prstGeom>
        </p:spPr>
      </p:pic>
      <p:pic>
        <p:nvPicPr>
          <p:cNvPr id="4" name="Picture 3">
            <a:extLst>
              <a:ext uri="{FF2B5EF4-FFF2-40B4-BE49-F238E27FC236}">
                <a16:creationId xmlns:a16="http://schemas.microsoft.com/office/drawing/2014/main" xmlns="" id="{29507FF7-E9BF-46D1-8D31-0124830F7895}"/>
              </a:ext>
            </a:extLst>
          </p:cNvPr>
          <p:cNvPicPr>
            <a:picLocks noChangeAspect="1"/>
          </p:cNvPicPr>
          <p:nvPr/>
        </p:nvPicPr>
        <p:blipFill>
          <a:blip r:embed="rId5"/>
          <a:stretch>
            <a:fillRect/>
          </a:stretch>
        </p:blipFill>
        <p:spPr>
          <a:xfrm>
            <a:off x="8384117" y="2117161"/>
            <a:ext cx="3370801" cy="1887347"/>
          </a:xfrm>
          <a:prstGeom prst="rect">
            <a:avLst/>
          </a:prstGeom>
        </p:spPr>
      </p:pic>
      <p:sp>
        <p:nvSpPr>
          <p:cNvPr id="10" name="TextBox 9">
            <a:extLst>
              <a:ext uri="{FF2B5EF4-FFF2-40B4-BE49-F238E27FC236}">
                <a16:creationId xmlns:a16="http://schemas.microsoft.com/office/drawing/2014/main" xmlns="" id="{6C96FD11-3974-4D4B-A5DF-8A3FE36C9303}"/>
              </a:ext>
            </a:extLst>
          </p:cNvPr>
          <p:cNvSpPr txBox="1"/>
          <p:nvPr/>
        </p:nvSpPr>
        <p:spPr>
          <a:xfrm>
            <a:off x="10037718" y="3750935"/>
            <a:ext cx="1789369" cy="246221"/>
          </a:xfrm>
          <a:prstGeom prst="rect">
            <a:avLst/>
          </a:prstGeom>
          <a:noFill/>
        </p:spPr>
        <p:txBody>
          <a:bodyPr wrap="square" rtlCol="0">
            <a:spAutoFit/>
          </a:bodyPr>
          <a:lstStyle/>
          <a:p>
            <a:r>
              <a:rPr lang="en-US" sz="1000" dirty="0">
                <a:solidFill>
                  <a:schemeClr val="bg1"/>
                </a:solidFill>
              </a:rPr>
              <a:t>idahoseniorindependent.com</a:t>
            </a:r>
          </a:p>
        </p:txBody>
      </p:sp>
      <p:sp>
        <p:nvSpPr>
          <p:cNvPr id="11" name="TextBox 10">
            <a:extLst>
              <a:ext uri="{FF2B5EF4-FFF2-40B4-BE49-F238E27FC236}">
                <a16:creationId xmlns:a16="http://schemas.microsoft.com/office/drawing/2014/main" xmlns="" id="{3AAD1EAD-F9C6-4CF6-99BF-181C280FA2F7}"/>
              </a:ext>
            </a:extLst>
          </p:cNvPr>
          <p:cNvSpPr txBox="1"/>
          <p:nvPr/>
        </p:nvSpPr>
        <p:spPr>
          <a:xfrm>
            <a:off x="8330424" y="3595169"/>
            <a:ext cx="804437" cy="400110"/>
          </a:xfrm>
          <a:prstGeom prst="rect">
            <a:avLst/>
          </a:prstGeom>
          <a:noFill/>
        </p:spPr>
        <p:txBody>
          <a:bodyPr wrap="square" rtlCol="0">
            <a:spAutoFit/>
          </a:bodyPr>
          <a:lstStyle/>
          <a:p>
            <a:r>
              <a:rPr lang="en-US" sz="1000" dirty="0" err="1">
                <a:solidFill>
                  <a:schemeClr val="bg1"/>
                </a:solidFill>
              </a:rPr>
              <a:t>Nimiipuu</a:t>
            </a:r>
            <a:r>
              <a:rPr lang="en-US" sz="1000" dirty="0">
                <a:solidFill>
                  <a:schemeClr val="bg1"/>
                </a:solidFill>
              </a:rPr>
              <a:t> </a:t>
            </a:r>
          </a:p>
          <a:p>
            <a:r>
              <a:rPr lang="en-US" sz="1000" dirty="0">
                <a:solidFill>
                  <a:schemeClr val="bg1"/>
                </a:solidFill>
              </a:rPr>
              <a:t>(Nez Perce)</a:t>
            </a:r>
          </a:p>
        </p:txBody>
      </p:sp>
      <p:pic>
        <p:nvPicPr>
          <p:cNvPr id="15" name="Picture 14">
            <a:extLst>
              <a:ext uri="{FF2B5EF4-FFF2-40B4-BE49-F238E27FC236}">
                <a16:creationId xmlns:a16="http://schemas.microsoft.com/office/drawing/2014/main" xmlns="" id="{22AA9B14-DFC9-4F0C-B74C-8C069A7F7AD7}"/>
              </a:ext>
            </a:extLst>
          </p:cNvPr>
          <p:cNvPicPr>
            <a:picLocks noChangeAspect="1"/>
          </p:cNvPicPr>
          <p:nvPr/>
        </p:nvPicPr>
        <p:blipFill>
          <a:blip r:embed="rId6"/>
          <a:stretch>
            <a:fillRect/>
          </a:stretch>
        </p:blipFill>
        <p:spPr>
          <a:xfrm>
            <a:off x="242166" y="4110503"/>
            <a:ext cx="1301723" cy="1945290"/>
          </a:xfrm>
          <a:prstGeom prst="rect">
            <a:avLst/>
          </a:prstGeom>
        </p:spPr>
      </p:pic>
      <p:sp>
        <p:nvSpPr>
          <p:cNvPr id="16" name="TextBox 15">
            <a:extLst>
              <a:ext uri="{FF2B5EF4-FFF2-40B4-BE49-F238E27FC236}">
                <a16:creationId xmlns:a16="http://schemas.microsoft.com/office/drawing/2014/main" xmlns="" id="{543DC619-A861-4293-A23B-028FB7F55035}"/>
              </a:ext>
            </a:extLst>
          </p:cNvPr>
          <p:cNvSpPr txBox="1"/>
          <p:nvPr/>
        </p:nvSpPr>
        <p:spPr>
          <a:xfrm>
            <a:off x="186669" y="5689633"/>
            <a:ext cx="1100788" cy="400110"/>
          </a:xfrm>
          <a:prstGeom prst="rect">
            <a:avLst/>
          </a:prstGeom>
          <a:noFill/>
        </p:spPr>
        <p:txBody>
          <a:bodyPr wrap="square" rtlCol="0">
            <a:spAutoFit/>
          </a:bodyPr>
          <a:lstStyle/>
          <a:p>
            <a:r>
              <a:rPr lang="en-US" sz="1000" dirty="0">
                <a:solidFill>
                  <a:schemeClr val="bg1"/>
                </a:solidFill>
              </a:rPr>
              <a:t>Paraguay</a:t>
            </a:r>
          </a:p>
          <a:p>
            <a:r>
              <a:rPr lang="en-US" sz="1000" dirty="0">
                <a:solidFill>
                  <a:schemeClr val="bg1"/>
                </a:solidFill>
              </a:rPr>
              <a:t>Steve McCurry</a:t>
            </a:r>
          </a:p>
        </p:txBody>
      </p:sp>
      <p:pic>
        <p:nvPicPr>
          <p:cNvPr id="23" name="Picture 22">
            <a:extLst>
              <a:ext uri="{FF2B5EF4-FFF2-40B4-BE49-F238E27FC236}">
                <a16:creationId xmlns:a16="http://schemas.microsoft.com/office/drawing/2014/main" xmlns="" id="{0EEC574C-ECE4-49A3-BF28-59602693E1D9}"/>
              </a:ext>
            </a:extLst>
          </p:cNvPr>
          <p:cNvPicPr>
            <a:picLocks noChangeAspect="1"/>
          </p:cNvPicPr>
          <p:nvPr/>
        </p:nvPicPr>
        <p:blipFill>
          <a:blip r:embed="rId7"/>
          <a:stretch>
            <a:fillRect/>
          </a:stretch>
        </p:blipFill>
        <p:spPr>
          <a:xfrm>
            <a:off x="1875442" y="4137733"/>
            <a:ext cx="3467363" cy="1950391"/>
          </a:xfrm>
          <a:prstGeom prst="rect">
            <a:avLst/>
          </a:prstGeom>
        </p:spPr>
      </p:pic>
      <p:sp>
        <p:nvSpPr>
          <p:cNvPr id="24" name="TextBox 23">
            <a:extLst>
              <a:ext uri="{FF2B5EF4-FFF2-40B4-BE49-F238E27FC236}">
                <a16:creationId xmlns:a16="http://schemas.microsoft.com/office/drawing/2014/main" xmlns="" id="{16E34BD1-C824-4498-8422-A5C6D31E3436}"/>
              </a:ext>
            </a:extLst>
          </p:cNvPr>
          <p:cNvSpPr txBox="1"/>
          <p:nvPr/>
        </p:nvSpPr>
        <p:spPr>
          <a:xfrm>
            <a:off x="4436727" y="5854390"/>
            <a:ext cx="926267" cy="246221"/>
          </a:xfrm>
          <a:prstGeom prst="rect">
            <a:avLst/>
          </a:prstGeom>
          <a:noFill/>
        </p:spPr>
        <p:txBody>
          <a:bodyPr wrap="square" rtlCol="0">
            <a:spAutoFit/>
          </a:bodyPr>
          <a:lstStyle/>
          <a:p>
            <a:pPr algn="ctr"/>
            <a:r>
              <a:rPr lang="en-US" sz="1000" dirty="0">
                <a:solidFill>
                  <a:schemeClr val="bg1"/>
                </a:solidFill>
              </a:rPr>
              <a:t>landportal.org</a:t>
            </a:r>
          </a:p>
        </p:txBody>
      </p:sp>
      <p:sp>
        <p:nvSpPr>
          <p:cNvPr id="25" name="TextBox 24">
            <a:extLst>
              <a:ext uri="{FF2B5EF4-FFF2-40B4-BE49-F238E27FC236}">
                <a16:creationId xmlns:a16="http://schemas.microsoft.com/office/drawing/2014/main" xmlns="" id="{884A499F-7849-4826-B8E5-8F39027C0BBE}"/>
              </a:ext>
            </a:extLst>
          </p:cNvPr>
          <p:cNvSpPr txBox="1"/>
          <p:nvPr/>
        </p:nvSpPr>
        <p:spPr>
          <a:xfrm>
            <a:off x="1834593" y="5854390"/>
            <a:ext cx="690677" cy="246221"/>
          </a:xfrm>
          <a:prstGeom prst="rect">
            <a:avLst/>
          </a:prstGeom>
          <a:noFill/>
        </p:spPr>
        <p:txBody>
          <a:bodyPr wrap="square" rtlCol="0">
            <a:spAutoFit/>
          </a:bodyPr>
          <a:lstStyle/>
          <a:p>
            <a:pPr algn="ctr"/>
            <a:r>
              <a:rPr lang="en-US" sz="1000" dirty="0">
                <a:solidFill>
                  <a:schemeClr val="bg1"/>
                </a:solidFill>
              </a:rPr>
              <a:t>Mongolia</a:t>
            </a:r>
          </a:p>
        </p:txBody>
      </p:sp>
      <p:sp>
        <p:nvSpPr>
          <p:cNvPr id="29" name="TextBox 28">
            <a:extLst>
              <a:ext uri="{FF2B5EF4-FFF2-40B4-BE49-F238E27FC236}">
                <a16:creationId xmlns:a16="http://schemas.microsoft.com/office/drawing/2014/main" xmlns="" id="{5C6AE1B5-BD53-4F98-B639-A45930C90C75}"/>
              </a:ext>
            </a:extLst>
          </p:cNvPr>
          <p:cNvSpPr txBox="1"/>
          <p:nvPr/>
        </p:nvSpPr>
        <p:spPr>
          <a:xfrm>
            <a:off x="1037220" y="1265996"/>
            <a:ext cx="574548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A way of life </a:t>
            </a:r>
          </a:p>
          <a:p>
            <a:pPr marL="457200" indent="-457200">
              <a:buFont typeface="Arial" panose="020B0604020202020204" pitchFamily="34" charset="0"/>
              <a:buChar char="•"/>
            </a:pPr>
            <a:r>
              <a:rPr lang="en-US" sz="2800" dirty="0"/>
              <a:t>Historical sites and artifacts</a:t>
            </a:r>
          </a:p>
          <a:p>
            <a:pPr marL="457200" indent="-457200">
              <a:buFont typeface="Arial" panose="020B0604020202020204" pitchFamily="34" charset="0"/>
              <a:buChar char="•"/>
            </a:pPr>
            <a:r>
              <a:rPr lang="en-US" sz="2800" dirty="0"/>
              <a:t>Legacy and heritage of indigenous people</a:t>
            </a:r>
          </a:p>
        </p:txBody>
      </p:sp>
      <p:pic>
        <p:nvPicPr>
          <p:cNvPr id="5" name="Picture 4">
            <a:extLst>
              <a:ext uri="{FF2B5EF4-FFF2-40B4-BE49-F238E27FC236}">
                <a16:creationId xmlns:a16="http://schemas.microsoft.com/office/drawing/2014/main" xmlns="" id="{38F2EE3D-CB38-409A-9A8F-83E4FA7C2433}"/>
              </a:ext>
            </a:extLst>
          </p:cNvPr>
          <p:cNvPicPr>
            <a:picLocks noChangeAspect="1"/>
          </p:cNvPicPr>
          <p:nvPr/>
        </p:nvPicPr>
        <p:blipFill>
          <a:blip r:embed="rId8"/>
          <a:stretch>
            <a:fillRect/>
          </a:stretch>
        </p:blipFill>
        <p:spPr>
          <a:xfrm>
            <a:off x="9100772" y="4110503"/>
            <a:ext cx="2901868" cy="1954265"/>
          </a:xfrm>
          <a:prstGeom prst="rect">
            <a:avLst/>
          </a:prstGeom>
        </p:spPr>
      </p:pic>
      <p:pic>
        <p:nvPicPr>
          <p:cNvPr id="22" name="Picture 21">
            <a:extLst>
              <a:ext uri="{FF2B5EF4-FFF2-40B4-BE49-F238E27FC236}">
                <a16:creationId xmlns:a16="http://schemas.microsoft.com/office/drawing/2014/main" xmlns="" id="{5AC5DB10-BD6A-42A5-BBF8-103FC78D1774}"/>
              </a:ext>
            </a:extLst>
          </p:cNvPr>
          <p:cNvPicPr>
            <a:picLocks noChangeAspect="1"/>
          </p:cNvPicPr>
          <p:nvPr/>
        </p:nvPicPr>
        <p:blipFill>
          <a:blip r:embed="rId9"/>
          <a:stretch>
            <a:fillRect/>
          </a:stretch>
        </p:blipFill>
        <p:spPr>
          <a:xfrm>
            <a:off x="5868716" y="4130529"/>
            <a:ext cx="2944043" cy="1950390"/>
          </a:xfrm>
          <a:prstGeom prst="rect">
            <a:avLst/>
          </a:prstGeom>
        </p:spPr>
      </p:pic>
      <p:sp>
        <p:nvSpPr>
          <p:cNvPr id="30" name="TextBox 29">
            <a:extLst>
              <a:ext uri="{FF2B5EF4-FFF2-40B4-BE49-F238E27FC236}">
                <a16:creationId xmlns:a16="http://schemas.microsoft.com/office/drawing/2014/main" xmlns="" id="{84DBE38C-3E00-46E0-B1DD-18F7434432DD}"/>
              </a:ext>
            </a:extLst>
          </p:cNvPr>
          <p:cNvSpPr txBox="1"/>
          <p:nvPr/>
        </p:nvSpPr>
        <p:spPr>
          <a:xfrm>
            <a:off x="7841353" y="5834706"/>
            <a:ext cx="1012256" cy="246221"/>
          </a:xfrm>
          <a:prstGeom prst="rect">
            <a:avLst/>
          </a:prstGeom>
          <a:noFill/>
        </p:spPr>
        <p:txBody>
          <a:bodyPr wrap="square" rtlCol="0">
            <a:spAutoFit/>
          </a:bodyPr>
          <a:lstStyle/>
          <a:p>
            <a:pPr algn="ctr"/>
            <a:r>
              <a:rPr lang="en-US" sz="1000" dirty="0">
                <a:solidFill>
                  <a:schemeClr val="bg1"/>
                </a:solidFill>
              </a:rPr>
              <a:t>staceyirvin.com</a:t>
            </a:r>
          </a:p>
        </p:txBody>
      </p:sp>
      <p:sp>
        <p:nvSpPr>
          <p:cNvPr id="31" name="TextBox 30">
            <a:extLst>
              <a:ext uri="{FF2B5EF4-FFF2-40B4-BE49-F238E27FC236}">
                <a16:creationId xmlns:a16="http://schemas.microsoft.com/office/drawing/2014/main" xmlns="" id="{05244482-79A4-44EC-AE58-51F588E66135}"/>
              </a:ext>
            </a:extLst>
          </p:cNvPr>
          <p:cNvSpPr txBox="1"/>
          <p:nvPr/>
        </p:nvSpPr>
        <p:spPr>
          <a:xfrm>
            <a:off x="5832558" y="5866878"/>
            <a:ext cx="619570" cy="246221"/>
          </a:xfrm>
          <a:prstGeom prst="rect">
            <a:avLst/>
          </a:prstGeom>
          <a:noFill/>
        </p:spPr>
        <p:txBody>
          <a:bodyPr wrap="square" rtlCol="0">
            <a:spAutoFit/>
          </a:bodyPr>
          <a:lstStyle/>
          <a:p>
            <a:pPr algn="ctr"/>
            <a:r>
              <a:rPr lang="en-US" sz="1000" dirty="0">
                <a:solidFill>
                  <a:schemeClr val="bg1"/>
                </a:solidFill>
              </a:rPr>
              <a:t>Maasai</a:t>
            </a:r>
          </a:p>
        </p:txBody>
      </p:sp>
      <p:sp>
        <p:nvSpPr>
          <p:cNvPr id="32" name="TextBox 31">
            <a:extLst>
              <a:ext uri="{FF2B5EF4-FFF2-40B4-BE49-F238E27FC236}">
                <a16:creationId xmlns:a16="http://schemas.microsoft.com/office/drawing/2014/main" xmlns="" id="{CEFB660D-9D5F-4B2F-B986-39C4B601C7B5}"/>
              </a:ext>
            </a:extLst>
          </p:cNvPr>
          <p:cNvSpPr txBox="1"/>
          <p:nvPr/>
        </p:nvSpPr>
        <p:spPr>
          <a:xfrm>
            <a:off x="10825089" y="5841903"/>
            <a:ext cx="1249039" cy="246221"/>
          </a:xfrm>
          <a:prstGeom prst="rect">
            <a:avLst/>
          </a:prstGeom>
          <a:noFill/>
        </p:spPr>
        <p:txBody>
          <a:bodyPr wrap="square" rtlCol="0">
            <a:spAutoFit/>
          </a:bodyPr>
          <a:lstStyle/>
          <a:p>
            <a:pPr algn="ctr"/>
            <a:r>
              <a:rPr lang="en-US" sz="1000" dirty="0">
                <a:solidFill>
                  <a:schemeClr val="bg1"/>
                </a:solidFill>
              </a:rPr>
              <a:t>theheraldtimes.com</a:t>
            </a:r>
          </a:p>
        </p:txBody>
      </p:sp>
      <p:sp>
        <p:nvSpPr>
          <p:cNvPr id="33" name="TextBox 32">
            <a:extLst>
              <a:ext uri="{FF2B5EF4-FFF2-40B4-BE49-F238E27FC236}">
                <a16:creationId xmlns:a16="http://schemas.microsoft.com/office/drawing/2014/main" xmlns="" id="{BC3CB6C9-D405-4058-877F-309B9D2C9EEA}"/>
              </a:ext>
            </a:extLst>
          </p:cNvPr>
          <p:cNvSpPr txBox="1"/>
          <p:nvPr/>
        </p:nvSpPr>
        <p:spPr>
          <a:xfrm>
            <a:off x="9095931" y="5818547"/>
            <a:ext cx="1239669" cy="246221"/>
          </a:xfrm>
          <a:prstGeom prst="rect">
            <a:avLst/>
          </a:prstGeom>
          <a:noFill/>
        </p:spPr>
        <p:txBody>
          <a:bodyPr wrap="square" rtlCol="0">
            <a:spAutoFit/>
          </a:bodyPr>
          <a:lstStyle/>
          <a:p>
            <a:pPr algn="ctr"/>
            <a:r>
              <a:rPr lang="en-US" sz="1000" dirty="0">
                <a:solidFill>
                  <a:schemeClr val="bg1"/>
                </a:solidFill>
              </a:rPr>
              <a:t>Canyon Pintado, CO</a:t>
            </a:r>
          </a:p>
        </p:txBody>
      </p:sp>
    </p:spTree>
    <p:custDataLst>
      <p:tags r:id="rId1"/>
    </p:custDataLst>
    <p:extLst>
      <p:ext uri="{BB962C8B-B14F-4D97-AF65-F5344CB8AC3E}">
        <p14:creationId xmlns:p14="http://schemas.microsoft.com/office/powerpoint/2010/main" val="1718927495"/>
      </p:ext>
    </p:extLst>
  </p:cSld>
  <p:clrMapOvr>
    <a:masterClrMapping/>
  </p:clrMapOvr>
  <mc:AlternateContent xmlns:mc="http://schemas.openxmlformats.org/markup-compatibility/2006" xmlns:p14="http://schemas.microsoft.com/office/powerpoint/2010/main">
    <mc:Choice Requires="p14">
      <p:transition spd="slow" p14:dur="2000" advTm="34467"/>
    </mc:Choice>
    <mc:Fallback xmlns="">
      <p:transition spd="slow" advTm="344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2110542" cy="892552"/>
          </a:xfrm>
          <a:prstGeom prst="rect">
            <a:avLst/>
          </a:prstGeom>
          <a:noFill/>
        </p:spPr>
        <p:txBody>
          <a:bodyPr wrap="square" rtlCol="0">
            <a:spAutoFit/>
          </a:bodyPr>
          <a:lstStyle/>
          <a:p>
            <a:pPr algn="ctr"/>
            <a:r>
              <a:rPr lang="en-US" sz="5200" b="1" dirty="0"/>
              <a:t>Multiple Use on Rangelands</a:t>
            </a:r>
          </a:p>
        </p:txBody>
      </p:sp>
      <p:pic>
        <p:nvPicPr>
          <p:cNvPr id="4" name="Content Placeholder 3"/>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4119880" y="1083448"/>
            <a:ext cx="7741920" cy="5077993"/>
          </a:xfrm>
          <a:prstGeom prst="rect">
            <a:avLst/>
          </a:prstGeom>
          <a:noFill/>
          <a:ln w="25400">
            <a:solidFill>
              <a:schemeClr val="dk1">
                <a:lumMod val="0"/>
                <a:lumOff val="0"/>
              </a:schemeClr>
            </a:solidFill>
            <a:miter lim="800000"/>
            <a:headEnd/>
            <a:tailEnd/>
          </a:ln>
          <a:effectLst/>
        </p:spPr>
      </p:pic>
      <p:sp>
        <p:nvSpPr>
          <p:cNvPr id="5" name="TextBox 4"/>
          <p:cNvSpPr txBox="1"/>
          <p:nvPr/>
        </p:nvSpPr>
        <p:spPr>
          <a:xfrm>
            <a:off x="264338" y="1192816"/>
            <a:ext cx="3332302" cy="1938992"/>
          </a:xfrm>
          <a:prstGeom prst="rect">
            <a:avLst/>
          </a:prstGeom>
          <a:noFill/>
        </p:spPr>
        <p:txBody>
          <a:bodyPr wrap="square" rtlCol="0">
            <a:spAutoFit/>
          </a:bodyPr>
          <a:lstStyle/>
          <a:p>
            <a:pPr algn="r"/>
            <a:r>
              <a:rPr lang="en-US" sz="2000" b="1" dirty="0"/>
              <a:t>Social Science Research Unit (SSRU) </a:t>
            </a:r>
            <a:r>
              <a:rPr lang="en-US" sz="2000" dirty="0"/>
              <a:t>at the University of Idaho Conducted a survey  funded by the Idaho Rangeland Resource Commission </a:t>
            </a:r>
            <a:endParaRPr lang="en-US" sz="2000" b="1" dirty="0"/>
          </a:p>
        </p:txBody>
      </p:sp>
    </p:spTree>
    <p:extLst>
      <p:ext uri="{BB962C8B-B14F-4D97-AF65-F5344CB8AC3E}">
        <p14:creationId xmlns:p14="http://schemas.microsoft.com/office/powerpoint/2010/main" val="109196461"/>
      </p:ext>
    </p:extLst>
  </p:cSld>
  <p:clrMapOvr>
    <a:masterClrMapping/>
  </p:clrMapOvr>
  <mc:AlternateContent xmlns:mc="http://schemas.openxmlformats.org/markup-compatibility/2006" xmlns:p14="http://schemas.microsoft.com/office/powerpoint/2010/main">
    <mc:Choice Requires="p14">
      <p:transition spd="slow" p14:dur="2000" advTm="132363"/>
    </mc:Choice>
    <mc:Fallback xmlns="">
      <p:transition spd="slow" advTm="1323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tree with a mountain in the desert&#10;&#10;Description generated with very high confidence">
            <a:extLst>
              <a:ext uri="{FF2B5EF4-FFF2-40B4-BE49-F238E27FC236}">
                <a16:creationId xmlns:a16="http://schemas.microsoft.com/office/drawing/2014/main" xmlns="" id="{6A28F6BC-E14C-439F-ABFA-D5B0F03C23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77971" y="252437"/>
            <a:ext cx="3643299" cy="2797274"/>
          </a:xfrm>
          <a:prstGeom prst="rect">
            <a:avLst/>
          </a:prstGeom>
        </p:spPr>
      </p:pic>
      <p:sp>
        <p:nvSpPr>
          <p:cNvPr id="3" name="Title 2">
            <a:extLst>
              <a:ext uri="{FF2B5EF4-FFF2-40B4-BE49-F238E27FC236}">
                <a16:creationId xmlns:a16="http://schemas.microsoft.com/office/drawing/2014/main" xmlns="" id="{9CC3AA21-588D-4259-898B-415513CB05B3}"/>
              </a:ext>
            </a:extLst>
          </p:cNvPr>
          <p:cNvSpPr>
            <a:spLocks noGrp="1"/>
          </p:cNvSpPr>
          <p:nvPr>
            <p:ph type="ctrTitle"/>
          </p:nvPr>
        </p:nvSpPr>
        <p:spPr/>
        <p:txBody>
          <a:bodyPr/>
          <a:lstStyle/>
          <a:p>
            <a:r>
              <a:rPr lang="en-US" dirty="0"/>
              <a:t>Value of Rangelands</a:t>
            </a:r>
          </a:p>
        </p:txBody>
      </p:sp>
      <p:grpSp>
        <p:nvGrpSpPr>
          <p:cNvPr id="11" name="Group 10">
            <a:extLst>
              <a:ext uri="{FF2B5EF4-FFF2-40B4-BE49-F238E27FC236}">
                <a16:creationId xmlns:a16="http://schemas.microsoft.com/office/drawing/2014/main" xmlns="" id="{D39B5E65-8FB9-4EAE-BFD7-D0590F3DC290}"/>
              </a:ext>
            </a:extLst>
          </p:cNvPr>
          <p:cNvGrpSpPr/>
          <p:nvPr/>
        </p:nvGrpSpPr>
        <p:grpSpPr>
          <a:xfrm>
            <a:off x="8991063" y="227192"/>
            <a:ext cx="2636737" cy="2822519"/>
            <a:chOff x="8933009" y="1372108"/>
            <a:chExt cx="2656372" cy="2847635"/>
          </a:xfrm>
        </p:grpSpPr>
        <p:pic>
          <p:nvPicPr>
            <p:cNvPr id="7" name="Picture 6" descr="A windmill on a cloudy day&#10;&#10;Description generated with very high confidence">
              <a:extLst>
                <a:ext uri="{FF2B5EF4-FFF2-40B4-BE49-F238E27FC236}">
                  <a16:creationId xmlns:a16="http://schemas.microsoft.com/office/drawing/2014/main" xmlns="" id="{5C62E73F-61F7-4A31-9901-71543D5B56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33009" y="1372108"/>
              <a:ext cx="2620652" cy="2847635"/>
            </a:xfrm>
            <a:prstGeom prst="rect">
              <a:avLst/>
            </a:prstGeom>
          </p:spPr>
        </p:pic>
        <p:sp>
          <p:nvSpPr>
            <p:cNvPr id="8" name="TextBox 7">
              <a:extLst>
                <a:ext uri="{FF2B5EF4-FFF2-40B4-BE49-F238E27FC236}">
                  <a16:creationId xmlns:a16="http://schemas.microsoft.com/office/drawing/2014/main" xmlns="" id="{8699237F-099C-4477-ABEA-D00915981BDB}"/>
                </a:ext>
              </a:extLst>
            </p:cNvPr>
            <p:cNvSpPr txBox="1"/>
            <p:nvPr/>
          </p:nvSpPr>
          <p:spPr>
            <a:xfrm>
              <a:off x="10601610" y="4019688"/>
              <a:ext cx="987771" cy="200055"/>
            </a:xfrm>
            <a:prstGeom prst="rect">
              <a:avLst/>
            </a:prstGeom>
            <a:noFill/>
          </p:spPr>
          <p:txBody>
            <a:bodyPr wrap="none" rtlCol="0">
              <a:spAutoFit/>
            </a:bodyPr>
            <a:lstStyle/>
            <a:p>
              <a:pPr algn="r"/>
              <a:r>
                <a:rPr lang="en-US" sz="700" dirty="0">
                  <a:solidFill>
                    <a:schemeClr val="bg1"/>
                  </a:solidFill>
                </a:rPr>
                <a:t>Scott Flaherty USFWS</a:t>
              </a:r>
            </a:p>
          </p:txBody>
        </p:sp>
      </p:grpSp>
      <p:grpSp>
        <p:nvGrpSpPr>
          <p:cNvPr id="5" name="Group 4">
            <a:extLst>
              <a:ext uri="{FF2B5EF4-FFF2-40B4-BE49-F238E27FC236}">
                <a16:creationId xmlns:a16="http://schemas.microsoft.com/office/drawing/2014/main" xmlns="" id="{92D8D4A2-2054-4D38-9409-45BFC4447584}"/>
              </a:ext>
            </a:extLst>
          </p:cNvPr>
          <p:cNvGrpSpPr/>
          <p:nvPr/>
        </p:nvGrpSpPr>
        <p:grpSpPr>
          <a:xfrm>
            <a:off x="762045" y="223380"/>
            <a:ext cx="4263992" cy="2826331"/>
            <a:chOff x="723625" y="1368296"/>
            <a:chExt cx="4263992" cy="2826331"/>
          </a:xfrm>
        </p:grpSpPr>
        <p:pic>
          <p:nvPicPr>
            <p:cNvPr id="10" name="Picture 9" descr="A herd of cattle standing on top of a lush green field&#10;&#10;Description generated with very high confidence">
              <a:extLst>
                <a:ext uri="{FF2B5EF4-FFF2-40B4-BE49-F238E27FC236}">
                  <a16:creationId xmlns:a16="http://schemas.microsoft.com/office/drawing/2014/main" xmlns="" id="{8F73F804-3B04-42BF-9097-BDEE331344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625" y="1368296"/>
              <a:ext cx="4246132" cy="2826331"/>
            </a:xfrm>
            <a:prstGeom prst="rect">
              <a:avLst/>
            </a:prstGeom>
          </p:spPr>
        </p:pic>
        <p:sp>
          <p:nvSpPr>
            <p:cNvPr id="16" name="TextBox 15">
              <a:extLst>
                <a:ext uri="{FF2B5EF4-FFF2-40B4-BE49-F238E27FC236}">
                  <a16:creationId xmlns:a16="http://schemas.microsoft.com/office/drawing/2014/main" xmlns="" id="{A3DBD543-E6A6-42CD-9437-E7B4897D03BD}"/>
                </a:ext>
              </a:extLst>
            </p:cNvPr>
            <p:cNvSpPr txBox="1"/>
            <p:nvPr/>
          </p:nvSpPr>
          <p:spPr>
            <a:xfrm>
              <a:off x="4229075" y="3994572"/>
              <a:ext cx="758542" cy="200055"/>
            </a:xfrm>
            <a:prstGeom prst="rect">
              <a:avLst/>
            </a:prstGeom>
            <a:noFill/>
          </p:spPr>
          <p:txBody>
            <a:bodyPr wrap="none" rtlCol="0">
              <a:spAutoFit/>
            </a:bodyPr>
            <a:lstStyle/>
            <a:p>
              <a:pPr algn="r"/>
              <a:r>
                <a:rPr lang="en-US" sz="700" dirty="0">
                  <a:solidFill>
                    <a:schemeClr val="bg1"/>
                  </a:solidFill>
                </a:rPr>
                <a:t>NRCS USDA.gov</a:t>
              </a:r>
            </a:p>
          </p:txBody>
        </p:sp>
      </p:grpSp>
      <p:sp>
        <p:nvSpPr>
          <p:cNvPr id="4" name="Subtitle 3">
            <a:extLst>
              <a:ext uri="{FF2B5EF4-FFF2-40B4-BE49-F238E27FC236}">
                <a16:creationId xmlns:a16="http://schemas.microsoft.com/office/drawing/2014/main" xmlns="" id="{F1DC868F-0AE3-4153-A5D8-C082CDD92D28}"/>
              </a:ext>
            </a:extLst>
          </p:cNvPr>
          <p:cNvSpPr>
            <a:spLocks noGrp="1"/>
          </p:cNvSpPr>
          <p:nvPr>
            <p:ph type="subTitle" idx="1"/>
          </p:nvPr>
        </p:nvSpPr>
        <p:spPr/>
        <p:txBody>
          <a:bodyPr/>
          <a:lstStyle/>
          <a:p>
            <a:r>
              <a:rPr lang="en-US" dirty="0"/>
              <a:t>Rangeland Principles (REM 151)</a:t>
            </a:r>
          </a:p>
        </p:txBody>
      </p:sp>
      <p:pic>
        <p:nvPicPr>
          <p:cNvPr id="14" name="Picture 13">
            <a:extLst>
              <a:ext uri="{FF2B5EF4-FFF2-40B4-BE49-F238E27FC236}">
                <a16:creationId xmlns:a16="http://schemas.microsoft.com/office/drawing/2014/main" xmlns="" id="{52D588A2-D0AC-44E3-B1FF-B26AA36E5A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4520" y="5858539"/>
            <a:ext cx="3385745" cy="455382"/>
          </a:xfrm>
          <a:prstGeom prst="rect">
            <a:avLst/>
          </a:prstGeom>
        </p:spPr>
      </p:pic>
      <p:sp>
        <p:nvSpPr>
          <p:cNvPr id="19" name="TextBox 18">
            <a:extLst>
              <a:ext uri="{FF2B5EF4-FFF2-40B4-BE49-F238E27FC236}">
                <a16:creationId xmlns:a16="http://schemas.microsoft.com/office/drawing/2014/main" xmlns="" id="{49AF4790-A76B-41E4-9A9E-B17E2EDAAF8A}"/>
              </a:ext>
            </a:extLst>
          </p:cNvPr>
          <p:cNvSpPr txBox="1"/>
          <p:nvPr/>
        </p:nvSpPr>
        <p:spPr>
          <a:xfrm>
            <a:off x="8169224" y="2814883"/>
            <a:ext cx="500458" cy="200055"/>
          </a:xfrm>
          <a:prstGeom prst="rect">
            <a:avLst/>
          </a:prstGeom>
          <a:noFill/>
        </p:spPr>
        <p:txBody>
          <a:bodyPr wrap="none" rtlCol="0">
            <a:spAutoFit/>
          </a:bodyPr>
          <a:lstStyle/>
          <a:p>
            <a:r>
              <a:rPr lang="en-US" sz="700" dirty="0">
                <a:solidFill>
                  <a:schemeClr val="bg1"/>
                </a:solidFill>
              </a:rPr>
              <a:t>BLM.gov</a:t>
            </a:r>
          </a:p>
        </p:txBody>
      </p:sp>
    </p:spTree>
    <p:custDataLst>
      <p:tags r:id="rId1"/>
    </p:custDataLst>
    <p:extLst>
      <p:ext uri="{BB962C8B-B14F-4D97-AF65-F5344CB8AC3E}">
        <p14:creationId xmlns:p14="http://schemas.microsoft.com/office/powerpoint/2010/main" val="1411418665"/>
      </p:ext>
    </p:extLst>
  </p:cSld>
  <p:clrMapOvr>
    <a:masterClrMapping/>
  </p:clrMapOvr>
  <mc:AlternateContent xmlns:mc="http://schemas.openxmlformats.org/markup-compatibility/2006" xmlns:p14="http://schemas.microsoft.com/office/powerpoint/2010/main">
    <mc:Choice Requires="p14">
      <p:transition spd="slow" p14:dur="2000" advTm="16140"/>
    </mc:Choice>
    <mc:Fallback xmlns="">
      <p:transition spd="slow" advTm="1614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ining(BLM_Photo).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87581" y="2984237"/>
            <a:ext cx="1147080" cy="1747506"/>
          </a:xfrm>
          <a:prstGeom prst="rect">
            <a:avLst/>
          </a:prstGeom>
          <a:noFill/>
          <a:ln w="9525">
            <a:solidFill>
              <a:schemeClr val="tx1"/>
            </a:solidFill>
            <a:miter lim="800000"/>
            <a:headEnd/>
            <a:tailEnd/>
          </a:ln>
        </p:spPr>
      </p:pic>
      <p:pic>
        <p:nvPicPr>
          <p:cNvPr id="47" name="Picture 46" descr="A close up of a lush green field&#10;&#10;Description generated with very high confidence">
            <a:extLst>
              <a:ext uri="{FF2B5EF4-FFF2-40B4-BE49-F238E27FC236}">
                <a16:creationId xmlns:a16="http://schemas.microsoft.com/office/drawing/2014/main" xmlns="" id="{E4C52676-A263-4110-96C5-95B238ABD6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224" r="-167"/>
          <a:stretch/>
        </p:blipFill>
        <p:spPr>
          <a:xfrm>
            <a:off x="6104441" y="4676312"/>
            <a:ext cx="2855734" cy="1633799"/>
          </a:xfrm>
          <a:prstGeom prst="rect">
            <a:avLst/>
          </a:prstGeom>
        </p:spPr>
      </p:pic>
      <p:pic>
        <p:nvPicPr>
          <p:cNvPr id="44" name="Picture 43" descr="A group of sheep standing on top of a grass covered field&#10;&#10;Description generated with high confidence">
            <a:extLst>
              <a:ext uri="{FF2B5EF4-FFF2-40B4-BE49-F238E27FC236}">
                <a16:creationId xmlns:a16="http://schemas.microsoft.com/office/drawing/2014/main" xmlns="" id="{BB4EAAFF-44E1-4FDB-98BE-0C21417477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75"/>
          <a:stretch/>
        </p:blipFill>
        <p:spPr>
          <a:xfrm>
            <a:off x="3192697" y="4809808"/>
            <a:ext cx="2828689" cy="1515867"/>
          </a:xfrm>
          <a:prstGeom prst="rect">
            <a:avLst/>
          </a:prstGeom>
        </p:spPr>
      </p:pic>
      <p:pic>
        <p:nvPicPr>
          <p:cNvPr id="37" name="Picture 36" descr="A windmill on a cloudy day&#10;&#10;Description generated with very high confidence">
            <a:extLst>
              <a:ext uri="{FF2B5EF4-FFF2-40B4-BE49-F238E27FC236}">
                <a16:creationId xmlns:a16="http://schemas.microsoft.com/office/drawing/2014/main" xmlns="" id="{4782F989-14AD-4DA0-9456-E8CAC1A5FC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945"/>
          <a:stretch/>
        </p:blipFill>
        <p:spPr>
          <a:xfrm>
            <a:off x="8794152" y="2928350"/>
            <a:ext cx="1372257" cy="1824842"/>
          </a:xfrm>
          <a:prstGeom prst="rect">
            <a:avLst/>
          </a:prstGeom>
        </p:spPr>
      </p:pic>
      <p:pic>
        <p:nvPicPr>
          <p:cNvPr id="28" name="Picture 27" descr="A person riding a motorcycle down a dirt road&#10;&#10;Description generated with very high confidence">
            <a:extLst>
              <a:ext uri="{FF2B5EF4-FFF2-40B4-BE49-F238E27FC236}">
                <a16:creationId xmlns:a16="http://schemas.microsoft.com/office/drawing/2014/main" xmlns="" id="{0C073945-C09E-417C-ABD5-44055144B3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36831" y="2966453"/>
            <a:ext cx="2677120" cy="1786739"/>
          </a:xfrm>
          <a:prstGeom prst="rect">
            <a:avLst/>
          </a:prstGeom>
        </p:spPr>
      </p:pic>
      <p:sp>
        <p:nvSpPr>
          <p:cNvPr id="3" name="TextBox 2"/>
          <p:cNvSpPr txBox="1"/>
          <p:nvPr/>
        </p:nvSpPr>
        <p:spPr>
          <a:xfrm>
            <a:off x="81458" y="96780"/>
            <a:ext cx="11844381" cy="923330"/>
          </a:xfrm>
          <a:prstGeom prst="rect">
            <a:avLst/>
          </a:prstGeom>
          <a:noFill/>
        </p:spPr>
        <p:txBody>
          <a:bodyPr wrap="square" rtlCol="0">
            <a:spAutoFit/>
          </a:bodyPr>
          <a:lstStyle/>
          <a:p>
            <a:pPr algn="ctr"/>
            <a:r>
              <a:rPr lang="en-US" sz="5400" b="1" dirty="0"/>
              <a:t>Multiple Use</a:t>
            </a:r>
          </a:p>
        </p:txBody>
      </p:sp>
      <p:sp>
        <p:nvSpPr>
          <p:cNvPr id="4" name="TextBox 3"/>
          <p:cNvSpPr txBox="1"/>
          <p:nvPr/>
        </p:nvSpPr>
        <p:spPr>
          <a:xfrm>
            <a:off x="266161" y="967775"/>
            <a:ext cx="12192000" cy="461665"/>
          </a:xfrm>
          <a:prstGeom prst="rect">
            <a:avLst/>
          </a:prstGeom>
          <a:noFill/>
        </p:spPr>
        <p:txBody>
          <a:bodyPr wrap="square" rtlCol="0">
            <a:spAutoFit/>
          </a:bodyPr>
          <a:lstStyle/>
          <a:p>
            <a:pPr algn="ctr"/>
            <a:r>
              <a:rPr lang="en-US" sz="2400" dirty="0"/>
              <a:t>There are many uses for rangelands and these uses need to be considered </a:t>
            </a:r>
            <a:r>
              <a:rPr lang="en-US" sz="2400" b="1" dirty="0"/>
              <a:t>simultaneously.</a:t>
            </a:r>
            <a:r>
              <a:rPr lang="en-US" sz="2400" dirty="0"/>
              <a:t>  </a:t>
            </a:r>
          </a:p>
        </p:txBody>
      </p:sp>
      <p:pic>
        <p:nvPicPr>
          <p:cNvPr id="7" name="Picture 6" descr="Idaho-Sage-Step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3302" y="4820241"/>
            <a:ext cx="2793288" cy="1494999"/>
          </a:xfrm>
          <a:prstGeom prst="rect">
            <a:avLst/>
          </a:prstGeom>
          <a:noFill/>
          <a:ln w="9525">
            <a:solidFill>
              <a:schemeClr val="tx1"/>
            </a:solidFill>
            <a:miter lim="800000"/>
            <a:headEnd/>
            <a:tailEnd/>
          </a:ln>
        </p:spPr>
      </p:pic>
      <p:pic>
        <p:nvPicPr>
          <p:cNvPr id="11" name="Picture 10" descr="Roping_Alvord_Desert(Seth_McFarland).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6161" y="2991522"/>
            <a:ext cx="2819400" cy="1752600"/>
          </a:xfrm>
          <a:prstGeom prst="rect">
            <a:avLst/>
          </a:prstGeom>
          <a:noFill/>
          <a:ln w="9525">
            <a:solidFill>
              <a:schemeClr val="tx1"/>
            </a:solidFill>
            <a:miter lim="800000"/>
            <a:headEnd/>
            <a:tailEnd/>
          </a:ln>
        </p:spPr>
      </p:pic>
      <p:sp>
        <p:nvSpPr>
          <p:cNvPr id="14" name="Text Box 3"/>
          <p:cNvSpPr txBox="1">
            <a:spLocks noChangeArrowheads="1"/>
          </p:cNvSpPr>
          <p:nvPr/>
        </p:nvSpPr>
        <p:spPr bwMode="auto">
          <a:xfrm>
            <a:off x="5188586" y="3228391"/>
            <a:ext cx="184150" cy="244475"/>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a:latin typeface="Comic Sans MS" pitchFamily="66" charset="0"/>
            </a:endParaRPr>
          </a:p>
        </p:txBody>
      </p:sp>
      <p:sp>
        <p:nvSpPr>
          <p:cNvPr id="15" name="Text Box 14"/>
          <p:cNvSpPr txBox="1">
            <a:spLocks noChangeArrowheads="1"/>
          </p:cNvSpPr>
          <p:nvPr/>
        </p:nvSpPr>
        <p:spPr bwMode="auto">
          <a:xfrm>
            <a:off x="7929336" y="4855357"/>
            <a:ext cx="938213" cy="376238"/>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Forage</a:t>
            </a:r>
          </a:p>
        </p:txBody>
      </p:sp>
      <p:sp>
        <p:nvSpPr>
          <p:cNvPr id="16" name="Text Box 16"/>
          <p:cNvSpPr txBox="1">
            <a:spLocks noChangeArrowheads="1"/>
          </p:cNvSpPr>
          <p:nvPr/>
        </p:nvSpPr>
        <p:spPr bwMode="auto">
          <a:xfrm>
            <a:off x="4443511" y="3016051"/>
            <a:ext cx="1362075" cy="376238"/>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Recreation</a:t>
            </a:r>
          </a:p>
        </p:txBody>
      </p:sp>
      <p:sp>
        <p:nvSpPr>
          <p:cNvPr id="17" name="Text Box 20"/>
          <p:cNvSpPr txBox="1">
            <a:spLocks noChangeArrowheads="1"/>
          </p:cNvSpPr>
          <p:nvPr/>
        </p:nvSpPr>
        <p:spPr bwMode="auto">
          <a:xfrm>
            <a:off x="354649" y="3054356"/>
            <a:ext cx="2436813" cy="376237"/>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latin typeface="Comic Sans MS" pitchFamily="66" charset="0"/>
              </a:rPr>
              <a:t>Livestock Production</a:t>
            </a:r>
          </a:p>
        </p:txBody>
      </p:sp>
      <p:sp>
        <p:nvSpPr>
          <p:cNvPr id="18" name="Text Box 21"/>
          <p:cNvSpPr txBox="1">
            <a:spLocks noChangeArrowheads="1"/>
          </p:cNvSpPr>
          <p:nvPr/>
        </p:nvSpPr>
        <p:spPr bwMode="auto">
          <a:xfrm>
            <a:off x="1548852" y="4864980"/>
            <a:ext cx="1498600" cy="376237"/>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Open Space</a:t>
            </a:r>
          </a:p>
        </p:txBody>
      </p:sp>
      <p:sp>
        <p:nvSpPr>
          <p:cNvPr id="21" name="Text Box 12"/>
          <p:cNvSpPr txBox="1">
            <a:spLocks noChangeArrowheads="1"/>
          </p:cNvSpPr>
          <p:nvPr/>
        </p:nvSpPr>
        <p:spPr bwMode="auto">
          <a:xfrm>
            <a:off x="3268764" y="4818607"/>
            <a:ext cx="2005013" cy="376238"/>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Wildlife Habitat</a:t>
            </a:r>
          </a:p>
        </p:txBody>
      </p:sp>
      <p:sp>
        <p:nvSpPr>
          <p:cNvPr id="22" name="Text Box 10"/>
          <p:cNvSpPr txBox="1">
            <a:spLocks noChangeArrowheads="1"/>
          </p:cNvSpPr>
          <p:nvPr/>
        </p:nvSpPr>
        <p:spPr bwMode="auto">
          <a:xfrm>
            <a:off x="8838826" y="2993899"/>
            <a:ext cx="939800" cy="369887"/>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Energy</a:t>
            </a:r>
          </a:p>
        </p:txBody>
      </p:sp>
      <p:sp>
        <p:nvSpPr>
          <p:cNvPr id="23" name="Text Box 8"/>
          <p:cNvSpPr txBox="1">
            <a:spLocks noChangeArrowheads="1"/>
          </p:cNvSpPr>
          <p:nvPr/>
        </p:nvSpPr>
        <p:spPr bwMode="auto">
          <a:xfrm>
            <a:off x="10390155" y="3015852"/>
            <a:ext cx="1116013" cy="369888"/>
          </a:xfrm>
          <a:prstGeom prst="rect">
            <a:avLst/>
          </a:prstGeom>
          <a:solidFill>
            <a:schemeClr val="bg1">
              <a:alpha val="49019"/>
            </a:schemeClr>
          </a:solidFill>
          <a:ln w="9525">
            <a:solidFill>
              <a:schemeClr val="tx1"/>
            </a:solid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latin typeface="Comic Sans MS" pitchFamily="66" charset="0"/>
              </a:rPr>
              <a:t>Minerals</a:t>
            </a:r>
          </a:p>
        </p:txBody>
      </p:sp>
      <p:sp>
        <p:nvSpPr>
          <p:cNvPr id="25" name="TextBox 24"/>
          <p:cNvSpPr txBox="1"/>
          <p:nvPr/>
        </p:nvSpPr>
        <p:spPr>
          <a:xfrm>
            <a:off x="744413" y="1616783"/>
            <a:ext cx="10306123" cy="830997"/>
          </a:xfrm>
          <a:prstGeom prst="rect">
            <a:avLst/>
          </a:prstGeom>
          <a:noFill/>
        </p:spPr>
        <p:txBody>
          <a:bodyPr wrap="square" rtlCol="0">
            <a:spAutoFit/>
          </a:bodyPr>
          <a:lstStyle/>
          <a:p>
            <a:r>
              <a:rPr lang="en-US" sz="2400" dirty="0"/>
              <a:t>The </a:t>
            </a:r>
            <a:r>
              <a:rPr lang="en-US" sz="2400" b="1" dirty="0"/>
              <a:t>harmonious use</a:t>
            </a:r>
            <a:r>
              <a:rPr lang="en-US" sz="2400" dirty="0"/>
              <a:t> of native rangeland for more than one purpose, such as livestock, recreation, wildlife, and water production  </a:t>
            </a:r>
            <a:r>
              <a:rPr lang="en-US" dirty="0"/>
              <a:t>(Society for Range Management 1989).</a:t>
            </a:r>
          </a:p>
        </p:txBody>
      </p:sp>
      <p:cxnSp>
        <p:nvCxnSpPr>
          <p:cNvPr id="26" name="Straight Connector 25"/>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06A6DE3C-4FF0-4E48-B6C7-8C48B928F325}"/>
              </a:ext>
            </a:extLst>
          </p:cNvPr>
          <p:cNvSpPr txBox="1"/>
          <p:nvPr/>
        </p:nvSpPr>
        <p:spPr>
          <a:xfrm>
            <a:off x="2261215" y="4542080"/>
            <a:ext cx="758542" cy="200055"/>
          </a:xfrm>
          <a:prstGeom prst="rect">
            <a:avLst/>
          </a:prstGeom>
          <a:noFill/>
        </p:spPr>
        <p:txBody>
          <a:bodyPr wrap="none" rtlCol="0">
            <a:spAutoFit/>
          </a:bodyPr>
          <a:lstStyle/>
          <a:p>
            <a:pPr algn="r"/>
            <a:r>
              <a:rPr lang="en-US" sz="700" dirty="0">
                <a:solidFill>
                  <a:schemeClr val="bg1"/>
                </a:solidFill>
              </a:rPr>
              <a:t>K. Launchbaugh</a:t>
            </a:r>
          </a:p>
        </p:txBody>
      </p:sp>
      <p:sp>
        <p:nvSpPr>
          <p:cNvPr id="30" name="TextBox 29">
            <a:extLst>
              <a:ext uri="{FF2B5EF4-FFF2-40B4-BE49-F238E27FC236}">
                <a16:creationId xmlns:a16="http://schemas.microsoft.com/office/drawing/2014/main" xmlns="" id="{202898FC-47A8-46E8-B89B-7E3B33074595}"/>
              </a:ext>
            </a:extLst>
          </p:cNvPr>
          <p:cNvSpPr txBox="1"/>
          <p:nvPr/>
        </p:nvSpPr>
        <p:spPr>
          <a:xfrm>
            <a:off x="5334370" y="4542080"/>
            <a:ext cx="500458" cy="200055"/>
          </a:xfrm>
          <a:prstGeom prst="rect">
            <a:avLst/>
          </a:prstGeom>
          <a:noFill/>
        </p:spPr>
        <p:txBody>
          <a:bodyPr wrap="none" rtlCol="0">
            <a:spAutoFit/>
          </a:bodyPr>
          <a:lstStyle/>
          <a:p>
            <a:pPr algn="r"/>
            <a:r>
              <a:rPr lang="en-US" sz="700" dirty="0">
                <a:solidFill>
                  <a:schemeClr val="bg1"/>
                </a:solidFill>
              </a:rPr>
              <a:t>BLM.gov</a:t>
            </a:r>
          </a:p>
        </p:txBody>
      </p:sp>
      <p:pic>
        <p:nvPicPr>
          <p:cNvPr id="33" name="Picture 32" descr="A river running through a body of water&#10;&#10;Description generated with very high confidence">
            <a:extLst>
              <a:ext uri="{FF2B5EF4-FFF2-40B4-BE49-F238E27FC236}">
                <a16:creationId xmlns:a16="http://schemas.microsoft.com/office/drawing/2014/main" xmlns="" id="{5E8863A8-E335-4BC4-BB6E-FD92AC12834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
          <a:stretch/>
        </p:blipFill>
        <p:spPr>
          <a:xfrm>
            <a:off x="5897475" y="2963957"/>
            <a:ext cx="2880609" cy="1767786"/>
          </a:xfrm>
          <a:prstGeom prst="rect">
            <a:avLst/>
          </a:prstGeom>
        </p:spPr>
      </p:pic>
      <p:sp>
        <p:nvSpPr>
          <p:cNvPr id="34" name="Text Box 10">
            <a:extLst>
              <a:ext uri="{FF2B5EF4-FFF2-40B4-BE49-F238E27FC236}">
                <a16:creationId xmlns:a16="http://schemas.microsoft.com/office/drawing/2014/main" xmlns="" id="{BD6B03DD-459A-45BA-ADD6-E3D75867013B}"/>
              </a:ext>
            </a:extLst>
          </p:cNvPr>
          <p:cNvSpPr txBox="1">
            <a:spLocks noChangeArrowheads="1"/>
          </p:cNvSpPr>
          <p:nvPr/>
        </p:nvSpPr>
        <p:spPr bwMode="auto">
          <a:xfrm>
            <a:off x="7646632" y="2991522"/>
            <a:ext cx="991792" cy="369332"/>
          </a:xfrm>
          <a:prstGeom prst="rect">
            <a:avLst/>
          </a:prstGeom>
          <a:solidFill>
            <a:schemeClr val="bg1">
              <a:alpha val="49019"/>
            </a:schemeClr>
          </a:solidFill>
          <a:ln w="9525">
            <a:solidFill>
              <a:srgbClr val="DFD8B5"/>
            </a:solidFill>
            <a:miter lim="800000"/>
            <a:headEnd/>
            <a:tailEnd/>
          </a:ln>
        </p:spPr>
        <p:txBody>
          <a:bodyPr wrap="square">
            <a:spAutoFit/>
          </a:bodyPr>
          <a:lstStyle/>
          <a:p>
            <a:pPr eaLnBrk="0" hangingPunct="0"/>
            <a:r>
              <a:rPr lang="en-US" b="1" dirty="0">
                <a:latin typeface="Comic Sans MS" pitchFamily="66" charset="0"/>
              </a:rPr>
              <a:t>Water</a:t>
            </a:r>
          </a:p>
        </p:txBody>
      </p:sp>
      <p:sp>
        <p:nvSpPr>
          <p:cNvPr id="35" name="TextBox 34">
            <a:extLst>
              <a:ext uri="{FF2B5EF4-FFF2-40B4-BE49-F238E27FC236}">
                <a16:creationId xmlns:a16="http://schemas.microsoft.com/office/drawing/2014/main" xmlns="" id="{D58738C7-BE35-4038-85E0-6BF2C03C0106}"/>
              </a:ext>
            </a:extLst>
          </p:cNvPr>
          <p:cNvSpPr txBox="1"/>
          <p:nvPr/>
        </p:nvSpPr>
        <p:spPr>
          <a:xfrm>
            <a:off x="7964397" y="4531688"/>
            <a:ext cx="829755" cy="200055"/>
          </a:xfrm>
          <a:prstGeom prst="rect">
            <a:avLst/>
          </a:prstGeom>
          <a:noFill/>
        </p:spPr>
        <p:txBody>
          <a:bodyPr wrap="square" rtlCol="0">
            <a:spAutoFit/>
          </a:bodyPr>
          <a:lstStyle/>
          <a:p>
            <a:pPr algn="r"/>
            <a:r>
              <a:rPr lang="en-US" sz="700" dirty="0">
                <a:solidFill>
                  <a:schemeClr val="bg1"/>
                </a:solidFill>
              </a:rPr>
              <a:t>BLM.gov</a:t>
            </a:r>
          </a:p>
        </p:txBody>
      </p:sp>
      <p:sp>
        <p:nvSpPr>
          <p:cNvPr id="36" name="TextBox 35">
            <a:extLst>
              <a:ext uri="{FF2B5EF4-FFF2-40B4-BE49-F238E27FC236}">
                <a16:creationId xmlns:a16="http://schemas.microsoft.com/office/drawing/2014/main" xmlns="" id="{58B28A12-B7FA-43BE-A457-8FEAC6EDBF5D}"/>
              </a:ext>
            </a:extLst>
          </p:cNvPr>
          <p:cNvSpPr txBox="1"/>
          <p:nvPr/>
        </p:nvSpPr>
        <p:spPr>
          <a:xfrm>
            <a:off x="11168517" y="5159472"/>
            <a:ext cx="693283" cy="200055"/>
          </a:xfrm>
          <a:prstGeom prst="rect">
            <a:avLst/>
          </a:prstGeom>
          <a:noFill/>
        </p:spPr>
        <p:txBody>
          <a:bodyPr wrap="square" rtlCol="0">
            <a:spAutoFit/>
          </a:bodyPr>
          <a:lstStyle/>
          <a:p>
            <a:pPr algn="r"/>
            <a:r>
              <a:rPr lang="en-US" sz="700" dirty="0">
                <a:solidFill>
                  <a:schemeClr val="bg1"/>
                </a:solidFill>
              </a:rPr>
              <a:t>BLM.gov</a:t>
            </a:r>
          </a:p>
        </p:txBody>
      </p:sp>
      <p:sp>
        <p:nvSpPr>
          <p:cNvPr id="39" name="TextBox 38">
            <a:extLst>
              <a:ext uri="{FF2B5EF4-FFF2-40B4-BE49-F238E27FC236}">
                <a16:creationId xmlns:a16="http://schemas.microsoft.com/office/drawing/2014/main" xmlns="" id="{B66AE61D-F8ED-4D53-AD54-6F2B16A9BC9E}"/>
              </a:ext>
            </a:extLst>
          </p:cNvPr>
          <p:cNvSpPr txBox="1"/>
          <p:nvPr/>
        </p:nvSpPr>
        <p:spPr>
          <a:xfrm>
            <a:off x="9194706" y="4595269"/>
            <a:ext cx="987771" cy="200055"/>
          </a:xfrm>
          <a:prstGeom prst="rect">
            <a:avLst/>
          </a:prstGeom>
          <a:noFill/>
        </p:spPr>
        <p:txBody>
          <a:bodyPr wrap="none" rtlCol="0">
            <a:spAutoFit/>
          </a:bodyPr>
          <a:lstStyle/>
          <a:p>
            <a:pPr algn="r"/>
            <a:r>
              <a:rPr lang="en-US" sz="700" dirty="0">
                <a:solidFill>
                  <a:schemeClr val="bg1"/>
                </a:solidFill>
              </a:rPr>
              <a:t>Scott Flaherty USFWS</a:t>
            </a:r>
          </a:p>
        </p:txBody>
      </p:sp>
      <p:sp>
        <p:nvSpPr>
          <p:cNvPr id="40" name="TextBox 39">
            <a:extLst>
              <a:ext uri="{FF2B5EF4-FFF2-40B4-BE49-F238E27FC236}">
                <a16:creationId xmlns:a16="http://schemas.microsoft.com/office/drawing/2014/main" xmlns="" id="{E639A20F-7348-4FDD-847C-0991BA38D8FD}"/>
              </a:ext>
            </a:extLst>
          </p:cNvPr>
          <p:cNvSpPr txBox="1"/>
          <p:nvPr/>
        </p:nvSpPr>
        <p:spPr>
          <a:xfrm>
            <a:off x="226811" y="6125620"/>
            <a:ext cx="829755" cy="200055"/>
          </a:xfrm>
          <a:prstGeom prst="rect">
            <a:avLst/>
          </a:prstGeom>
          <a:noFill/>
        </p:spPr>
        <p:txBody>
          <a:bodyPr wrap="square" rtlCol="0">
            <a:spAutoFit/>
          </a:bodyPr>
          <a:lstStyle/>
          <a:p>
            <a:r>
              <a:rPr lang="en-US" sz="700" dirty="0">
                <a:solidFill>
                  <a:schemeClr val="bg1"/>
                </a:solidFill>
              </a:rPr>
              <a:t>Jen Peterson</a:t>
            </a:r>
          </a:p>
        </p:txBody>
      </p:sp>
      <p:sp>
        <p:nvSpPr>
          <p:cNvPr id="46" name="TextBox 45">
            <a:extLst>
              <a:ext uri="{FF2B5EF4-FFF2-40B4-BE49-F238E27FC236}">
                <a16:creationId xmlns:a16="http://schemas.microsoft.com/office/drawing/2014/main" xmlns="" id="{237ADFA2-A559-47C8-BB8D-BA44D76EA963}"/>
              </a:ext>
            </a:extLst>
          </p:cNvPr>
          <p:cNvSpPr txBox="1"/>
          <p:nvPr/>
        </p:nvSpPr>
        <p:spPr>
          <a:xfrm>
            <a:off x="5222164" y="6131257"/>
            <a:ext cx="804145" cy="200055"/>
          </a:xfrm>
          <a:prstGeom prst="rect">
            <a:avLst/>
          </a:prstGeom>
          <a:noFill/>
        </p:spPr>
        <p:txBody>
          <a:bodyPr wrap="square" rtlCol="0">
            <a:spAutoFit/>
          </a:bodyPr>
          <a:lstStyle/>
          <a:p>
            <a:pPr algn="r"/>
            <a:r>
              <a:rPr lang="en-US" sz="700" dirty="0"/>
              <a:t>NPS.gov</a:t>
            </a:r>
          </a:p>
        </p:txBody>
      </p:sp>
      <p:sp>
        <p:nvSpPr>
          <p:cNvPr id="49" name="TextBox 48">
            <a:extLst>
              <a:ext uri="{FF2B5EF4-FFF2-40B4-BE49-F238E27FC236}">
                <a16:creationId xmlns:a16="http://schemas.microsoft.com/office/drawing/2014/main" xmlns="" id="{BA603246-1879-4938-B38D-98CDA510DDDA}"/>
              </a:ext>
            </a:extLst>
          </p:cNvPr>
          <p:cNvSpPr txBox="1"/>
          <p:nvPr/>
        </p:nvSpPr>
        <p:spPr>
          <a:xfrm>
            <a:off x="8021873" y="6099334"/>
            <a:ext cx="959302" cy="200055"/>
          </a:xfrm>
          <a:prstGeom prst="rect">
            <a:avLst/>
          </a:prstGeom>
          <a:noFill/>
        </p:spPr>
        <p:txBody>
          <a:bodyPr wrap="square" rtlCol="0">
            <a:spAutoFit/>
          </a:bodyPr>
          <a:lstStyle/>
          <a:p>
            <a:pPr algn="r"/>
            <a:r>
              <a:rPr lang="en-US" sz="700" dirty="0">
                <a:solidFill>
                  <a:schemeClr val="bg1"/>
                </a:solidFill>
              </a:rPr>
              <a:t>NRCS.USDA.gov</a:t>
            </a:r>
          </a:p>
        </p:txBody>
      </p:sp>
      <p:grpSp>
        <p:nvGrpSpPr>
          <p:cNvPr id="50" name="Group 49">
            <a:extLst>
              <a:ext uri="{FF2B5EF4-FFF2-40B4-BE49-F238E27FC236}">
                <a16:creationId xmlns:a16="http://schemas.microsoft.com/office/drawing/2014/main" xmlns="" id="{C4346778-5574-4087-893C-D8B1C18C9510}"/>
              </a:ext>
            </a:extLst>
          </p:cNvPr>
          <p:cNvGrpSpPr/>
          <p:nvPr/>
        </p:nvGrpSpPr>
        <p:grpSpPr>
          <a:xfrm>
            <a:off x="9058416" y="4780383"/>
            <a:ext cx="2471934" cy="1529728"/>
            <a:chOff x="9114760" y="5346699"/>
            <a:chExt cx="2401796" cy="1384301"/>
          </a:xfrm>
        </p:grpSpPr>
        <p:pic>
          <p:nvPicPr>
            <p:cNvPr id="51" name="Picture 50" descr="A close up of a flower&#10;&#10;Description generated with very high confidence">
              <a:extLst>
                <a:ext uri="{FF2B5EF4-FFF2-40B4-BE49-F238E27FC236}">
                  <a16:creationId xmlns:a16="http://schemas.microsoft.com/office/drawing/2014/main" xmlns="" id="{2573B6D4-1148-4BB1-9B2C-697CE950D35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114760" y="5346699"/>
              <a:ext cx="2401796" cy="1384301"/>
            </a:xfrm>
            <a:prstGeom prst="rect">
              <a:avLst/>
            </a:prstGeom>
          </p:spPr>
        </p:pic>
        <p:sp>
          <p:nvSpPr>
            <p:cNvPr id="52" name="Text Box 8">
              <a:extLst>
                <a:ext uri="{FF2B5EF4-FFF2-40B4-BE49-F238E27FC236}">
                  <a16:creationId xmlns:a16="http://schemas.microsoft.com/office/drawing/2014/main" xmlns="" id="{65FF0EEC-233C-4652-A148-A5949CD795DA}"/>
                </a:ext>
              </a:extLst>
            </p:cNvPr>
            <p:cNvSpPr txBox="1">
              <a:spLocks noChangeArrowheads="1"/>
            </p:cNvSpPr>
            <p:nvPr/>
          </p:nvSpPr>
          <p:spPr bwMode="auto">
            <a:xfrm>
              <a:off x="9817507" y="5388996"/>
              <a:ext cx="1665288" cy="376237"/>
            </a:xfrm>
            <a:prstGeom prst="rect">
              <a:avLst/>
            </a:prstGeom>
            <a:solidFill>
              <a:schemeClr val="bg1">
                <a:alpha val="49019"/>
              </a:schemeClr>
            </a:solidFill>
            <a:ln w="9525">
              <a:solidFill>
                <a:srgbClr val="DFD8B5"/>
              </a:solidFill>
              <a:miter lim="800000"/>
              <a:headEnd/>
              <a:tailEnd/>
            </a:ln>
          </p:spPr>
          <p:txBody>
            <a:bodyPr wrap="none">
              <a:spAutoFit/>
            </a:bodyPr>
            <a:lstStyle/>
            <a:p>
              <a:pPr eaLnBrk="0" hangingPunct="0"/>
              <a:r>
                <a:rPr lang="en-US" b="1" dirty="0">
                  <a:latin typeface="Comic Sans MS" pitchFamily="66" charset="0"/>
                </a:rPr>
                <a:t>Native Plants</a:t>
              </a:r>
            </a:p>
          </p:txBody>
        </p:sp>
      </p:grpSp>
      <p:sp>
        <p:nvSpPr>
          <p:cNvPr id="53" name="TextBox 52">
            <a:extLst>
              <a:ext uri="{FF2B5EF4-FFF2-40B4-BE49-F238E27FC236}">
                <a16:creationId xmlns:a16="http://schemas.microsoft.com/office/drawing/2014/main" xmlns="" id="{22097CC9-6A6F-4813-8058-E8C5E573E3D5}"/>
              </a:ext>
            </a:extLst>
          </p:cNvPr>
          <p:cNvSpPr txBox="1"/>
          <p:nvPr/>
        </p:nvSpPr>
        <p:spPr>
          <a:xfrm>
            <a:off x="10797156" y="6121298"/>
            <a:ext cx="816249" cy="200055"/>
          </a:xfrm>
          <a:prstGeom prst="rect">
            <a:avLst/>
          </a:prstGeom>
          <a:noFill/>
        </p:spPr>
        <p:txBody>
          <a:bodyPr wrap="none" rtlCol="0">
            <a:spAutoFit/>
          </a:bodyPr>
          <a:lstStyle/>
          <a:p>
            <a:r>
              <a:rPr lang="en-US" sz="700" dirty="0">
                <a:solidFill>
                  <a:schemeClr val="bg1"/>
                </a:solidFill>
              </a:rPr>
              <a:t>Michale Haddock</a:t>
            </a:r>
          </a:p>
        </p:txBody>
      </p:sp>
      <p:sp>
        <p:nvSpPr>
          <p:cNvPr id="54" name="TextBox 53">
            <a:extLst>
              <a:ext uri="{FF2B5EF4-FFF2-40B4-BE49-F238E27FC236}">
                <a16:creationId xmlns:a16="http://schemas.microsoft.com/office/drawing/2014/main" xmlns="" id="{F795CDC4-70B7-41B7-9CF6-0FF116D6A85A}"/>
              </a:ext>
            </a:extLst>
          </p:cNvPr>
          <p:cNvSpPr txBox="1"/>
          <p:nvPr/>
        </p:nvSpPr>
        <p:spPr>
          <a:xfrm>
            <a:off x="10875902" y="4542080"/>
            <a:ext cx="658759" cy="200055"/>
          </a:xfrm>
          <a:prstGeom prst="rect">
            <a:avLst/>
          </a:prstGeom>
          <a:noFill/>
        </p:spPr>
        <p:txBody>
          <a:bodyPr wrap="square" rtlCol="0">
            <a:spAutoFit/>
          </a:bodyPr>
          <a:lstStyle/>
          <a:p>
            <a:pPr algn="r"/>
            <a:r>
              <a:rPr lang="en-US" sz="700" dirty="0">
                <a:solidFill>
                  <a:schemeClr val="bg1"/>
                </a:solidFill>
              </a:rPr>
              <a:t>BLM.gov</a:t>
            </a:r>
          </a:p>
        </p:txBody>
      </p:sp>
    </p:spTree>
    <p:custDataLst>
      <p:tags r:id="rId1"/>
    </p:custDataLst>
    <p:extLst>
      <p:ext uri="{BB962C8B-B14F-4D97-AF65-F5344CB8AC3E}">
        <p14:creationId xmlns:p14="http://schemas.microsoft.com/office/powerpoint/2010/main" val="2216186246"/>
      </p:ext>
    </p:extLst>
  </p:cSld>
  <p:clrMapOvr>
    <a:masterClrMapping/>
  </p:clrMapOvr>
  <mc:AlternateContent xmlns:mc="http://schemas.openxmlformats.org/markup-compatibility/2006" xmlns:p14="http://schemas.microsoft.com/office/powerpoint/2010/main">
    <mc:Choice Requires="p14">
      <p:transition spd="slow" p14:dur="2000" advTm="91185"/>
    </mc:Choice>
    <mc:Fallback xmlns="">
      <p:transition spd="slow" advTm="91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458" y="96780"/>
            <a:ext cx="11844381" cy="923330"/>
          </a:xfrm>
          <a:prstGeom prst="rect">
            <a:avLst/>
          </a:prstGeom>
          <a:noFill/>
        </p:spPr>
        <p:txBody>
          <a:bodyPr wrap="square" rtlCol="0">
            <a:spAutoFit/>
          </a:bodyPr>
          <a:lstStyle/>
          <a:p>
            <a:pPr algn="ctr"/>
            <a:r>
              <a:rPr lang="en-US" sz="5400" b="1" dirty="0"/>
              <a:t>Livestock Production</a:t>
            </a:r>
          </a:p>
        </p:txBody>
      </p:sp>
      <p:pic>
        <p:nvPicPr>
          <p:cNvPr id="4" name="Picture 3" descr="Roping_Alvord_Desert(Seth_McFarlan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625" y="1136222"/>
            <a:ext cx="4001901" cy="2487668"/>
          </a:xfrm>
          <a:prstGeom prst="rect">
            <a:avLst/>
          </a:prstGeom>
          <a:noFill/>
          <a:ln w="9525">
            <a:solidFill>
              <a:schemeClr val="tx1"/>
            </a:solidFill>
            <a:miter lim="800000"/>
            <a:headEnd/>
            <a:tailEnd/>
          </a:ln>
        </p:spPr>
      </p:pic>
      <p:pic>
        <p:nvPicPr>
          <p:cNvPr id="6" name="Picture 5" descr="herding-goats.jpg"/>
          <p:cNvPicPr>
            <a:picLocks noChangeAspect="1"/>
          </p:cNvPicPr>
          <p:nvPr/>
        </p:nvPicPr>
        <p:blipFill>
          <a:blip r:embed="rId5" cstate="screen">
            <a:lum bright="-20000"/>
            <a:extLst>
              <a:ext uri="{28A0092B-C50C-407E-A947-70E740481C1C}">
                <a14:useLocalDpi xmlns:a14="http://schemas.microsoft.com/office/drawing/2010/main"/>
              </a:ext>
            </a:extLst>
          </a:blip>
          <a:srcRect/>
          <a:stretch>
            <a:fillRect/>
          </a:stretch>
        </p:blipFill>
        <p:spPr bwMode="auto">
          <a:xfrm>
            <a:off x="275625" y="3740002"/>
            <a:ext cx="3611709" cy="2499243"/>
          </a:xfrm>
          <a:prstGeom prst="rect">
            <a:avLst/>
          </a:prstGeom>
          <a:noFill/>
          <a:ln w="9525">
            <a:solidFill>
              <a:schemeClr val="tx1"/>
            </a:solidFill>
            <a:miter lim="800000"/>
            <a:headEnd/>
            <a:tailEnd/>
          </a:ln>
        </p:spPr>
      </p:pic>
      <p:pic>
        <p:nvPicPr>
          <p:cNvPr id="7" name="Picture 6" descr="Sheep_n_Herders.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06409" y="3753737"/>
            <a:ext cx="2887882" cy="2507776"/>
          </a:xfrm>
          <a:prstGeom prst="rect">
            <a:avLst/>
          </a:prstGeom>
          <a:noFill/>
          <a:ln w="9525">
            <a:solidFill>
              <a:schemeClr val="tx1"/>
            </a:solidFill>
            <a:miter lim="800000"/>
            <a:headEnd/>
            <a:tailEnd/>
          </a:ln>
        </p:spPr>
      </p:pic>
      <p:sp>
        <p:nvSpPr>
          <p:cNvPr id="9" name="TextBox 8"/>
          <p:cNvSpPr txBox="1"/>
          <p:nvPr/>
        </p:nvSpPr>
        <p:spPr>
          <a:xfrm>
            <a:off x="4277526" y="1135110"/>
            <a:ext cx="7792554" cy="2369880"/>
          </a:xfrm>
          <a:prstGeom prst="rect">
            <a:avLst/>
          </a:prstGeom>
          <a:noFill/>
        </p:spPr>
        <p:txBody>
          <a:bodyPr wrap="square" rtlCol="0">
            <a:spAutoFit/>
          </a:bodyPr>
          <a:lstStyle/>
          <a:p>
            <a:pPr algn="ctr"/>
            <a:r>
              <a:rPr lang="en-US" sz="2600" b="1" dirty="0"/>
              <a:t>Livestock production on rangeland is very important:</a:t>
            </a:r>
          </a:p>
          <a:p>
            <a:pPr marL="1036638" indent="-342900">
              <a:buFont typeface="Arial" panose="020B0604020202020204" pitchFamily="34" charset="0"/>
              <a:buChar char="•"/>
            </a:pPr>
            <a:r>
              <a:rPr lang="en-US" sz="2400" dirty="0"/>
              <a:t>Supplies meat for American and World populations</a:t>
            </a:r>
          </a:p>
          <a:p>
            <a:pPr marL="1036638" indent="-342900">
              <a:buFont typeface="Arial" panose="020B0604020202020204" pitchFamily="34" charset="0"/>
              <a:buChar char="•"/>
            </a:pPr>
            <a:r>
              <a:rPr lang="en-US" sz="2400" dirty="0"/>
              <a:t>Leather</a:t>
            </a:r>
          </a:p>
          <a:p>
            <a:pPr marL="1036638" indent="-342900">
              <a:buFont typeface="Arial" panose="020B0604020202020204" pitchFamily="34" charset="0"/>
              <a:buChar char="•"/>
            </a:pPr>
            <a:r>
              <a:rPr lang="en-US" sz="2400" dirty="0"/>
              <a:t>Wool</a:t>
            </a:r>
          </a:p>
          <a:p>
            <a:pPr marL="1036638" indent="-342900">
              <a:buFont typeface="Arial" panose="020B0604020202020204" pitchFamily="34" charset="0"/>
              <a:buChar char="•"/>
            </a:pPr>
            <a:r>
              <a:rPr lang="en-US" sz="2400" dirty="0"/>
              <a:t>Mohair</a:t>
            </a:r>
          </a:p>
          <a:p>
            <a:pPr marL="1036638" indent="-342900">
              <a:buFont typeface="Arial" panose="020B0604020202020204" pitchFamily="34" charset="0"/>
              <a:buChar char="•"/>
            </a:pPr>
            <a:r>
              <a:rPr lang="en-US" sz="2400" dirty="0"/>
              <a:t>Etc.  </a:t>
            </a:r>
          </a:p>
        </p:txBody>
      </p:sp>
      <p:sp>
        <p:nvSpPr>
          <p:cNvPr id="10" name="TextBox 9"/>
          <p:cNvSpPr txBox="1"/>
          <p:nvPr/>
        </p:nvSpPr>
        <p:spPr>
          <a:xfrm>
            <a:off x="7013366" y="2561941"/>
            <a:ext cx="4747799" cy="1200329"/>
          </a:xfrm>
          <a:prstGeom prst="rect">
            <a:avLst/>
          </a:prstGeom>
          <a:noFill/>
        </p:spPr>
        <p:txBody>
          <a:bodyPr wrap="square" rtlCol="0">
            <a:spAutoFit/>
          </a:bodyPr>
          <a:lstStyle/>
          <a:p>
            <a:pPr algn="ctr"/>
            <a:r>
              <a:rPr lang="en-US" sz="2400" dirty="0"/>
              <a:t>Livestock grazing occurs on ~65% of Idaho’s total land area and in every county throughout the state.  </a:t>
            </a:r>
          </a:p>
        </p:txBody>
      </p:sp>
      <p:sp>
        <p:nvSpPr>
          <p:cNvPr id="11" name="TextBox 10"/>
          <p:cNvSpPr txBox="1"/>
          <p:nvPr/>
        </p:nvSpPr>
        <p:spPr>
          <a:xfrm>
            <a:off x="7074326" y="4404271"/>
            <a:ext cx="4747799" cy="1569660"/>
          </a:xfrm>
          <a:prstGeom prst="rect">
            <a:avLst/>
          </a:prstGeom>
          <a:noFill/>
        </p:spPr>
        <p:txBody>
          <a:bodyPr wrap="square" rtlCol="0">
            <a:spAutoFit/>
          </a:bodyPr>
          <a:lstStyle/>
          <a:p>
            <a:pPr algn="ctr"/>
            <a:r>
              <a:rPr lang="en-US" sz="2400" dirty="0"/>
              <a:t>Rangeland and pastureland in the 19 western states are home to about 58% of all beef cattle, 79% of sheep, and 88% of goats in the US.</a:t>
            </a:r>
          </a:p>
        </p:txBody>
      </p:sp>
      <p:cxnSp>
        <p:nvCxnSpPr>
          <p:cNvPr id="12" name="Straight Connector 1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69009E3E-DFF7-4997-A339-09ECF0EE5E57}"/>
              </a:ext>
            </a:extLst>
          </p:cNvPr>
          <p:cNvSpPr txBox="1"/>
          <p:nvPr/>
        </p:nvSpPr>
        <p:spPr>
          <a:xfrm>
            <a:off x="3518984" y="3463019"/>
            <a:ext cx="758542" cy="200055"/>
          </a:xfrm>
          <a:prstGeom prst="rect">
            <a:avLst/>
          </a:prstGeom>
          <a:noFill/>
        </p:spPr>
        <p:txBody>
          <a:bodyPr wrap="none" rtlCol="0">
            <a:spAutoFit/>
          </a:bodyPr>
          <a:lstStyle/>
          <a:p>
            <a:pPr algn="r"/>
            <a:r>
              <a:rPr lang="en-US" sz="700" dirty="0">
                <a:solidFill>
                  <a:schemeClr val="bg1"/>
                </a:solidFill>
              </a:rPr>
              <a:t>K. Launchbaugh</a:t>
            </a:r>
          </a:p>
        </p:txBody>
      </p:sp>
      <p:sp>
        <p:nvSpPr>
          <p:cNvPr id="14" name="TextBox 13">
            <a:extLst>
              <a:ext uri="{FF2B5EF4-FFF2-40B4-BE49-F238E27FC236}">
                <a16:creationId xmlns:a16="http://schemas.microsoft.com/office/drawing/2014/main" xmlns="" id="{2E8ABD11-B1FE-4933-A7A0-DAD51515D150}"/>
              </a:ext>
            </a:extLst>
          </p:cNvPr>
          <p:cNvSpPr txBox="1"/>
          <p:nvPr/>
        </p:nvSpPr>
        <p:spPr>
          <a:xfrm>
            <a:off x="3305957" y="6039190"/>
            <a:ext cx="593432" cy="200055"/>
          </a:xfrm>
          <a:prstGeom prst="rect">
            <a:avLst/>
          </a:prstGeom>
          <a:noFill/>
        </p:spPr>
        <p:txBody>
          <a:bodyPr wrap="none" rtlCol="0">
            <a:spAutoFit/>
          </a:bodyPr>
          <a:lstStyle/>
          <a:p>
            <a:pPr algn="r"/>
            <a:r>
              <a:rPr lang="en-US" sz="700" dirty="0">
                <a:solidFill>
                  <a:schemeClr val="bg1"/>
                </a:solidFill>
              </a:rPr>
              <a:t>Ron </a:t>
            </a:r>
            <a:r>
              <a:rPr lang="en-US" sz="700" dirty="0" err="1">
                <a:solidFill>
                  <a:schemeClr val="bg1"/>
                </a:solidFill>
              </a:rPr>
              <a:t>Daines</a:t>
            </a:r>
            <a:endParaRPr lang="en-US" sz="700" dirty="0">
              <a:solidFill>
                <a:schemeClr val="bg1"/>
              </a:solidFill>
            </a:endParaRPr>
          </a:p>
        </p:txBody>
      </p:sp>
      <p:sp>
        <p:nvSpPr>
          <p:cNvPr id="15" name="TextBox 14">
            <a:extLst>
              <a:ext uri="{FF2B5EF4-FFF2-40B4-BE49-F238E27FC236}">
                <a16:creationId xmlns:a16="http://schemas.microsoft.com/office/drawing/2014/main" xmlns="" id="{577A6B3A-A7F2-4C30-8443-E7BCD80B6F6C}"/>
              </a:ext>
            </a:extLst>
          </p:cNvPr>
          <p:cNvSpPr txBox="1"/>
          <p:nvPr/>
        </p:nvSpPr>
        <p:spPr>
          <a:xfrm>
            <a:off x="6225767" y="6063429"/>
            <a:ext cx="758542" cy="200055"/>
          </a:xfrm>
          <a:prstGeom prst="rect">
            <a:avLst/>
          </a:prstGeom>
          <a:noFill/>
        </p:spPr>
        <p:txBody>
          <a:bodyPr wrap="none" rtlCol="0">
            <a:spAutoFit/>
          </a:bodyPr>
          <a:lstStyle/>
          <a:p>
            <a:pPr algn="r"/>
            <a:r>
              <a:rPr lang="en-US" sz="700" dirty="0">
                <a:solidFill>
                  <a:schemeClr val="bg1"/>
                </a:solidFill>
              </a:rPr>
              <a:t>K. Launchbaugh</a:t>
            </a:r>
          </a:p>
        </p:txBody>
      </p:sp>
    </p:spTree>
    <p:custDataLst>
      <p:tags r:id="rId1"/>
    </p:custDataLst>
    <p:extLst>
      <p:ext uri="{BB962C8B-B14F-4D97-AF65-F5344CB8AC3E}">
        <p14:creationId xmlns:p14="http://schemas.microsoft.com/office/powerpoint/2010/main" val="1757036677"/>
      </p:ext>
    </p:extLst>
  </p:cSld>
  <p:clrMapOvr>
    <a:masterClrMapping/>
  </p:clrMapOvr>
  <mc:AlternateContent xmlns:mc="http://schemas.openxmlformats.org/markup-compatibility/2006" xmlns:p14="http://schemas.microsoft.com/office/powerpoint/2010/main">
    <mc:Choice Requires="p14">
      <p:transition spd="slow" p14:dur="2000" advTm="142862"/>
    </mc:Choice>
    <mc:Fallback xmlns="">
      <p:transition spd="slow" advTm="142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409856" y="5140722"/>
            <a:ext cx="184150" cy="244475"/>
          </a:xfrm>
          <a:prstGeom prst="rect">
            <a:avLst/>
          </a:prstGeom>
          <a:noFill/>
          <a:ln w="9525">
            <a:noFill/>
            <a:miter lim="800000"/>
            <a:headEnd/>
            <a:tailEnd/>
          </a:ln>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a:latin typeface="Comic Sans MS" pitchFamily="66" charset="0"/>
            </a:endParaRPr>
          </a:p>
        </p:txBody>
      </p:sp>
      <p:pic>
        <p:nvPicPr>
          <p:cNvPr id="7" name="Picture 6" descr="Sage_Grouse_Hen.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43728" y="4001836"/>
            <a:ext cx="2253973" cy="2253973"/>
          </a:xfrm>
          <a:prstGeom prst="rect">
            <a:avLst/>
          </a:prstGeom>
          <a:ln>
            <a:noFill/>
          </a:ln>
        </p:spPr>
      </p:pic>
      <p:sp>
        <p:nvSpPr>
          <p:cNvPr id="9" name="TextBox 8"/>
          <p:cNvSpPr txBox="1"/>
          <p:nvPr/>
        </p:nvSpPr>
        <p:spPr>
          <a:xfrm>
            <a:off x="284356" y="1142464"/>
            <a:ext cx="4052972" cy="2246769"/>
          </a:xfrm>
          <a:prstGeom prst="rect">
            <a:avLst/>
          </a:prstGeom>
          <a:noFill/>
        </p:spPr>
        <p:txBody>
          <a:bodyPr wrap="square" rtlCol="0">
            <a:spAutoFit/>
          </a:bodyPr>
          <a:lstStyle/>
          <a:p>
            <a:pPr algn="ctr"/>
            <a:r>
              <a:rPr lang="en-US" sz="2800" dirty="0"/>
              <a:t>Rangelands provide </a:t>
            </a:r>
            <a:r>
              <a:rPr lang="en-US" sz="2800" b="1" dirty="0"/>
              <a:t>habitat</a:t>
            </a:r>
            <a:r>
              <a:rPr lang="en-US" sz="2800" dirty="0"/>
              <a:t> for countless mammals, birds, amphibians, fish, and insects.  </a:t>
            </a:r>
          </a:p>
        </p:txBody>
      </p:sp>
      <p:sp>
        <p:nvSpPr>
          <p:cNvPr id="11" name="TextBox 10"/>
          <p:cNvSpPr txBox="1"/>
          <p:nvPr/>
        </p:nvSpPr>
        <p:spPr>
          <a:xfrm>
            <a:off x="4366012" y="1159618"/>
            <a:ext cx="6746013" cy="830997"/>
          </a:xfrm>
          <a:prstGeom prst="rect">
            <a:avLst/>
          </a:prstGeom>
          <a:noFill/>
        </p:spPr>
        <p:txBody>
          <a:bodyPr wrap="square" rtlCol="0">
            <a:spAutoFit/>
          </a:bodyPr>
          <a:lstStyle/>
          <a:p>
            <a:pPr algn="ctr"/>
            <a:r>
              <a:rPr lang="en-US" sz="2400" dirty="0"/>
              <a:t>Wildlife can be categorized into broad groups based on how they </a:t>
            </a:r>
            <a:r>
              <a:rPr lang="en-US" sz="2400" b="1" dirty="0"/>
              <a:t>forage and their digestion system</a:t>
            </a:r>
          </a:p>
        </p:txBody>
      </p:sp>
      <p:sp>
        <p:nvSpPr>
          <p:cNvPr id="12" name="TextBox 11"/>
          <p:cNvSpPr txBox="1"/>
          <p:nvPr/>
        </p:nvSpPr>
        <p:spPr>
          <a:xfrm>
            <a:off x="5005457" y="2166659"/>
            <a:ext cx="6515983" cy="1323439"/>
          </a:xfrm>
          <a:prstGeom prst="rect">
            <a:avLst/>
          </a:prstGeom>
          <a:noFill/>
        </p:spPr>
        <p:txBody>
          <a:bodyPr wrap="square" rtlCol="0">
            <a:spAutoFit/>
          </a:bodyPr>
          <a:lstStyle/>
          <a:p>
            <a:r>
              <a:rPr lang="en-US" sz="2000" b="1" dirty="0"/>
              <a:t>Ruminants:  </a:t>
            </a:r>
            <a:r>
              <a:rPr lang="en-US" sz="2000" dirty="0"/>
              <a:t>specialized digestive systems to digest the cellulose in the cell walls of rangeland plants.</a:t>
            </a:r>
          </a:p>
          <a:p>
            <a:r>
              <a:rPr lang="en-US" sz="2000" b="1" dirty="0"/>
              <a:t>Concentrate-Selectors: </a:t>
            </a:r>
            <a:r>
              <a:rPr lang="en-US" sz="2000" dirty="0"/>
              <a:t>find adequate diet on rangeland by carefully selecting berries, seeds, or roots low in cellulose.  </a:t>
            </a:r>
            <a:endParaRPr lang="en-US" sz="2000" b="1" dirty="0"/>
          </a:p>
        </p:txBody>
      </p:sp>
      <p:cxnSp>
        <p:nvCxnSpPr>
          <p:cNvPr id="13" name="Straight Connector 12"/>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8C82A860-351D-418F-A639-F5C04EF775D6}"/>
              </a:ext>
            </a:extLst>
          </p:cNvPr>
          <p:cNvSpPr txBox="1"/>
          <p:nvPr/>
        </p:nvSpPr>
        <p:spPr>
          <a:xfrm>
            <a:off x="4731213" y="6055754"/>
            <a:ext cx="1129400" cy="200055"/>
          </a:xfrm>
          <a:prstGeom prst="rect">
            <a:avLst/>
          </a:prstGeom>
          <a:noFill/>
        </p:spPr>
        <p:txBody>
          <a:bodyPr wrap="square" rtlCol="0">
            <a:spAutoFit/>
          </a:bodyPr>
          <a:lstStyle/>
          <a:p>
            <a:r>
              <a:rPr lang="en-US" sz="700" dirty="0">
                <a:solidFill>
                  <a:schemeClr val="bg1"/>
                </a:solidFill>
              </a:rPr>
              <a:t>K. Launchbaugh</a:t>
            </a:r>
          </a:p>
        </p:txBody>
      </p:sp>
      <p:pic>
        <p:nvPicPr>
          <p:cNvPr id="15" name="Picture 14" descr="A group of brown cows standing on a dry grass field&#10;&#10;Description generated with very high confidence">
            <a:extLst>
              <a:ext uri="{FF2B5EF4-FFF2-40B4-BE49-F238E27FC236}">
                <a16:creationId xmlns:a16="http://schemas.microsoft.com/office/drawing/2014/main" xmlns="" id="{4043A4CF-2471-4D5B-81CF-B5821C44B1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945" y="3996438"/>
            <a:ext cx="3641306" cy="2277595"/>
          </a:xfrm>
          <a:prstGeom prst="rect">
            <a:avLst/>
          </a:prstGeom>
        </p:spPr>
      </p:pic>
      <p:sp>
        <p:nvSpPr>
          <p:cNvPr id="16" name="TextBox 15">
            <a:extLst>
              <a:ext uri="{FF2B5EF4-FFF2-40B4-BE49-F238E27FC236}">
                <a16:creationId xmlns:a16="http://schemas.microsoft.com/office/drawing/2014/main" xmlns="" id="{85F74426-AB47-49D2-97E7-041AF26C5631}"/>
              </a:ext>
            </a:extLst>
          </p:cNvPr>
          <p:cNvSpPr txBox="1"/>
          <p:nvPr/>
        </p:nvSpPr>
        <p:spPr>
          <a:xfrm>
            <a:off x="970305" y="6073977"/>
            <a:ext cx="1099981" cy="200055"/>
          </a:xfrm>
          <a:prstGeom prst="rect">
            <a:avLst/>
          </a:prstGeom>
          <a:noFill/>
        </p:spPr>
        <p:txBody>
          <a:bodyPr wrap="none" rtlCol="0">
            <a:spAutoFit/>
          </a:bodyPr>
          <a:lstStyle/>
          <a:p>
            <a:r>
              <a:rPr lang="en-US" sz="700" dirty="0">
                <a:solidFill>
                  <a:schemeClr val="bg1"/>
                </a:solidFill>
              </a:rPr>
              <a:t>Tom Koerner USFWS.gov</a:t>
            </a:r>
          </a:p>
        </p:txBody>
      </p:sp>
      <p:pic>
        <p:nvPicPr>
          <p:cNvPr id="17" name="Picture 16">
            <a:extLst>
              <a:ext uri="{FF2B5EF4-FFF2-40B4-BE49-F238E27FC236}">
                <a16:creationId xmlns:a16="http://schemas.microsoft.com/office/drawing/2014/main" xmlns="" id="{EAF1F5C3-05D4-4616-AE0E-503578B942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01178" y="3988382"/>
            <a:ext cx="4020517" cy="2304680"/>
          </a:xfrm>
          <a:prstGeom prst="rect">
            <a:avLst/>
          </a:prstGeom>
        </p:spPr>
      </p:pic>
      <p:sp>
        <p:nvSpPr>
          <p:cNvPr id="19" name="TextBox 18">
            <a:extLst>
              <a:ext uri="{FF2B5EF4-FFF2-40B4-BE49-F238E27FC236}">
                <a16:creationId xmlns:a16="http://schemas.microsoft.com/office/drawing/2014/main" xmlns="" id="{74ED7AF7-E67A-4C6E-8A4F-DA4FFD6BFE46}"/>
              </a:ext>
            </a:extLst>
          </p:cNvPr>
          <p:cNvSpPr txBox="1"/>
          <p:nvPr/>
        </p:nvSpPr>
        <p:spPr>
          <a:xfrm>
            <a:off x="7201178" y="6093007"/>
            <a:ext cx="482824" cy="200055"/>
          </a:xfrm>
          <a:prstGeom prst="rect">
            <a:avLst/>
          </a:prstGeom>
          <a:noFill/>
        </p:spPr>
        <p:txBody>
          <a:bodyPr wrap="none" rtlCol="0">
            <a:spAutoFit/>
          </a:bodyPr>
          <a:lstStyle/>
          <a:p>
            <a:r>
              <a:rPr lang="en-US" sz="700" dirty="0">
                <a:solidFill>
                  <a:schemeClr val="bg1"/>
                </a:solidFill>
              </a:rPr>
              <a:t>NPS.gov</a:t>
            </a:r>
          </a:p>
        </p:txBody>
      </p:sp>
      <p:sp>
        <p:nvSpPr>
          <p:cNvPr id="18" name="TextBox 17">
            <a:extLst>
              <a:ext uri="{FF2B5EF4-FFF2-40B4-BE49-F238E27FC236}">
                <a16:creationId xmlns:a16="http://schemas.microsoft.com/office/drawing/2014/main" xmlns="" id="{0602D988-7769-4117-A851-505F2A6D2841}"/>
              </a:ext>
            </a:extLst>
          </p:cNvPr>
          <p:cNvSpPr txBox="1"/>
          <p:nvPr/>
        </p:nvSpPr>
        <p:spPr>
          <a:xfrm>
            <a:off x="81458" y="96780"/>
            <a:ext cx="11844381" cy="923330"/>
          </a:xfrm>
          <a:prstGeom prst="rect">
            <a:avLst/>
          </a:prstGeom>
          <a:noFill/>
        </p:spPr>
        <p:txBody>
          <a:bodyPr wrap="square" rtlCol="0">
            <a:spAutoFit/>
          </a:bodyPr>
          <a:lstStyle/>
          <a:p>
            <a:pPr algn="ctr"/>
            <a:r>
              <a:rPr lang="en-US" sz="5400" b="1" dirty="0"/>
              <a:t>Wildlife Habitat</a:t>
            </a:r>
          </a:p>
        </p:txBody>
      </p:sp>
    </p:spTree>
    <p:custDataLst>
      <p:tags r:id="rId1"/>
    </p:custDataLst>
    <p:extLst>
      <p:ext uri="{BB962C8B-B14F-4D97-AF65-F5344CB8AC3E}">
        <p14:creationId xmlns:p14="http://schemas.microsoft.com/office/powerpoint/2010/main" val="4176443299"/>
      </p:ext>
    </p:extLst>
  </p:cSld>
  <p:clrMapOvr>
    <a:masterClrMapping/>
  </p:clrMapOvr>
  <mc:AlternateContent xmlns:mc="http://schemas.openxmlformats.org/markup-compatibility/2006" xmlns:p14="http://schemas.microsoft.com/office/powerpoint/2010/main">
    <mc:Choice Requires="p14">
      <p:transition spd="slow" p14:dur="2000" advTm="146968"/>
    </mc:Choice>
    <mc:Fallback xmlns="">
      <p:transition spd="slow" advTm="146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63439" y="96780"/>
            <a:ext cx="7262400" cy="923330"/>
          </a:xfrm>
          <a:prstGeom prst="rect">
            <a:avLst/>
          </a:prstGeom>
          <a:noFill/>
        </p:spPr>
        <p:txBody>
          <a:bodyPr wrap="square" rtlCol="0">
            <a:spAutoFit/>
          </a:bodyPr>
          <a:lstStyle/>
          <a:p>
            <a:pPr algn="ctr"/>
            <a:r>
              <a:rPr lang="en-US" sz="5400" b="1" dirty="0"/>
              <a:t>Water</a:t>
            </a:r>
          </a:p>
        </p:txBody>
      </p:sp>
      <p:sp>
        <p:nvSpPr>
          <p:cNvPr id="7" name="TextBox 6"/>
          <p:cNvSpPr txBox="1"/>
          <p:nvPr/>
        </p:nvSpPr>
        <p:spPr>
          <a:xfrm>
            <a:off x="6492240" y="1174288"/>
            <a:ext cx="5029199" cy="2246769"/>
          </a:xfrm>
          <a:prstGeom prst="rect">
            <a:avLst/>
          </a:prstGeom>
          <a:noFill/>
        </p:spPr>
        <p:txBody>
          <a:bodyPr wrap="square" rtlCol="0">
            <a:spAutoFit/>
          </a:bodyPr>
          <a:lstStyle/>
          <a:p>
            <a:pPr algn="ctr"/>
            <a:r>
              <a:rPr lang="en-US" sz="2800" dirty="0"/>
              <a:t>In the western states, forested and alpine rangelands are the primary source of water for agricultural, industrial, and domestic use. </a:t>
            </a:r>
          </a:p>
        </p:txBody>
      </p:sp>
      <p:sp>
        <p:nvSpPr>
          <p:cNvPr id="8" name="TextBox 7"/>
          <p:cNvSpPr txBox="1"/>
          <p:nvPr/>
        </p:nvSpPr>
        <p:spPr>
          <a:xfrm>
            <a:off x="1104362" y="4615168"/>
            <a:ext cx="4747799"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t>Soil Condition</a:t>
            </a:r>
          </a:p>
          <a:p>
            <a:pPr marL="342900" indent="-342900">
              <a:buFont typeface="Arial" panose="020B0604020202020204" pitchFamily="34" charset="0"/>
              <a:buChar char="•"/>
            </a:pPr>
            <a:r>
              <a:rPr lang="en-US" sz="2800" dirty="0"/>
              <a:t>Vegetation Complex</a:t>
            </a:r>
          </a:p>
        </p:txBody>
      </p:sp>
      <p:sp>
        <p:nvSpPr>
          <p:cNvPr id="9" name="TextBox 8"/>
          <p:cNvSpPr txBox="1"/>
          <p:nvPr/>
        </p:nvSpPr>
        <p:spPr>
          <a:xfrm>
            <a:off x="6880322" y="4582635"/>
            <a:ext cx="4747799" cy="954107"/>
          </a:xfrm>
          <a:prstGeom prst="rect">
            <a:avLst/>
          </a:prstGeom>
          <a:noFill/>
        </p:spPr>
        <p:txBody>
          <a:bodyPr wrap="square" rtlCol="0">
            <a:spAutoFit/>
          </a:bodyPr>
          <a:lstStyle/>
          <a:p>
            <a:r>
              <a:rPr lang="en-US" sz="2800" dirty="0"/>
              <a:t>Quality and quantity of water available to human.  </a:t>
            </a:r>
          </a:p>
        </p:txBody>
      </p:sp>
      <p:sp>
        <p:nvSpPr>
          <p:cNvPr id="10" name="Right Arrow 9"/>
          <p:cNvSpPr/>
          <p:nvPr/>
        </p:nvSpPr>
        <p:spPr>
          <a:xfrm>
            <a:off x="4892040" y="4793262"/>
            <a:ext cx="1645920" cy="68252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D958830E-404E-4B13-917D-C1C3F5D9C45E}"/>
              </a:ext>
            </a:extLst>
          </p:cNvPr>
          <p:cNvGrpSpPr/>
          <p:nvPr/>
        </p:nvGrpSpPr>
        <p:grpSpPr>
          <a:xfrm>
            <a:off x="235681" y="213914"/>
            <a:ext cx="6043200" cy="3792208"/>
            <a:chOff x="235681" y="213914"/>
            <a:chExt cx="6043200" cy="3792208"/>
          </a:xfrm>
        </p:grpSpPr>
        <p:pic>
          <p:nvPicPr>
            <p:cNvPr id="4" name="Picture 3" descr="range-stream-Hankin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5681" y="213914"/>
              <a:ext cx="6043200" cy="3792208"/>
            </a:xfrm>
            <a:prstGeom prst="rect">
              <a:avLst/>
            </a:prstGeom>
            <a:noFill/>
            <a:ln w="9525">
              <a:solidFill>
                <a:schemeClr val="tx1"/>
              </a:solidFill>
              <a:miter lim="800000"/>
              <a:headEnd/>
              <a:tailEnd/>
            </a:ln>
          </p:spPr>
        </p:pic>
        <p:sp>
          <p:nvSpPr>
            <p:cNvPr id="3" name="TextBox 2">
              <a:extLst>
                <a:ext uri="{FF2B5EF4-FFF2-40B4-BE49-F238E27FC236}">
                  <a16:creationId xmlns:a16="http://schemas.microsoft.com/office/drawing/2014/main" xmlns="" id="{9B6FA264-77A9-4645-9970-227D8B55691A}"/>
                </a:ext>
              </a:extLst>
            </p:cNvPr>
            <p:cNvSpPr txBox="1"/>
            <p:nvPr/>
          </p:nvSpPr>
          <p:spPr>
            <a:xfrm>
              <a:off x="235681" y="3806067"/>
              <a:ext cx="894797" cy="200055"/>
            </a:xfrm>
            <a:prstGeom prst="rect">
              <a:avLst/>
            </a:prstGeom>
            <a:noFill/>
          </p:spPr>
          <p:txBody>
            <a:bodyPr wrap="none" rtlCol="0">
              <a:spAutoFit/>
            </a:bodyPr>
            <a:lstStyle/>
            <a:p>
              <a:r>
                <a:rPr lang="en-US" sz="700" dirty="0">
                  <a:solidFill>
                    <a:schemeClr val="bg1">
                      <a:lumMod val="95000"/>
                    </a:schemeClr>
                  </a:solidFill>
                </a:rPr>
                <a:t>Julie Hankins-Smith</a:t>
              </a:r>
            </a:p>
          </p:txBody>
        </p:sp>
      </p:grpSp>
    </p:spTree>
    <p:custDataLst>
      <p:tags r:id="rId1"/>
    </p:custDataLst>
    <p:extLst>
      <p:ext uri="{BB962C8B-B14F-4D97-AF65-F5344CB8AC3E}">
        <p14:creationId xmlns:p14="http://schemas.microsoft.com/office/powerpoint/2010/main" val="3106811097"/>
      </p:ext>
    </p:extLst>
  </p:cSld>
  <p:clrMapOvr>
    <a:masterClrMapping/>
  </p:clrMapOvr>
  <mc:AlternateContent xmlns:mc="http://schemas.openxmlformats.org/markup-compatibility/2006" xmlns:p14="http://schemas.microsoft.com/office/powerpoint/2010/main">
    <mc:Choice Requires="p14">
      <p:transition spd="slow" p14:dur="2000" advTm="79437"/>
    </mc:Choice>
    <mc:Fallback xmlns="">
      <p:transition spd="slow" advTm="79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1844381" cy="923330"/>
          </a:xfrm>
          <a:prstGeom prst="rect">
            <a:avLst/>
          </a:prstGeom>
          <a:noFill/>
        </p:spPr>
        <p:txBody>
          <a:bodyPr wrap="square" rtlCol="0">
            <a:spAutoFit/>
          </a:bodyPr>
          <a:lstStyle/>
          <a:p>
            <a:pPr algn="ctr"/>
            <a:r>
              <a:rPr lang="en-US" sz="5400" b="1" dirty="0"/>
              <a:t>Recreation</a:t>
            </a:r>
          </a:p>
        </p:txBody>
      </p:sp>
      <p:sp>
        <p:nvSpPr>
          <p:cNvPr id="8" name="TextBox 7"/>
          <p:cNvSpPr txBox="1"/>
          <p:nvPr/>
        </p:nvSpPr>
        <p:spPr>
          <a:xfrm>
            <a:off x="0" y="975920"/>
            <a:ext cx="12192000" cy="523220"/>
          </a:xfrm>
          <a:prstGeom prst="rect">
            <a:avLst/>
          </a:prstGeom>
          <a:noFill/>
        </p:spPr>
        <p:txBody>
          <a:bodyPr wrap="square" rtlCol="0">
            <a:spAutoFit/>
          </a:bodyPr>
          <a:lstStyle/>
          <a:p>
            <a:pPr algn="ctr"/>
            <a:r>
              <a:rPr lang="en-US" sz="2800" dirty="0"/>
              <a:t>Rangelands are increasingly important for recreational uses.  </a:t>
            </a:r>
          </a:p>
        </p:txBody>
      </p:sp>
      <p:sp>
        <p:nvSpPr>
          <p:cNvPr id="9" name="TextBox 8"/>
          <p:cNvSpPr txBox="1"/>
          <p:nvPr/>
        </p:nvSpPr>
        <p:spPr>
          <a:xfrm>
            <a:off x="3800018" y="1579736"/>
            <a:ext cx="5907862" cy="923330"/>
          </a:xfrm>
          <a:prstGeom prst="rect">
            <a:avLst/>
          </a:prstGeom>
          <a:noFill/>
        </p:spPr>
        <p:txBody>
          <a:bodyPr wrap="square" rtlCol="0">
            <a:spAutoFit/>
          </a:bodyPr>
          <a:lstStyle/>
          <a:p>
            <a:r>
              <a:rPr lang="en-US" b="1" dirty="0"/>
              <a:t>USDA National Survey on Recreation and the Environment</a:t>
            </a:r>
          </a:p>
          <a:p>
            <a:r>
              <a:rPr lang="en-US" dirty="0"/>
              <a:t>…demand for recreational uses on public lands across the US </a:t>
            </a:r>
            <a:r>
              <a:rPr lang="en-US" b="1" dirty="0"/>
              <a:t>1982-2009</a:t>
            </a:r>
          </a:p>
        </p:txBody>
      </p:sp>
      <p:sp>
        <p:nvSpPr>
          <p:cNvPr id="17" name="TextBox 16"/>
          <p:cNvSpPr txBox="1"/>
          <p:nvPr/>
        </p:nvSpPr>
        <p:spPr>
          <a:xfrm>
            <a:off x="4823460" y="2715622"/>
            <a:ext cx="4572000" cy="32932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Day Hiking</a:t>
            </a:r>
          </a:p>
          <a:p>
            <a:pPr marL="285750" indent="-285750">
              <a:lnSpc>
                <a:spcPct val="150000"/>
              </a:lnSpc>
              <a:buFont typeface="Arial" panose="020B0604020202020204" pitchFamily="34" charset="0"/>
              <a:buChar char="•"/>
            </a:pPr>
            <a:r>
              <a:rPr lang="en-US" sz="3200" dirty="0"/>
              <a:t>Driving off-road</a:t>
            </a:r>
          </a:p>
          <a:p>
            <a:pPr marL="285750" indent="-285750">
              <a:lnSpc>
                <a:spcPct val="150000"/>
              </a:lnSpc>
              <a:buFont typeface="Arial" panose="020B0604020202020204" pitchFamily="34" charset="0"/>
              <a:buChar char="•"/>
            </a:pPr>
            <a:r>
              <a:rPr lang="en-US" sz="3200" dirty="0"/>
              <a:t>Fishing and Hunting</a:t>
            </a:r>
          </a:p>
          <a:p>
            <a:pPr marL="285750" indent="-285750">
              <a:buFont typeface="Arial" panose="020B0604020202020204" pitchFamily="34" charset="0"/>
              <a:buChar char="•"/>
            </a:pPr>
            <a:r>
              <a:rPr lang="en-US" sz="3200" dirty="0"/>
              <a:t>Viewing &amp; Photographing Birds</a:t>
            </a:r>
          </a:p>
        </p:txBody>
      </p:sp>
      <p:sp>
        <p:nvSpPr>
          <p:cNvPr id="18" name="TextBox 17"/>
          <p:cNvSpPr txBox="1"/>
          <p:nvPr/>
        </p:nvSpPr>
        <p:spPr>
          <a:xfrm>
            <a:off x="9669780" y="2708002"/>
            <a:ext cx="1851660"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30 %</a:t>
            </a:r>
          </a:p>
          <a:p>
            <a:pPr marL="285750" indent="-285750">
              <a:lnSpc>
                <a:spcPct val="150000"/>
              </a:lnSpc>
              <a:buFont typeface="Arial" panose="020B0604020202020204" pitchFamily="34" charset="0"/>
              <a:buChar char="•"/>
            </a:pPr>
            <a:r>
              <a:rPr lang="en-US" sz="3200" dirty="0"/>
              <a:t>142%</a:t>
            </a:r>
          </a:p>
          <a:p>
            <a:pPr marL="285750" indent="-285750">
              <a:lnSpc>
                <a:spcPct val="150000"/>
              </a:lnSpc>
              <a:buFont typeface="Arial" panose="020B0604020202020204" pitchFamily="34" charset="0"/>
              <a:buChar char="•"/>
            </a:pPr>
            <a:r>
              <a:rPr lang="en-US" sz="3200" dirty="0"/>
              <a:t>287%</a:t>
            </a:r>
          </a:p>
          <a:p>
            <a:pPr marL="285750" indent="-285750">
              <a:lnSpc>
                <a:spcPct val="150000"/>
              </a:lnSpc>
              <a:buFont typeface="Arial" panose="020B0604020202020204" pitchFamily="34" charset="0"/>
              <a:buChar char="•"/>
            </a:pPr>
            <a:r>
              <a:rPr lang="en-US" sz="3200" dirty="0"/>
              <a:t>210%</a:t>
            </a:r>
          </a:p>
        </p:txBody>
      </p:sp>
      <p:cxnSp>
        <p:nvCxnSpPr>
          <p:cNvPr id="19" name="Straight Arrow Connector 18"/>
          <p:cNvCxnSpPr/>
          <p:nvPr/>
        </p:nvCxnSpPr>
        <p:spPr>
          <a:xfrm>
            <a:off x="7680507" y="3261976"/>
            <a:ext cx="1989273" cy="192024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115300" y="3924916"/>
            <a:ext cx="1554480" cy="9144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686800" y="3261976"/>
            <a:ext cx="982980" cy="137160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311308" y="4633576"/>
            <a:ext cx="1358472" cy="73152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34FE2483-2667-4A79-8E7B-B1DD5094A51F}"/>
              </a:ext>
            </a:extLst>
          </p:cNvPr>
          <p:cNvGrpSpPr/>
          <p:nvPr/>
        </p:nvGrpSpPr>
        <p:grpSpPr>
          <a:xfrm>
            <a:off x="398502" y="1792981"/>
            <a:ext cx="3184164" cy="1959484"/>
            <a:chOff x="398502" y="1792981"/>
            <a:chExt cx="3184164" cy="1959484"/>
          </a:xfrm>
        </p:grpSpPr>
        <p:pic>
          <p:nvPicPr>
            <p:cNvPr id="15" name="Picture 14" descr="A group of people standing on top of a mountain&#10;&#10;Description generated with high confidence">
              <a:extLst>
                <a:ext uri="{FF2B5EF4-FFF2-40B4-BE49-F238E27FC236}">
                  <a16:creationId xmlns:a16="http://schemas.microsoft.com/office/drawing/2014/main" xmlns="" id="{56DF2A6E-4C69-405F-A54A-EE773D0840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98502" y="1792981"/>
              <a:ext cx="3184161" cy="1959484"/>
            </a:xfrm>
            <a:prstGeom prst="rect">
              <a:avLst/>
            </a:prstGeom>
          </p:spPr>
        </p:pic>
        <p:sp>
          <p:nvSpPr>
            <p:cNvPr id="16" name="TextBox 15">
              <a:extLst>
                <a:ext uri="{FF2B5EF4-FFF2-40B4-BE49-F238E27FC236}">
                  <a16:creationId xmlns:a16="http://schemas.microsoft.com/office/drawing/2014/main" xmlns="" id="{94ABCB62-0435-48F9-8A88-B6365B619322}"/>
                </a:ext>
              </a:extLst>
            </p:cNvPr>
            <p:cNvSpPr txBox="1"/>
            <p:nvPr/>
          </p:nvSpPr>
          <p:spPr>
            <a:xfrm>
              <a:off x="3082208" y="3552410"/>
              <a:ext cx="500458" cy="200055"/>
            </a:xfrm>
            <a:prstGeom prst="rect">
              <a:avLst/>
            </a:prstGeom>
            <a:noFill/>
          </p:spPr>
          <p:txBody>
            <a:bodyPr wrap="none" rtlCol="0">
              <a:spAutoFit/>
            </a:bodyPr>
            <a:lstStyle/>
            <a:p>
              <a:r>
                <a:rPr lang="en-US" sz="700" dirty="0">
                  <a:solidFill>
                    <a:schemeClr val="bg1"/>
                  </a:solidFill>
                </a:rPr>
                <a:t>BLM.gov</a:t>
              </a:r>
            </a:p>
          </p:txBody>
        </p:sp>
      </p:grpSp>
      <p:grpSp>
        <p:nvGrpSpPr>
          <p:cNvPr id="13" name="Group 12">
            <a:extLst>
              <a:ext uri="{FF2B5EF4-FFF2-40B4-BE49-F238E27FC236}">
                <a16:creationId xmlns:a16="http://schemas.microsoft.com/office/drawing/2014/main" xmlns="" id="{FEB997C6-56E0-4A14-820E-6C6D544CADA8}"/>
              </a:ext>
            </a:extLst>
          </p:cNvPr>
          <p:cNvGrpSpPr/>
          <p:nvPr/>
        </p:nvGrpSpPr>
        <p:grpSpPr>
          <a:xfrm>
            <a:off x="398504" y="3822647"/>
            <a:ext cx="3182112" cy="2013885"/>
            <a:chOff x="398504" y="3822647"/>
            <a:chExt cx="3182112" cy="2013885"/>
          </a:xfrm>
        </p:grpSpPr>
        <p:pic>
          <p:nvPicPr>
            <p:cNvPr id="11" name="Picture 10" descr="A tree with a mountain in the desert&#10;&#10;Description generated with very high confidence">
              <a:extLst>
                <a:ext uri="{FF2B5EF4-FFF2-40B4-BE49-F238E27FC236}">
                  <a16:creationId xmlns:a16="http://schemas.microsoft.com/office/drawing/2014/main" xmlns="" id="{EAF47189-6678-41DB-81AF-E25C4953C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504" y="3822647"/>
              <a:ext cx="3182112" cy="2013885"/>
            </a:xfrm>
            <a:prstGeom prst="rect">
              <a:avLst/>
            </a:prstGeom>
          </p:spPr>
        </p:pic>
        <p:sp>
          <p:nvSpPr>
            <p:cNvPr id="23" name="TextBox 22">
              <a:extLst>
                <a:ext uri="{FF2B5EF4-FFF2-40B4-BE49-F238E27FC236}">
                  <a16:creationId xmlns:a16="http://schemas.microsoft.com/office/drawing/2014/main" xmlns="" id="{8D88BE98-C4D6-4BDE-8A01-4E59A61652B3}"/>
                </a:ext>
              </a:extLst>
            </p:cNvPr>
            <p:cNvSpPr txBox="1"/>
            <p:nvPr/>
          </p:nvSpPr>
          <p:spPr>
            <a:xfrm>
              <a:off x="3080158" y="5601143"/>
              <a:ext cx="500458" cy="200055"/>
            </a:xfrm>
            <a:prstGeom prst="rect">
              <a:avLst/>
            </a:prstGeom>
            <a:noFill/>
          </p:spPr>
          <p:txBody>
            <a:bodyPr wrap="none" rtlCol="0">
              <a:spAutoFit/>
            </a:bodyPr>
            <a:lstStyle/>
            <a:p>
              <a:r>
                <a:rPr lang="en-US" sz="700" dirty="0">
                  <a:solidFill>
                    <a:schemeClr val="bg1"/>
                  </a:solidFill>
                </a:rPr>
                <a:t>BLM.gov</a:t>
              </a:r>
            </a:p>
          </p:txBody>
        </p:sp>
      </p:grpSp>
    </p:spTree>
    <p:custDataLst>
      <p:tags r:id="rId1"/>
    </p:custDataLst>
    <p:extLst>
      <p:ext uri="{BB962C8B-B14F-4D97-AF65-F5344CB8AC3E}">
        <p14:creationId xmlns:p14="http://schemas.microsoft.com/office/powerpoint/2010/main" val="3462683232"/>
      </p:ext>
    </p:extLst>
  </p:cSld>
  <p:clrMapOvr>
    <a:masterClrMapping/>
  </p:clrMapOvr>
  <mc:AlternateContent xmlns:mc="http://schemas.openxmlformats.org/markup-compatibility/2006" xmlns:p14="http://schemas.microsoft.com/office/powerpoint/2010/main">
    <mc:Choice Requires="p14">
      <p:transition spd="slow" p14:dur="2000" advTm="124015"/>
    </mc:Choice>
    <mc:Fallback xmlns="">
      <p:transition spd="slow" advTm="124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1844381" cy="923330"/>
          </a:xfrm>
          <a:prstGeom prst="rect">
            <a:avLst/>
          </a:prstGeom>
          <a:noFill/>
        </p:spPr>
        <p:txBody>
          <a:bodyPr wrap="square" rtlCol="0">
            <a:spAutoFit/>
          </a:bodyPr>
          <a:lstStyle/>
          <a:p>
            <a:pPr algn="ctr"/>
            <a:r>
              <a:rPr lang="en-US" sz="5400" b="1" dirty="0"/>
              <a:t>Recreation</a:t>
            </a:r>
          </a:p>
        </p:txBody>
      </p:sp>
      <p:sp>
        <p:nvSpPr>
          <p:cNvPr id="8" name="TextBox 7"/>
          <p:cNvSpPr txBox="1"/>
          <p:nvPr/>
        </p:nvSpPr>
        <p:spPr>
          <a:xfrm>
            <a:off x="0" y="975920"/>
            <a:ext cx="12192000" cy="523220"/>
          </a:xfrm>
          <a:prstGeom prst="rect">
            <a:avLst/>
          </a:prstGeom>
          <a:noFill/>
        </p:spPr>
        <p:txBody>
          <a:bodyPr wrap="square" rtlCol="0">
            <a:spAutoFit/>
          </a:bodyPr>
          <a:lstStyle/>
          <a:p>
            <a:pPr algn="ctr"/>
            <a:r>
              <a:rPr lang="en-US" sz="2800" dirty="0"/>
              <a:t>Rangelands are increasingly important for recreational uses.  </a:t>
            </a:r>
          </a:p>
        </p:txBody>
      </p:sp>
      <p:sp>
        <p:nvSpPr>
          <p:cNvPr id="9" name="TextBox 8"/>
          <p:cNvSpPr txBox="1"/>
          <p:nvPr/>
        </p:nvSpPr>
        <p:spPr>
          <a:xfrm>
            <a:off x="3800018" y="1579736"/>
            <a:ext cx="5907862" cy="923330"/>
          </a:xfrm>
          <a:prstGeom prst="rect">
            <a:avLst/>
          </a:prstGeom>
          <a:noFill/>
        </p:spPr>
        <p:txBody>
          <a:bodyPr wrap="square" rtlCol="0">
            <a:spAutoFit/>
          </a:bodyPr>
          <a:lstStyle/>
          <a:p>
            <a:r>
              <a:rPr lang="en-US" b="1" dirty="0"/>
              <a:t>USDA National Survey on Recreation and the Environment</a:t>
            </a:r>
          </a:p>
          <a:p>
            <a:r>
              <a:rPr lang="en-US" dirty="0"/>
              <a:t>…demand for recreational uses on public lands across the US </a:t>
            </a:r>
            <a:r>
              <a:rPr lang="en-US" b="1" dirty="0"/>
              <a:t>1982-2009</a:t>
            </a:r>
          </a:p>
        </p:txBody>
      </p:sp>
      <p:sp>
        <p:nvSpPr>
          <p:cNvPr id="14" name="TextBox 13"/>
          <p:cNvSpPr txBox="1"/>
          <p:nvPr/>
        </p:nvSpPr>
        <p:spPr>
          <a:xfrm>
            <a:off x="3634740" y="2890266"/>
            <a:ext cx="4503420" cy="28931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Day Hiking (210%)</a:t>
            </a:r>
          </a:p>
          <a:p>
            <a:pPr marL="285750" indent="-285750">
              <a:lnSpc>
                <a:spcPct val="150000"/>
              </a:lnSpc>
              <a:buFont typeface="Arial" panose="020B0604020202020204" pitchFamily="34" charset="0"/>
              <a:buChar char="•"/>
            </a:pPr>
            <a:r>
              <a:rPr lang="en-US" sz="2800" dirty="0"/>
              <a:t>Driving off-road (142%)</a:t>
            </a:r>
          </a:p>
          <a:p>
            <a:pPr marL="285750" indent="-285750">
              <a:lnSpc>
                <a:spcPct val="150000"/>
              </a:lnSpc>
              <a:buFont typeface="Arial" panose="020B0604020202020204" pitchFamily="34" charset="0"/>
              <a:buChar char="•"/>
            </a:pPr>
            <a:r>
              <a:rPr lang="en-US" sz="2800" dirty="0"/>
              <a:t>Fishing and Hunting (30%)</a:t>
            </a:r>
          </a:p>
          <a:p>
            <a:pPr marL="285750" indent="-285750">
              <a:buFont typeface="Arial" panose="020B0604020202020204" pitchFamily="34" charset="0"/>
              <a:buChar char="•"/>
            </a:pPr>
            <a:r>
              <a:rPr lang="en-US" sz="2800" dirty="0"/>
              <a:t>Viewing &amp; Photographing Birds (287%)</a:t>
            </a:r>
          </a:p>
        </p:txBody>
      </p:sp>
      <p:sp>
        <p:nvSpPr>
          <p:cNvPr id="15" name="TextBox 14"/>
          <p:cNvSpPr txBox="1"/>
          <p:nvPr/>
        </p:nvSpPr>
        <p:spPr>
          <a:xfrm>
            <a:off x="8409744" y="2925768"/>
            <a:ext cx="3738648"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t>24.3 to 75.3 million</a:t>
            </a:r>
          </a:p>
          <a:p>
            <a:pPr marL="285750" indent="-285750">
              <a:lnSpc>
                <a:spcPct val="150000"/>
              </a:lnSpc>
              <a:buFont typeface="Arial" panose="020B0604020202020204" pitchFamily="34" charset="0"/>
              <a:buChar char="•"/>
            </a:pPr>
            <a:r>
              <a:rPr lang="en-US" sz="2800" dirty="0"/>
              <a:t>19.1 to 46.2 million</a:t>
            </a:r>
          </a:p>
          <a:p>
            <a:pPr marL="285750" indent="-285750">
              <a:lnSpc>
                <a:spcPct val="150000"/>
              </a:lnSpc>
              <a:buFont typeface="Arial" panose="020B0604020202020204" pitchFamily="34" charset="0"/>
              <a:buChar char="•"/>
            </a:pPr>
            <a:r>
              <a:rPr lang="en-US" sz="2800" dirty="0"/>
              <a:t>79.8 to 104.6 million</a:t>
            </a:r>
          </a:p>
          <a:p>
            <a:pPr marL="285750" indent="-285750">
              <a:lnSpc>
                <a:spcPct val="150000"/>
              </a:lnSpc>
              <a:buFont typeface="Arial" panose="020B0604020202020204" pitchFamily="34" charset="0"/>
              <a:buChar char="•"/>
            </a:pPr>
            <a:r>
              <a:rPr lang="en-US" sz="2800" dirty="0"/>
              <a:t>20.8 to 80.5 million</a:t>
            </a:r>
          </a:p>
        </p:txBody>
      </p:sp>
      <p:cxnSp>
        <p:nvCxnSpPr>
          <p:cNvPr id="16" name="Straight Arrow Connector 15"/>
          <p:cNvCxnSpPr/>
          <p:nvPr/>
        </p:nvCxnSpPr>
        <p:spPr>
          <a:xfrm>
            <a:off x="6855264" y="3317389"/>
            <a:ext cx="1554480" cy="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460428" y="3989736"/>
            <a:ext cx="940353" cy="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930604" y="4610548"/>
            <a:ext cx="443284" cy="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921640" y="5229113"/>
            <a:ext cx="443284" cy="0"/>
          </a:xfrm>
          <a:prstGeom prst="straightConnector1">
            <a:avLst/>
          </a:prstGeom>
          <a:ln w="381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A86F75EF-ACFC-40C1-A293-0000E0EC1A25}"/>
              </a:ext>
            </a:extLst>
          </p:cNvPr>
          <p:cNvGrpSpPr/>
          <p:nvPr/>
        </p:nvGrpSpPr>
        <p:grpSpPr>
          <a:xfrm>
            <a:off x="398502" y="1792981"/>
            <a:ext cx="3184164" cy="1959484"/>
            <a:chOff x="398502" y="1792981"/>
            <a:chExt cx="3184164" cy="1959484"/>
          </a:xfrm>
        </p:grpSpPr>
        <p:pic>
          <p:nvPicPr>
            <p:cNvPr id="19" name="Picture 18" descr="A group of people standing on top of a mountain&#10;&#10;Description generated with high confidence">
              <a:extLst>
                <a:ext uri="{FF2B5EF4-FFF2-40B4-BE49-F238E27FC236}">
                  <a16:creationId xmlns:a16="http://schemas.microsoft.com/office/drawing/2014/main" xmlns="" id="{F302BF41-230D-42DE-A070-5197E30BDD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98502" y="1792981"/>
              <a:ext cx="3184161" cy="1959484"/>
            </a:xfrm>
            <a:prstGeom prst="rect">
              <a:avLst/>
            </a:prstGeom>
          </p:spPr>
        </p:pic>
        <p:sp>
          <p:nvSpPr>
            <p:cNvPr id="20" name="TextBox 19">
              <a:extLst>
                <a:ext uri="{FF2B5EF4-FFF2-40B4-BE49-F238E27FC236}">
                  <a16:creationId xmlns:a16="http://schemas.microsoft.com/office/drawing/2014/main" xmlns="" id="{427EF549-8A52-4532-9465-E95351382603}"/>
                </a:ext>
              </a:extLst>
            </p:cNvPr>
            <p:cNvSpPr txBox="1"/>
            <p:nvPr/>
          </p:nvSpPr>
          <p:spPr>
            <a:xfrm>
              <a:off x="3082208" y="3552410"/>
              <a:ext cx="500458" cy="200055"/>
            </a:xfrm>
            <a:prstGeom prst="rect">
              <a:avLst/>
            </a:prstGeom>
            <a:noFill/>
          </p:spPr>
          <p:txBody>
            <a:bodyPr wrap="none" rtlCol="0">
              <a:spAutoFit/>
            </a:bodyPr>
            <a:lstStyle/>
            <a:p>
              <a:r>
                <a:rPr lang="en-US" sz="700" dirty="0">
                  <a:solidFill>
                    <a:schemeClr val="bg1"/>
                  </a:solidFill>
                </a:rPr>
                <a:t>BLM.gov</a:t>
              </a:r>
            </a:p>
          </p:txBody>
        </p:sp>
      </p:grpSp>
      <p:grpSp>
        <p:nvGrpSpPr>
          <p:cNvPr id="21" name="Group 20">
            <a:extLst>
              <a:ext uri="{FF2B5EF4-FFF2-40B4-BE49-F238E27FC236}">
                <a16:creationId xmlns:a16="http://schemas.microsoft.com/office/drawing/2014/main" xmlns="" id="{98558B58-2E48-4458-B7B8-0E461235EEE1}"/>
              </a:ext>
            </a:extLst>
          </p:cNvPr>
          <p:cNvGrpSpPr/>
          <p:nvPr/>
        </p:nvGrpSpPr>
        <p:grpSpPr>
          <a:xfrm>
            <a:off x="398504" y="3822647"/>
            <a:ext cx="3182112" cy="2013885"/>
            <a:chOff x="398504" y="3822647"/>
            <a:chExt cx="3182112" cy="2013885"/>
          </a:xfrm>
        </p:grpSpPr>
        <p:pic>
          <p:nvPicPr>
            <p:cNvPr id="22" name="Picture 21" descr="A tree with a mountain in the desert&#10;&#10;Description generated with very high confidence">
              <a:extLst>
                <a:ext uri="{FF2B5EF4-FFF2-40B4-BE49-F238E27FC236}">
                  <a16:creationId xmlns:a16="http://schemas.microsoft.com/office/drawing/2014/main" xmlns="" id="{199D8CD9-90C7-4E7A-B044-CCC92E1A15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504" y="3822647"/>
              <a:ext cx="3182112" cy="2013885"/>
            </a:xfrm>
            <a:prstGeom prst="rect">
              <a:avLst/>
            </a:prstGeom>
          </p:spPr>
        </p:pic>
        <p:sp>
          <p:nvSpPr>
            <p:cNvPr id="26" name="TextBox 25">
              <a:extLst>
                <a:ext uri="{FF2B5EF4-FFF2-40B4-BE49-F238E27FC236}">
                  <a16:creationId xmlns:a16="http://schemas.microsoft.com/office/drawing/2014/main" xmlns="" id="{DF3B5584-796F-43AD-AF42-007CA0991DB3}"/>
                </a:ext>
              </a:extLst>
            </p:cNvPr>
            <p:cNvSpPr txBox="1"/>
            <p:nvPr/>
          </p:nvSpPr>
          <p:spPr>
            <a:xfrm>
              <a:off x="3080158" y="5601143"/>
              <a:ext cx="500458" cy="200055"/>
            </a:xfrm>
            <a:prstGeom prst="rect">
              <a:avLst/>
            </a:prstGeom>
            <a:noFill/>
          </p:spPr>
          <p:txBody>
            <a:bodyPr wrap="none" rtlCol="0">
              <a:spAutoFit/>
            </a:bodyPr>
            <a:lstStyle/>
            <a:p>
              <a:r>
                <a:rPr lang="en-US" sz="700" dirty="0">
                  <a:solidFill>
                    <a:schemeClr val="bg1"/>
                  </a:solidFill>
                </a:rPr>
                <a:t>BLM.gov</a:t>
              </a:r>
            </a:p>
          </p:txBody>
        </p:sp>
      </p:grpSp>
    </p:spTree>
    <p:extLst>
      <p:ext uri="{BB962C8B-B14F-4D97-AF65-F5344CB8AC3E}">
        <p14:creationId xmlns:p14="http://schemas.microsoft.com/office/powerpoint/2010/main" val="408287731"/>
      </p:ext>
    </p:extLst>
  </p:cSld>
  <p:clrMapOvr>
    <a:masterClrMapping/>
  </p:clrMapOvr>
  <mc:AlternateContent xmlns:mc="http://schemas.openxmlformats.org/markup-compatibility/2006" xmlns:p14="http://schemas.microsoft.com/office/powerpoint/2010/main">
    <mc:Choice Requires="p14">
      <p:transition spd="slow" p14:dur="2000" advTm="30980"/>
    </mc:Choice>
    <mc:Fallback xmlns="">
      <p:transition spd="slow" advTm="309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1844381" cy="892552"/>
          </a:xfrm>
          <a:prstGeom prst="rect">
            <a:avLst/>
          </a:prstGeom>
          <a:noFill/>
        </p:spPr>
        <p:txBody>
          <a:bodyPr wrap="square" rtlCol="0">
            <a:spAutoFit/>
          </a:bodyPr>
          <a:lstStyle/>
          <a:p>
            <a:pPr algn="ctr"/>
            <a:r>
              <a:rPr lang="en-US" sz="5200" b="1" dirty="0"/>
              <a:t>Renewable Energy</a:t>
            </a:r>
          </a:p>
        </p:txBody>
      </p:sp>
      <p:grpSp>
        <p:nvGrpSpPr>
          <p:cNvPr id="4" name="Group 3">
            <a:extLst>
              <a:ext uri="{FF2B5EF4-FFF2-40B4-BE49-F238E27FC236}">
                <a16:creationId xmlns:a16="http://schemas.microsoft.com/office/drawing/2014/main" xmlns="" id="{737BD1E1-DAAF-4D9A-8E15-8879AF70E046}"/>
              </a:ext>
            </a:extLst>
          </p:cNvPr>
          <p:cNvGrpSpPr/>
          <p:nvPr/>
        </p:nvGrpSpPr>
        <p:grpSpPr>
          <a:xfrm>
            <a:off x="4013961" y="3429000"/>
            <a:ext cx="4448735" cy="2788220"/>
            <a:chOff x="4421215" y="3305889"/>
            <a:chExt cx="4448735" cy="2788220"/>
          </a:xfrm>
        </p:grpSpPr>
        <p:pic>
          <p:nvPicPr>
            <p:cNvPr id="8" name="Picture 7" descr="http://www.blm.gov/photos/netpub/server.np?preview=72034&amp;site=BLM&amp;catalog=catalog&amp;width=300&amp;height=300&amp;aspec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1215" y="3305889"/>
              <a:ext cx="4448735" cy="2788220"/>
            </a:xfrm>
            <a:prstGeom prst="rect">
              <a:avLst/>
            </a:prstGeom>
            <a:noFill/>
            <a:ln w="9525">
              <a:solidFill>
                <a:schemeClr val="tx1"/>
              </a:solidFill>
              <a:miter lim="800000"/>
              <a:headEnd/>
              <a:tailEnd/>
            </a:ln>
          </p:spPr>
        </p:pic>
        <p:sp>
          <p:nvSpPr>
            <p:cNvPr id="9" name="TextBox 7"/>
            <p:cNvSpPr txBox="1">
              <a:spLocks noChangeArrowheads="1"/>
            </p:cNvSpPr>
            <p:nvPr/>
          </p:nvSpPr>
          <p:spPr bwMode="auto">
            <a:xfrm>
              <a:off x="4421215" y="5871114"/>
              <a:ext cx="792205" cy="200055"/>
            </a:xfrm>
            <a:prstGeom prst="rect">
              <a:avLst/>
            </a:prstGeom>
            <a:noFill/>
            <a:ln w="9525">
              <a:noFill/>
              <a:miter lim="800000"/>
              <a:headEnd/>
              <a:tailEnd/>
            </a:ln>
          </p:spPr>
          <p:txBody>
            <a:bodyPr wrap="none">
              <a:spAutoFit/>
            </a:bodyPr>
            <a:lstStyle/>
            <a:p>
              <a:r>
                <a:rPr lang="en-US" sz="700" dirty="0">
                  <a:solidFill>
                    <a:schemeClr val="bg1">
                      <a:lumMod val="95000"/>
                    </a:schemeClr>
                  </a:solidFill>
                </a:rPr>
                <a:t>USDI-BLM Photo</a:t>
              </a:r>
            </a:p>
          </p:txBody>
        </p:sp>
      </p:grpSp>
      <p:sp>
        <p:nvSpPr>
          <p:cNvPr id="14" name="TextBox 13"/>
          <p:cNvSpPr txBox="1"/>
          <p:nvPr/>
        </p:nvSpPr>
        <p:spPr>
          <a:xfrm>
            <a:off x="8812452" y="1837432"/>
            <a:ext cx="2844446" cy="2554545"/>
          </a:xfrm>
          <a:prstGeom prst="rect">
            <a:avLst/>
          </a:prstGeom>
          <a:noFill/>
        </p:spPr>
        <p:txBody>
          <a:bodyPr wrap="square" rtlCol="0">
            <a:spAutoFit/>
          </a:bodyPr>
          <a:lstStyle/>
          <a:p>
            <a:pPr marL="347663" indent="-231775">
              <a:buFont typeface="Arial" panose="020B0604020202020204" pitchFamily="34" charset="0"/>
              <a:buChar char="•"/>
            </a:pPr>
            <a:r>
              <a:rPr lang="en-US" sz="3200" dirty="0"/>
              <a:t>Wind</a:t>
            </a:r>
          </a:p>
          <a:p>
            <a:pPr marL="347663" indent="-231775">
              <a:buFont typeface="Arial" panose="020B0604020202020204" pitchFamily="34" charset="0"/>
              <a:buChar char="•"/>
            </a:pPr>
            <a:r>
              <a:rPr lang="en-US" sz="3200" dirty="0"/>
              <a:t>Solar</a:t>
            </a:r>
          </a:p>
          <a:p>
            <a:pPr marL="347663" indent="-231775">
              <a:buFont typeface="Arial" panose="020B0604020202020204" pitchFamily="34" charset="0"/>
              <a:buChar char="•"/>
            </a:pPr>
            <a:r>
              <a:rPr lang="en-US" sz="3200" dirty="0"/>
              <a:t>Geothermal</a:t>
            </a:r>
          </a:p>
          <a:p>
            <a:pPr marL="347663" indent="-231775">
              <a:buFont typeface="Arial" panose="020B0604020202020204" pitchFamily="34" charset="0"/>
              <a:buChar char="•"/>
            </a:pPr>
            <a:r>
              <a:rPr lang="en-US" sz="3200" dirty="0"/>
              <a:t>Biomass</a:t>
            </a:r>
          </a:p>
          <a:p>
            <a:pPr marL="347663" indent="-231775">
              <a:buFont typeface="Arial" panose="020B0604020202020204" pitchFamily="34" charset="0"/>
              <a:buChar char="•"/>
            </a:pPr>
            <a:r>
              <a:rPr lang="en-US" sz="3200" dirty="0"/>
              <a:t>Bioenergy</a:t>
            </a:r>
          </a:p>
        </p:txBody>
      </p:sp>
      <p:grpSp>
        <p:nvGrpSpPr>
          <p:cNvPr id="5" name="Group 4">
            <a:extLst>
              <a:ext uri="{FF2B5EF4-FFF2-40B4-BE49-F238E27FC236}">
                <a16:creationId xmlns:a16="http://schemas.microsoft.com/office/drawing/2014/main" xmlns="" id="{5C79897F-0233-4DE1-A841-26ECC6E0C364}"/>
              </a:ext>
            </a:extLst>
          </p:cNvPr>
          <p:cNvGrpSpPr/>
          <p:nvPr/>
        </p:nvGrpSpPr>
        <p:grpSpPr>
          <a:xfrm>
            <a:off x="640080" y="1326929"/>
            <a:ext cx="4275021" cy="2847635"/>
            <a:chOff x="146194" y="1487368"/>
            <a:chExt cx="4275021" cy="2847635"/>
          </a:xfrm>
        </p:grpSpPr>
        <p:pic>
          <p:nvPicPr>
            <p:cNvPr id="10" name="Picture 9" descr="A windmill on a cloudy day&#10;&#10;Description generated with very high confidence">
              <a:extLst>
                <a:ext uri="{FF2B5EF4-FFF2-40B4-BE49-F238E27FC236}">
                  <a16:creationId xmlns:a16="http://schemas.microsoft.com/office/drawing/2014/main" xmlns="" id="{55E0A685-0053-460B-943B-7BB25B13F9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230841" y="1487368"/>
              <a:ext cx="4190374" cy="2847635"/>
            </a:xfrm>
            <a:prstGeom prst="rect">
              <a:avLst/>
            </a:prstGeom>
          </p:spPr>
        </p:pic>
        <p:sp>
          <p:nvSpPr>
            <p:cNvPr id="11" name="TextBox 10">
              <a:extLst>
                <a:ext uri="{FF2B5EF4-FFF2-40B4-BE49-F238E27FC236}">
                  <a16:creationId xmlns:a16="http://schemas.microsoft.com/office/drawing/2014/main" xmlns="" id="{75625754-6A75-45A3-A84D-DECEDA17A6D8}"/>
                </a:ext>
              </a:extLst>
            </p:cNvPr>
            <p:cNvSpPr txBox="1"/>
            <p:nvPr/>
          </p:nvSpPr>
          <p:spPr>
            <a:xfrm>
              <a:off x="146194" y="4134948"/>
              <a:ext cx="987771" cy="200055"/>
            </a:xfrm>
            <a:prstGeom prst="rect">
              <a:avLst/>
            </a:prstGeom>
            <a:noFill/>
          </p:spPr>
          <p:txBody>
            <a:bodyPr wrap="none" rtlCol="0">
              <a:spAutoFit/>
            </a:bodyPr>
            <a:lstStyle/>
            <a:p>
              <a:pPr algn="r"/>
              <a:r>
                <a:rPr lang="en-US" sz="700" dirty="0">
                  <a:solidFill>
                    <a:schemeClr val="bg1">
                      <a:lumMod val="95000"/>
                    </a:schemeClr>
                  </a:solidFill>
                </a:rPr>
                <a:t>Scott Flaherty USFWS</a:t>
              </a:r>
            </a:p>
          </p:txBody>
        </p:sp>
      </p:grpSp>
    </p:spTree>
    <p:custDataLst>
      <p:tags r:id="rId1"/>
    </p:custDataLst>
    <p:extLst>
      <p:ext uri="{BB962C8B-B14F-4D97-AF65-F5344CB8AC3E}">
        <p14:creationId xmlns:p14="http://schemas.microsoft.com/office/powerpoint/2010/main" val="3578389357"/>
      </p:ext>
    </p:extLst>
  </p:cSld>
  <p:clrMapOvr>
    <a:masterClrMapping/>
  </p:clrMapOvr>
  <mc:AlternateContent xmlns:mc="http://schemas.openxmlformats.org/markup-compatibility/2006" xmlns:p14="http://schemas.microsoft.com/office/powerpoint/2010/main">
    <mc:Choice Requires="p14">
      <p:transition spd="slow" p14:dur="2000" advTm="140179"/>
    </mc:Choice>
    <mc:Fallback xmlns="">
      <p:transition spd="slow" advTm="140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640080" y="944880"/>
            <a:ext cx="10881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458" y="96780"/>
            <a:ext cx="11844381" cy="892552"/>
          </a:xfrm>
          <a:prstGeom prst="rect">
            <a:avLst/>
          </a:prstGeom>
          <a:noFill/>
        </p:spPr>
        <p:txBody>
          <a:bodyPr wrap="square" rtlCol="0">
            <a:spAutoFit/>
          </a:bodyPr>
          <a:lstStyle/>
          <a:p>
            <a:pPr algn="ctr"/>
            <a:r>
              <a:rPr lang="en-US" sz="5200" b="1" dirty="0"/>
              <a:t>Renewable Energy</a:t>
            </a:r>
          </a:p>
        </p:txBody>
      </p:sp>
      <p:sp>
        <p:nvSpPr>
          <p:cNvPr id="4" name="TextBox 3"/>
          <p:cNvSpPr txBox="1"/>
          <p:nvPr/>
        </p:nvSpPr>
        <p:spPr>
          <a:xfrm>
            <a:off x="0" y="975920"/>
            <a:ext cx="12192000" cy="523220"/>
          </a:xfrm>
          <a:prstGeom prst="rect">
            <a:avLst/>
          </a:prstGeom>
          <a:noFill/>
        </p:spPr>
        <p:txBody>
          <a:bodyPr wrap="square" rtlCol="0">
            <a:spAutoFit/>
          </a:bodyPr>
          <a:lstStyle/>
          <a:p>
            <a:pPr algn="ctr"/>
            <a:r>
              <a:rPr lang="en-US" sz="2800" dirty="0"/>
              <a:t>As with many land uses, trade-offs exist between costs and benefits.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313" y="1678454"/>
            <a:ext cx="7252607" cy="4828376"/>
          </a:xfrm>
          <a:prstGeom prst="rect">
            <a:avLst/>
          </a:prstGeom>
          <a:ln>
            <a:solidFill>
              <a:schemeClr val="tx1"/>
            </a:solidFill>
          </a:ln>
        </p:spPr>
      </p:pic>
      <p:sp>
        <p:nvSpPr>
          <p:cNvPr id="6" name="Rectangle 5"/>
          <p:cNvSpPr/>
          <p:nvPr/>
        </p:nvSpPr>
        <p:spPr>
          <a:xfrm>
            <a:off x="7932420" y="1868472"/>
            <a:ext cx="3993419" cy="2523768"/>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Total energy consumption in Idaho in 2014 was </a:t>
            </a:r>
          </a:p>
          <a:p>
            <a:r>
              <a:rPr lang="en-US" sz="2400" b="1" dirty="0">
                <a:latin typeface="Calibri" panose="020F0502020204030204" pitchFamily="34" charset="0"/>
                <a:ea typeface="Calibri" panose="020F0502020204030204" pitchFamily="34" charset="0"/>
                <a:cs typeface="Times New Roman" panose="02020603050405020304" pitchFamily="18" charset="0"/>
              </a:rPr>
              <a:t>520 trillion Btu</a:t>
            </a:r>
            <a:r>
              <a:rPr lang="en-US" sz="2400" dirty="0">
                <a:latin typeface="Calibri" panose="020F0502020204030204" pitchFamily="34" charset="0"/>
                <a:ea typeface="Calibri" panose="020F0502020204030204" pitchFamily="34" charset="0"/>
                <a:cs typeface="Times New Roman" panose="02020603050405020304" pitchFamily="18" charset="0"/>
              </a:rPr>
              <a:t>, </a:t>
            </a:r>
          </a:p>
          <a:p>
            <a:r>
              <a:rPr lang="en-US" sz="2400" dirty="0">
                <a:latin typeface="Calibri" panose="020F0502020204030204" pitchFamily="34" charset="0"/>
                <a:ea typeface="Calibri" panose="020F0502020204030204" pitchFamily="34" charset="0"/>
                <a:cs typeface="Times New Roman" panose="02020603050405020304" pitchFamily="18" charset="0"/>
              </a:rPr>
              <a:t>total energy production in 2014 was </a:t>
            </a:r>
          </a:p>
          <a:p>
            <a:r>
              <a:rPr lang="en-US" sz="2400" b="1" dirty="0">
                <a:latin typeface="Calibri" panose="020F0502020204030204" pitchFamily="34" charset="0"/>
                <a:ea typeface="Calibri" panose="020F0502020204030204" pitchFamily="34" charset="0"/>
                <a:cs typeface="Times New Roman" panose="02020603050405020304" pitchFamily="18" charset="0"/>
              </a:rPr>
              <a:t>155 trillion Btu</a:t>
            </a:r>
            <a:r>
              <a:rPr lang="en-US" sz="2400" dirty="0">
                <a:latin typeface="Calibri" panose="020F0502020204030204" pitchFamily="34" charset="0"/>
                <a:ea typeface="Calibri" panose="020F0502020204030204" pitchFamily="34" charset="0"/>
                <a:cs typeface="Times New Roman" panose="02020603050405020304" pitchFamily="18" charset="0"/>
              </a:rPr>
              <a:t>. </a:t>
            </a:r>
          </a:p>
          <a:p>
            <a:r>
              <a:rPr lang="en-US" sz="1500" dirty="0">
                <a:latin typeface="Calibri" panose="020F0502020204030204" pitchFamily="34" charset="0"/>
                <a:cs typeface="Times New Roman" panose="02020603050405020304" pitchFamily="18" charset="0"/>
              </a:rPr>
              <a:t>(</a:t>
            </a:r>
            <a:r>
              <a:rPr lang="en-US" sz="1500" u="sng" dirty="0">
                <a:hlinkClick r:id="rId4"/>
              </a:rPr>
              <a:t>https://www.eia.gov/state/analysis.php?sid=ID</a:t>
            </a:r>
            <a:r>
              <a:rPr lang="en-US" sz="1500" dirty="0"/>
              <a:t>)</a:t>
            </a:r>
          </a:p>
        </p:txBody>
      </p:sp>
    </p:spTree>
    <p:extLst>
      <p:ext uri="{BB962C8B-B14F-4D97-AF65-F5344CB8AC3E}">
        <p14:creationId xmlns:p14="http://schemas.microsoft.com/office/powerpoint/2010/main" val="2167176176"/>
      </p:ext>
    </p:extLst>
  </p:cSld>
  <p:clrMapOvr>
    <a:masterClrMapping/>
  </p:clrMapOvr>
  <mc:AlternateContent xmlns:mc="http://schemas.openxmlformats.org/markup-compatibility/2006" xmlns:p14="http://schemas.microsoft.com/office/powerpoint/2010/main">
    <mc:Choice Requires="p14">
      <p:transition spd="slow" p14:dur="2000" advTm="54133"/>
    </mc:Choice>
    <mc:Fallback xmlns="">
      <p:transition spd="slow" advTm="5413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495"/>
</p:tagLst>
</file>

<file path=ppt/tags/tag10.xml><?xml version="1.0" encoding="utf-8"?>
<p:tagLst xmlns:a="http://schemas.openxmlformats.org/drawingml/2006/main" xmlns:r="http://schemas.openxmlformats.org/officeDocument/2006/relationships" xmlns:p="http://schemas.openxmlformats.org/presentationml/2006/main">
  <p:tag name="TIMING" val="|72.5|15.8"/>
</p:tagLst>
</file>

<file path=ppt/tags/tag11.xml><?xml version="1.0" encoding="utf-8"?>
<p:tagLst xmlns:a="http://schemas.openxmlformats.org/drawingml/2006/main" xmlns:r="http://schemas.openxmlformats.org/officeDocument/2006/relationships" xmlns:p="http://schemas.openxmlformats.org/presentationml/2006/main">
  <p:tag name="TIMING" val="|17.4"/>
</p:tagLst>
</file>

<file path=ppt/tags/tag12.xml><?xml version="1.0" encoding="utf-8"?>
<p:tagLst xmlns:a="http://schemas.openxmlformats.org/drawingml/2006/main" xmlns:r="http://schemas.openxmlformats.org/officeDocument/2006/relationships" xmlns:p="http://schemas.openxmlformats.org/presentationml/2006/main">
  <p:tag name="TIMING" val="|17.495"/>
</p:tagLst>
</file>

<file path=ppt/tags/tag2.xml><?xml version="1.0" encoding="utf-8"?>
<p:tagLst xmlns:a="http://schemas.openxmlformats.org/drawingml/2006/main" xmlns:r="http://schemas.openxmlformats.org/officeDocument/2006/relationships" xmlns:p="http://schemas.openxmlformats.org/presentationml/2006/main">
  <p:tag name="TIMING" val="|55.4"/>
</p:tagLst>
</file>

<file path=ppt/tags/tag3.xml><?xml version="1.0" encoding="utf-8"?>
<p:tagLst xmlns:a="http://schemas.openxmlformats.org/drawingml/2006/main" xmlns:r="http://schemas.openxmlformats.org/officeDocument/2006/relationships" xmlns:p="http://schemas.openxmlformats.org/presentationml/2006/main">
  <p:tag name="TIMING" val="|42.7|83.7"/>
</p:tagLst>
</file>

<file path=ppt/tags/tag4.xml><?xml version="1.0" encoding="utf-8"?>
<p:tagLst xmlns:a="http://schemas.openxmlformats.org/drawingml/2006/main" xmlns:r="http://schemas.openxmlformats.org/officeDocument/2006/relationships" xmlns:p="http://schemas.openxmlformats.org/presentationml/2006/main">
  <p:tag name="TIMING" val="|70.1|16.2|25.8"/>
</p:tagLst>
</file>

<file path=ppt/tags/tag5.xml><?xml version="1.0" encoding="utf-8"?>
<p:tagLst xmlns:a="http://schemas.openxmlformats.org/drawingml/2006/main" xmlns:r="http://schemas.openxmlformats.org/officeDocument/2006/relationships" xmlns:p="http://schemas.openxmlformats.org/presentationml/2006/main">
  <p:tag name="TIMING" val="|44.9|23"/>
</p:tagLst>
</file>

<file path=ppt/tags/tag6.xml><?xml version="1.0" encoding="utf-8"?>
<p:tagLst xmlns:a="http://schemas.openxmlformats.org/drawingml/2006/main" xmlns:r="http://schemas.openxmlformats.org/officeDocument/2006/relationships" xmlns:p="http://schemas.openxmlformats.org/presentationml/2006/main">
  <p:tag name="TIMING" val="|46.2|10.6|3.9|9.5|17.5|17.1"/>
</p:tagLst>
</file>

<file path=ppt/tags/tag7.xml><?xml version="1.0" encoding="utf-8"?>
<p:tagLst xmlns:a="http://schemas.openxmlformats.org/drawingml/2006/main" xmlns:r="http://schemas.openxmlformats.org/officeDocument/2006/relationships" xmlns:p="http://schemas.openxmlformats.org/presentationml/2006/main">
  <p:tag name="TIMING" val="|43.3|39.4|0.5|29.8"/>
</p:tagLst>
</file>

<file path=ppt/tags/tag8.xml><?xml version="1.0" encoding="utf-8"?>
<p:tagLst xmlns:a="http://schemas.openxmlformats.org/drawingml/2006/main" xmlns:r="http://schemas.openxmlformats.org/officeDocument/2006/relationships" xmlns:p="http://schemas.openxmlformats.org/presentationml/2006/main">
  <p:tag name="TIMING" val="|83.5|2.5|2.2"/>
</p:tagLst>
</file>

<file path=ppt/tags/tag9.xml><?xml version="1.0" encoding="utf-8"?>
<p:tagLst xmlns:a="http://schemas.openxmlformats.org/drawingml/2006/main" xmlns:r="http://schemas.openxmlformats.org/officeDocument/2006/relationships" xmlns:p="http://schemas.openxmlformats.org/presentationml/2006/main">
  <p:tag name="TIMING" val="|106.4"/>
</p:tagLst>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1857</TotalTime>
  <Words>1402</Words>
  <Application>Microsoft Office PowerPoint</Application>
  <PresentationFormat>Widescreen</PresentationFormat>
  <Paragraphs>225</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Comic Sans MS</vt:lpstr>
      <vt:lpstr>Times New Roman</vt:lpstr>
      <vt:lpstr>Retrospect</vt:lpstr>
      <vt:lpstr>Value of Rangelands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Non-renewable Energy</vt:lpstr>
      <vt:lpstr>PowerPoint Presentation</vt:lpstr>
      <vt:lpstr>PowerPoint Presentation</vt:lpstr>
      <vt:lpstr>PowerPoint Presentation</vt:lpstr>
      <vt:lpstr>PowerPoint Presentation</vt:lpstr>
      <vt:lpstr>Value of Rangelands</vt:lpstr>
    </vt:vector>
  </TitlesOfParts>
  <Company>Oregon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Rangeland Principles</dc:title>
  <dc:creator>April Hulet</dc:creator>
  <cp:lastModifiedBy>April Hulet</cp:lastModifiedBy>
  <cp:revision>141</cp:revision>
  <cp:lastPrinted>2018-08-23T18:50:57Z</cp:lastPrinted>
  <dcterms:created xsi:type="dcterms:W3CDTF">2016-08-21T23:47:42Z</dcterms:created>
  <dcterms:modified xsi:type="dcterms:W3CDTF">2020-04-30T21:24:39Z</dcterms:modified>
</cp:coreProperties>
</file>