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ctiveX/activeX2.xml" ContentType="application/vnd.ms-office.activeX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7"/>
  </p:notesMasterIdLst>
  <p:handoutMasterIdLst>
    <p:handoutMasterId r:id="rId38"/>
  </p:handoutMasterIdLst>
  <p:sldIdLst>
    <p:sldId id="261" r:id="rId2"/>
    <p:sldId id="372" r:id="rId3"/>
    <p:sldId id="373" r:id="rId4"/>
    <p:sldId id="369" r:id="rId5"/>
    <p:sldId id="375" r:id="rId6"/>
    <p:sldId id="349" r:id="rId7"/>
    <p:sldId id="376" r:id="rId8"/>
    <p:sldId id="381" r:id="rId9"/>
    <p:sldId id="382" r:id="rId10"/>
    <p:sldId id="370" r:id="rId11"/>
    <p:sldId id="371" r:id="rId12"/>
    <p:sldId id="340" r:id="rId13"/>
    <p:sldId id="347" r:id="rId14"/>
    <p:sldId id="348" r:id="rId15"/>
    <p:sldId id="378" r:id="rId16"/>
    <p:sldId id="354" r:id="rId17"/>
    <p:sldId id="353" r:id="rId18"/>
    <p:sldId id="355" r:id="rId19"/>
    <p:sldId id="356" r:id="rId20"/>
    <p:sldId id="341" r:id="rId21"/>
    <p:sldId id="351" r:id="rId22"/>
    <p:sldId id="357" r:id="rId23"/>
    <p:sldId id="359" r:id="rId24"/>
    <p:sldId id="358" r:id="rId25"/>
    <p:sldId id="360" r:id="rId26"/>
    <p:sldId id="361" r:id="rId27"/>
    <p:sldId id="379" r:id="rId28"/>
    <p:sldId id="364" r:id="rId29"/>
    <p:sldId id="365" r:id="rId30"/>
    <p:sldId id="363" r:id="rId31"/>
    <p:sldId id="368" r:id="rId32"/>
    <p:sldId id="352" r:id="rId33"/>
    <p:sldId id="366" r:id="rId34"/>
    <p:sldId id="367" r:id="rId35"/>
    <p:sldId id="377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2D1"/>
    <a:srgbClr val="A5C3C3"/>
    <a:srgbClr val="CCCCFF"/>
    <a:srgbClr val="FF6600"/>
    <a:srgbClr val="D05400"/>
    <a:srgbClr val="996633"/>
    <a:srgbClr val="FFC1C2"/>
    <a:srgbClr val="A6B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83154" autoAdjust="0"/>
  </p:normalViewPr>
  <p:slideViewPr>
    <p:cSldViewPr>
      <p:cViewPr varScale="1">
        <p:scale>
          <a:sx n="54" d="100"/>
          <a:sy n="54" d="100"/>
        </p:scale>
        <p:origin x="-13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04" y="24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8653271789302"/>
          <c:y val="2.3477522040514242E-2"/>
          <c:w val="0.8718881799257856"/>
          <c:h val="0.8596937882764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Cool</c:v>
                </c:pt>
                <c:pt idx="1">
                  <c:v>Moderate</c:v>
                </c:pt>
                <c:pt idx="2">
                  <c:v>Hot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045440"/>
        <c:axId val="240047232"/>
      </c:barChart>
      <c:catAx>
        <c:axId val="2400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240047232"/>
        <c:crosses val="autoZero"/>
        <c:auto val="1"/>
        <c:lblAlgn val="ctr"/>
        <c:lblOffset val="100"/>
        <c:noMultiLvlLbl val="0"/>
      </c:catAx>
      <c:valAx>
        <c:axId val="240047232"/>
        <c:scaling>
          <c:orientation val="minMax"/>
          <c:max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ndara"/>
                    <a:ea typeface="Candara"/>
                    <a:cs typeface="Candara"/>
                  </a:defRPr>
                </a:pPr>
                <a:r>
                  <a:rPr lang="en-US" b="0" dirty="0"/>
                  <a:t>Inches </a:t>
                </a:r>
                <a:r>
                  <a:rPr lang="en-US" b="0" dirty="0" smtClean="0"/>
                  <a:t>rainfall </a:t>
                </a:r>
                <a:r>
                  <a:rPr lang="en-US" b="0" dirty="0"/>
                  <a:t>per year</a:t>
                </a:r>
              </a:p>
            </c:rich>
          </c:tx>
          <c:layout>
            <c:manualLayout>
              <c:xMode val="edge"/>
              <c:yMode val="edge"/>
              <c:x val="1.6236151803698955E-2"/>
              <c:y val="0.224471756247860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045440"/>
        <c:crosses val="autoZero"/>
        <c:crossBetween val="between"/>
        <c:majorUnit val="10"/>
      </c:valAx>
      <c:spPr>
        <a:solidFill>
          <a:schemeClr val="accent3"/>
        </a:solidFill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68653271789302"/>
          <c:y val="2.3477522040514211E-2"/>
          <c:w val="0.8718881799257856"/>
          <c:h val="0.8596937882764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Cool</c:v>
                </c:pt>
                <c:pt idx="1">
                  <c:v>Moderate</c:v>
                </c:pt>
                <c:pt idx="2">
                  <c:v>Hot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963072"/>
        <c:axId val="314964608"/>
      </c:barChart>
      <c:catAx>
        <c:axId val="3149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14964608"/>
        <c:crosses val="autoZero"/>
        <c:auto val="1"/>
        <c:lblAlgn val="ctr"/>
        <c:lblOffset val="100"/>
        <c:noMultiLvlLbl val="0"/>
      </c:catAx>
      <c:valAx>
        <c:axId val="314964608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963072"/>
        <c:crosses val="autoZero"/>
        <c:crossBetween val="between"/>
        <c:majorUnit val="10"/>
      </c:valAx>
      <c:spPr>
        <a:solidFill>
          <a:schemeClr val="accent3"/>
        </a:solidFill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6975" y="236538"/>
            <a:ext cx="3170238" cy="479425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</a:p>
          <a:p>
            <a:pPr>
              <a:defRPr/>
            </a:pPr>
            <a:r>
              <a:rPr lang="en-US"/>
              <a:t>What is Range.ppt</a:t>
            </a:r>
          </a:p>
        </p:txBody>
      </p:sp>
      <p:sp>
        <p:nvSpPr>
          <p:cNvPr id="3" name="Header Placeholder 1"/>
          <p:cNvSpPr txBox="1">
            <a:spLocks/>
          </p:cNvSpPr>
          <p:nvPr/>
        </p:nvSpPr>
        <p:spPr>
          <a:xfrm>
            <a:off x="3816350" y="8893175"/>
            <a:ext cx="3170238" cy="479425"/>
          </a:xfrm>
          <a:prstGeom prst="rect">
            <a:avLst/>
          </a:prstGeom>
        </p:spPr>
        <p:txBody>
          <a:bodyPr lIns="94851" tIns="47425" rIns="94851" bIns="47425"/>
          <a:lstStyle>
            <a:lvl1pPr algn="r">
              <a:defRPr sz="1200">
                <a:latin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**There are 11 slides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864725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(ppt.)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2F981C6-247C-40EE-B939-73B1F94C83C0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There are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E229D25-44B8-4492-A848-6D7F8188A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186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ibrary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ics.tech4learning.com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.uidaho.edu/range_tour/photo_search.as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ildlife.org/science/ecoregions/item1847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.org/publication/drylands-people-and-ecosystem-goods-and-service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ibrary.org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ics.tech4learning.com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All photos in this presentation were taken from open source websites including </a:t>
            </a:r>
            <a:r>
              <a:rPr lang="en-US" dirty="0" err="1" smtClean="0"/>
              <a:t>EcoLibrary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http://ecolibrary.org/</a:t>
            </a:r>
            <a:r>
              <a:rPr lang="en-US" dirty="0" smtClean="0"/>
              <a:t>) , Pics4Learning (</a:t>
            </a:r>
            <a:r>
              <a:rPr lang="en-US" dirty="0" smtClean="0">
                <a:hlinkClick r:id="rId4"/>
              </a:rPr>
              <a:t>http://pics.tech4learning.com/</a:t>
            </a:r>
            <a:r>
              <a:rPr lang="en-US" dirty="0" smtClean="0"/>
              <a:t>)</a:t>
            </a:r>
          </a:p>
        </p:txBody>
      </p:sp>
      <p:sp>
        <p:nvSpPr>
          <p:cNvPr id="3174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Major biomes – based on graphic depiction by G. Tyler Miller, 1990. Resource Conservation and Management. Belmont California Wadsworth Publishing Co.</a:t>
            </a:r>
          </a:p>
          <a:p>
            <a:endParaRPr lang="en-US" dirty="0" smtClean="0"/>
          </a:p>
          <a:p>
            <a:r>
              <a:rPr lang="en-US" sz="800" dirty="0" smtClean="0"/>
              <a:t>Topical desert, Savanna, Deciduous</a:t>
            </a:r>
            <a:r>
              <a:rPr lang="en-US" sz="800" baseline="0" dirty="0" smtClean="0"/>
              <a:t> Forest, and Tropical Rain Forest</a:t>
            </a:r>
            <a:r>
              <a:rPr lang="en-US" sz="800" dirty="0" smtClean="0"/>
              <a:t> pictures from http://earthobservatory.nasa.gov/</a:t>
            </a:r>
          </a:p>
          <a:p>
            <a:r>
              <a:rPr lang="en-US" sz="800" dirty="0" smtClean="0"/>
              <a:t>Tundra picture from http://alaska.fws.gov/</a:t>
            </a:r>
          </a:p>
          <a:p>
            <a:r>
              <a:rPr lang="en-US" sz="800" dirty="0" smtClean="0"/>
              <a:t>Temperate grassland and temperate desert from K. Launchbaugh</a:t>
            </a:r>
          </a:p>
          <a:p>
            <a:r>
              <a:rPr lang="en-US" sz="800" dirty="0" smtClean="0"/>
              <a:t>Cold desert  and N. Coniferous Forest compliments of Jennifer Peterson (</a:t>
            </a:r>
            <a:r>
              <a:rPr lang="en-US" sz="800" dirty="0" smtClean="0">
                <a:hlinkClick r:id="rId3"/>
              </a:rPr>
              <a:t>www.cnr.uidaho.edu/range_tour/photo_search.asp</a:t>
            </a:r>
            <a:r>
              <a:rPr lang="en-US" sz="800" dirty="0" smtClean="0"/>
              <a:t>)</a:t>
            </a:r>
          </a:p>
          <a:p>
            <a:endParaRPr lang="en-US" sz="800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this</a:t>
            </a:r>
            <a:r>
              <a:rPr lang="en-US" baseline="0" dirty="0" smtClean="0"/>
              <a:t> Rangeland Principles class we will focus on the driest biomes which are the Grasslands and the Desert (two bottom rows).</a:t>
            </a:r>
            <a:endParaRPr lang="en-US" sz="800" dirty="0" smtClean="0"/>
          </a:p>
          <a:p>
            <a:endParaRPr lang="en-US" sz="800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Map created by Eva Strand, Karen Launchbaugh, and Christophe</a:t>
            </a:r>
            <a:r>
              <a:rPr lang="en-US" baseline="0" dirty="0" smtClean="0"/>
              <a:t>r Bernau </a:t>
            </a:r>
            <a:r>
              <a:rPr lang="en-US" dirty="0" smtClean="0"/>
              <a:t>of the University of Idaho based on a global database created by the World Wildlife Fund </a:t>
            </a:r>
            <a:r>
              <a:rPr lang="en-US" dirty="0" smtClean="0">
                <a:hlinkClick r:id="rId3"/>
              </a:rPr>
              <a:t>http://www.worldwildlife.org/science/ecoregions/item1847.html</a:t>
            </a:r>
            <a:endParaRPr lang="en-US" dirty="0" smtClean="0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Photo Credits: From http://www.eoearth.org. Musk oxen (''Ovibos moschatus''), northern Greenland (Denmark). (Photograph by Peter Schmidt Mikkelsen). Caribou (''Rangifer tarandus''), Bristol Bay, Alaska, USA. (Source: Photograph by Annette Helms)</a:t>
            </a:r>
          </a:p>
          <a:p>
            <a:endParaRPr lang="en-US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Photo Credits: From http://www.eoearth.org. Musk oxen (''Ovibos moschatus''), northern Greenland (Denmark). (Photograph by Peter Schmidt Mikkelsen). Caribou (''Rangifer tarandus''), Bristol Bay, Alaska, USA. (Source: Photograph by Annette Helms). Reindeer (</a:t>
            </a:r>
            <a:r>
              <a:rPr lang="en-US" i="1" smtClean="0"/>
              <a:t>Rangifer tarandus</a:t>
            </a:r>
            <a:r>
              <a:rPr lang="en-US" smtClean="0"/>
              <a:t>), near Tabor, Sakha Republic, Russia. (Photograph by John Lamoreux)</a:t>
            </a:r>
          </a:p>
          <a:p>
            <a:endParaRPr lang="en-US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Photo Credits: From http://www.eoearth.org. Musk oxen (''</a:t>
            </a:r>
            <a:r>
              <a:rPr lang="en-US" dirty="0" err="1" smtClean="0"/>
              <a:t>Ovibos</a:t>
            </a:r>
            <a:r>
              <a:rPr lang="en-US" dirty="0" smtClean="0"/>
              <a:t> </a:t>
            </a:r>
            <a:r>
              <a:rPr lang="en-US" dirty="0" err="1" smtClean="0"/>
              <a:t>moschatus</a:t>
            </a:r>
            <a:r>
              <a:rPr lang="en-US" dirty="0" smtClean="0"/>
              <a:t>''), northern Greenland (Denmark). (Photograph by Peter Schmidt </a:t>
            </a:r>
            <a:r>
              <a:rPr lang="en-US" dirty="0" err="1" smtClean="0"/>
              <a:t>Mikkelsen</a:t>
            </a:r>
            <a:r>
              <a:rPr lang="en-US" dirty="0" smtClean="0"/>
              <a:t>). Caribou (''</a:t>
            </a:r>
            <a:r>
              <a:rPr lang="en-US" dirty="0" err="1" smtClean="0"/>
              <a:t>Rangifer</a:t>
            </a:r>
            <a:r>
              <a:rPr lang="en-US" dirty="0" smtClean="0"/>
              <a:t> </a:t>
            </a:r>
            <a:r>
              <a:rPr lang="en-US" dirty="0" err="1" smtClean="0"/>
              <a:t>tarandus</a:t>
            </a:r>
            <a:r>
              <a:rPr lang="en-US" dirty="0" smtClean="0"/>
              <a:t>''), Bristol Bay, Alaska, USA. (Source: Photograph by Annette Helms). Reindeer (</a:t>
            </a:r>
            <a:r>
              <a:rPr lang="en-US" i="1" dirty="0" err="1" smtClean="0"/>
              <a:t>Rangifer</a:t>
            </a:r>
            <a:r>
              <a:rPr lang="en-US" i="1" dirty="0" smtClean="0"/>
              <a:t> </a:t>
            </a:r>
            <a:r>
              <a:rPr lang="en-US" i="1" dirty="0" err="1" smtClean="0"/>
              <a:t>tarandus</a:t>
            </a:r>
            <a:r>
              <a:rPr lang="en-US" dirty="0" smtClean="0"/>
              <a:t>), near Tabor, </a:t>
            </a:r>
            <a:r>
              <a:rPr lang="en-US" dirty="0" err="1" smtClean="0"/>
              <a:t>Sakha</a:t>
            </a:r>
            <a:r>
              <a:rPr lang="en-US" dirty="0" smtClean="0"/>
              <a:t> Republic, Russia. (Photograph by John </a:t>
            </a:r>
            <a:r>
              <a:rPr lang="en-US" dirty="0" err="1" smtClean="0"/>
              <a:t>Lamoreux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suggested </a:t>
            </a:r>
            <a:r>
              <a:rPr lang="en-US" dirty="0" err="1" smtClean="0"/>
              <a:t>gigapan</a:t>
            </a:r>
            <a:r>
              <a:rPr lang="en-US" baseline="0" dirty="0" smtClean="0"/>
              <a:t> site requires an internet access. But, it is a great site.</a:t>
            </a:r>
            <a:endParaRPr 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Photo Credits: From http://www.eoearth.org. Musk oxen (''Ovibos moschatus''), northern Greenland (Denmark). (Photograph by Peter Schmidt Mikkelsen). Caribou (''Rangifer tarandus''), Bristol Bay, Alaska, USA. (Source: Photograph by Annette Helms). Reindeer (</a:t>
            </a:r>
            <a:r>
              <a:rPr lang="en-US" i="1" smtClean="0"/>
              <a:t>Rangifer tarandus</a:t>
            </a:r>
            <a:r>
              <a:rPr lang="en-US" smtClean="0"/>
              <a:t>), near Tabor, Sakha Republic, Russia. (Photograph by John Lamoreux)</a:t>
            </a:r>
          </a:p>
          <a:p>
            <a:endParaRPr lang="en-US" smtClean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Dominated by grasses – herbaceous or non-woody plants well adapted to grazing and fire.</a:t>
            </a:r>
          </a:p>
          <a:p>
            <a:endParaRPr lang="en-US" dirty="0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Photos: Chimbulak, Kazakstan (Photograph by Perry Tourtellotte)</a:t>
            </a: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term “steppe” means grasslands or extensive plains without trees</a:t>
            </a:r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Biomes are the largest</a:t>
            </a:r>
            <a:r>
              <a:rPr lang="en-US" baseline="0" dirty="0" smtClean="0"/>
              <a:t> recognizable unites.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Shrublands can be dominated by shrubs. But, also can be transitional between grasslands and forests.</a:t>
            </a:r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Xeric means “dry” and </a:t>
            </a:r>
            <a:r>
              <a:rPr lang="en-US" dirty="0" err="1" smtClean="0"/>
              <a:t>mesic</a:t>
            </a:r>
            <a:r>
              <a:rPr lang="en-US" dirty="0" smtClean="0"/>
              <a:t> means “moderate” in terms of moisture.</a:t>
            </a: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</a:t>
            </a:r>
            <a:r>
              <a:rPr lang="en-US" baseline="0" dirty="0" smtClean="0"/>
              <a:t>d definition. </a:t>
            </a:r>
            <a:r>
              <a:rPr lang="en-US" baseline="0" dirty="0" err="1" smtClean="0"/>
              <a:t>Evapotransproation</a:t>
            </a:r>
            <a:r>
              <a:rPr lang="en-US" baseline="0" dirty="0" smtClean="0"/>
              <a:t> = amount of moisture lost by evaporation from leaf surfaces and soil  </a:t>
            </a:r>
            <a:r>
              <a:rPr lang="en-US" u="sng" baseline="0" dirty="0" smtClean="0"/>
              <a:t>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transporation</a:t>
            </a:r>
            <a:r>
              <a:rPr lang="en-US" baseline="0" dirty="0" smtClean="0"/>
              <a:t> from plants.  In this case, evaporation is not “actual” evaporation. It is “potential” evaporation when water is placed in a pan and the amount evaporated each day is measured.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Shurbland</a:t>
            </a:r>
            <a:r>
              <a:rPr lang="en-US" baseline="0" dirty="0" smtClean="0"/>
              <a:t> types occur in both  xeric and </a:t>
            </a:r>
            <a:r>
              <a:rPr lang="en-US" baseline="0" dirty="0" err="1" smtClean="0"/>
              <a:t>mesic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ecosystesm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Shrubland have</a:t>
            </a:r>
            <a:r>
              <a:rPr lang="en-US" baseline="0" dirty="0" smtClean="0"/>
              <a:t> a huge variety of names across the globe.  They all share the same dominance by shrubs.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Vast expanses of grasslands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77F2F-8212-4E23-962B-416932B97A37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Vast expanses of grasslands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77F2F-8212-4E23-962B-416932B97A37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Overstoy of trees with understory of grass</a:t>
            </a:r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Wildfires</a:t>
            </a:r>
            <a:r>
              <a:rPr lang="en-US" baseline="0" dirty="0" smtClean="0"/>
              <a:t> are very important to maintain grasses in the understory and the tall trees are not damaged by the cool ground fires.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biomes on earth.</a:t>
            </a:r>
            <a:r>
              <a:rPr lang="en-US" baseline="0" dirty="0" smtClean="0"/>
              <a:t>  Notes: Taiga = northern forests. Desert and Desert-Scrub are often combined to create 9 instead of 10 biomes.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Savannas through the world</a:t>
            </a:r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Semi-arid = characterized by rainfall receiving low annual rainfall from 9.8 inches (250 mm) to 19.7 inches (500 mm) per year.  The amount of annual rainfall that creates a semi-arid climate depends on temperature of the region.</a:t>
            </a:r>
          </a:p>
          <a:p>
            <a:endParaRPr lang="en-US" dirty="0" smtClean="0"/>
          </a:p>
          <a:p>
            <a:r>
              <a:rPr lang="en-US" dirty="0" smtClean="0"/>
              <a:t>Arid = characterized by lack of rain. Arid climates are characterized by generally low precipitation (usually less than 7.9 inches/year) and high evaporation.</a:t>
            </a:r>
          </a:p>
          <a:p>
            <a:endParaRPr lang="en-US" dirty="0" smtClean="0"/>
          </a:p>
          <a:p>
            <a:r>
              <a:rPr lang="en-US" dirty="0" smtClean="0"/>
              <a:t>Hyper-arid would then be &lt; 7.9 inches (or 200 mm)/year.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on </a:t>
            </a:r>
            <a:r>
              <a:rPr lang="en-US" dirty="0" err="1" smtClean="0"/>
              <a:t>Köppen</a:t>
            </a:r>
            <a:r>
              <a:rPr lang="en-US" dirty="0" smtClean="0"/>
              <a:t> classification: www.meteorologyclimate.com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 from WRI. 2002. World Resources Institute. </a:t>
            </a:r>
            <a:r>
              <a:rPr lang="en-US" i="1" dirty="0" err="1" smtClean="0"/>
              <a:t>Drylands</a:t>
            </a:r>
            <a:r>
              <a:rPr lang="en-US" i="1" dirty="0" smtClean="0"/>
              <a:t>, People, and Ecosystem Goods and Services: A Web-based Geospatial </a:t>
            </a:r>
            <a:r>
              <a:rPr lang="en-US" i="1" dirty="0" err="1" smtClean="0"/>
              <a:t>Analysis.</a:t>
            </a:r>
            <a:r>
              <a:rPr lang="en-US" dirty="0" err="1" smtClean="0"/>
              <a:t>Available</a:t>
            </a:r>
            <a:r>
              <a:rPr lang="en-US" dirty="0" smtClean="0"/>
              <a:t> online at: http://www.wri.org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http://www.wri.org/publication/drylands-people-and-ecosystem-goods-and-services</a:t>
            </a:r>
            <a:endParaRPr lang="en-US" dirty="0" smtClean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all deserts are “hot.”  The sagebrush steppe and salt-desert shrubland regions of North America are called “cold” deserts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deserts are dry</a:t>
            </a:r>
            <a:r>
              <a:rPr lang="en-US" baseline="0" dirty="0" smtClean="0"/>
              <a:t>. But, some are drier than others.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Deserts occur across</a:t>
            </a:r>
            <a:r>
              <a:rPr lang="en-US" baseline="0" dirty="0" smtClean="0"/>
              <a:t> the earth and have various names.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photos in this presentation were taken from open source websites including EcoLibrary (</a:t>
            </a:r>
            <a:r>
              <a:rPr lang="en-US" smtClean="0">
                <a:hlinkClick r:id="rId3"/>
              </a:rPr>
              <a:t>http://ecolibrary.org/</a:t>
            </a:r>
            <a:r>
              <a:rPr lang="en-US" smtClean="0"/>
              <a:t>) , Pics4Learning (</a:t>
            </a:r>
            <a:r>
              <a:rPr lang="en-US" smtClean="0">
                <a:hlinkClick r:id="rId4"/>
              </a:rPr>
              <a:t>http://pics.tech4learning.com/</a:t>
            </a:r>
            <a:r>
              <a:rPr lang="en-US" smtClean="0"/>
              <a:t>)</a:t>
            </a:r>
          </a:p>
        </p:txBody>
      </p:sp>
      <p:sp>
        <p:nvSpPr>
          <p:cNvPr id="3174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Ecoregions</a:t>
            </a:r>
            <a:r>
              <a:rPr lang="en-US" baseline="0" dirty="0" smtClean="0"/>
              <a:t> occur a smaller scale than biomes.  They come about w</a:t>
            </a:r>
            <a:r>
              <a:rPr lang="en-US" dirty="0" smtClean="0"/>
              <a:t>hen</a:t>
            </a:r>
            <a:r>
              <a:rPr lang="en-US" baseline="0" dirty="0" smtClean="0"/>
              <a:t> biomes are divided into smaller units of similar vegetation.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</a:t>
            </a:r>
            <a:r>
              <a:rPr lang="en-US" dirty="0" err="1" smtClean="0"/>
              <a:t>ecoregions</a:t>
            </a:r>
            <a:r>
              <a:rPr lang="en-US" baseline="0" dirty="0" smtClean="0"/>
              <a:t> occur at varying scales.  This map depicts the largest scale recognized for ecoregions. At this website (</a:t>
            </a:r>
            <a:r>
              <a:rPr lang="en-US" dirty="0" smtClean="0"/>
              <a:t>http://www.epa.gov/wed/pages/ecoregions.htm) there are more</a:t>
            </a:r>
            <a:r>
              <a:rPr lang="en-US" baseline="0" dirty="0" smtClean="0"/>
              <a:t> classifications at finer scales.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Tropical have less seasonality and usually less diurnal variation.</a:t>
            </a:r>
          </a:p>
          <a:p>
            <a:r>
              <a:rPr lang="en-US" smtClean="0"/>
              <a:t>Temperate region or between tropic and polar latitudes. Characterized by seasonal patterns</a:t>
            </a:r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Tropical have less seasonality and usually less diurnal variation.</a:t>
            </a:r>
          </a:p>
          <a:p>
            <a:r>
              <a:rPr lang="en-US" smtClean="0"/>
              <a:t>Temperate region or between tropic and polar latitudes. Characterized by seasonal patterns</a:t>
            </a:r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There are 36 slides in this presentation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There are 36 slides in this presentation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</p:grp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E044-195F-42E9-A70C-40C945545BE2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A7728C-1FE8-4266-8989-EA305C116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9CF0-289B-4944-BB77-877764F4EF92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5E12-C9DB-44B3-AFE2-12932301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6B5C-7154-49E3-853B-121D936E1578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702E-7B7C-4A35-94FE-9B8A4C6DD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097C-32F1-40DB-9766-A5BE72CD6F61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38D0-D782-4634-A8B6-70BE72B40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76D8-D68A-4683-8465-F0A52EF55995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07CC-057B-492D-AC27-D21CE06F3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3DE7-208A-47F5-8C0C-46E0974A1A84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3265-F1FB-4710-B390-373512FA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DC88-8076-43DF-941C-60CA8CC7AEB9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0585-11AE-4C0F-AE3B-A29CBCC59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BFE8-4D05-4DEB-A41A-20012E445CB2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826A-0193-4C0C-B448-91F40F88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FF99-EEBB-4E8F-80A8-5B456E2A40A0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12D7-801B-494F-AE25-AE3022B1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5266-6B89-4E42-B058-1D8DA8E58B91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0765-ADA9-43A4-BA1A-5C408E6EF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96AA-C4A5-4515-85D8-F01CF400960E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31DC-CBC8-4FA7-95DD-12615AFAA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76258D-9675-4BF3-958A-02D2A26D3184}" type="datetimeFigureOut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2D3BC1-9B46-42A7-AA82-A1F72F9F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chart" Target="../charts/char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gapan.org/gigapans/80659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is.wwfus.org/wildfind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pa.gov/wed/pages/ecoregion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Rangelands of the World</a:t>
            </a:r>
          </a:p>
        </p:txBody>
      </p:sp>
      <p:pic>
        <p:nvPicPr>
          <p:cNvPr id="4099" name="Picture 3" descr="Savanna_w_zebras_and_impalas_Tanzania_DP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136" y="3829050"/>
            <a:ext cx="2644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tcals07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42365" y="382905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humb50_Desert_w_saguaro_cactus_dusk_Arizona_DP6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83965" y="3831430"/>
            <a:ext cx="2726635" cy="19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609600"/>
          <a:ext cx="8737600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TextBox 14"/>
          <p:cNvSpPr txBox="1">
            <a:spLocks noChangeArrowheads="1"/>
          </p:cNvSpPr>
          <p:nvPr/>
        </p:nvSpPr>
        <p:spPr bwMode="auto">
          <a:xfrm rot="16200000">
            <a:off x="1002506" y="5191919"/>
            <a:ext cx="1039813" cy="3079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Desert</a:t>
            </a: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 rot="16200000">
            <a:off x="508793" y="3631407"/>
            <a:ext cx="2030413" cy="304800"/>
          </a:xfrm>
          <a:prstGeom prst="rect">
            <a:avLst/>
          </a:prstGeom>
          <a:solidFill>
            <a:srgbClr val="B9D2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Grasslands</a:t>
            </a:r>
          </a:p>
        </p:txBody>
      </p:sp>
      <p:sp>
        <p:nvSpPr>
          <p:cNvPr id="8197" name="TextBox 14"/>
          <p:cNvSpPr txBox="1">
            <a:spLocks noChangeArrowheads="1"/>
          </p:cNvSpPr>
          <p:nvPr/>
        </p:nvSpPr>
        <p:spPr bwMode="auto">
          <a:xfrm rot="16200000">
            <a:off x="508793" y="1574007"/>
            <a:ext cx="2030413" cy="304800"/>
          </a:xfrm>
          <a:prstGeom prst="rect">
            <a:avLst/>
          </a:prstGeom>
          <a:solidFill>
            <a:srgbClr val="A5C3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Forest</a:t>
            </a:r>
          </a:p>
        </p:txBody>
      </p:sp>
      <p:pic>
        <p:nvPicPr>
          <p:cNvPr id="8199" name="Picture 4" descr="http://www.cnr.uidaho.edu/range_tour/db_images/DSCN13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1800" y="4841875"/>
            <a:ext cx="22113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8" descr="Chihauhan_Desert(GKL).JPG"/>
          <p:cNvPicPr>
            <a:picLocks noChangeAspect="1"/>
          </p:cNvPicPr>
          <p:nvPr/>
        </p:nvPicPr>
        <p:blipFill>
          <a:blip r:embed="rId5" cstate="screen"/>
          <a:srcRect r="-1414"/>
          <a:stretch>
            <a:fillRect/>
          </a:stretch>
        </p:blipFill>
        <p:spPr bwMode="auto">
          <a:xfrm>
            <a:off x="3987800" y="48260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http://earthobservatory.nasa.gov/Experiments/PlanetEarthScience/GlobalWarming/Images/tropical_dr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02400" y="48260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Photo of Tundra within the Arctic National Wildlife Refuge with the Brooks Range in the distance.  Photo Credit:  USFW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01800" y="2768600"/>
            <a:ext cx="2209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Photograph of Tropical Wet and Dry Climate (Savanna)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02400" y="2768600"/>
            <a:ext cx="2362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 descr="http://www.cnr.uidaho.edu/range_tour/db_images/DSCN348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01800" y="711200"/>
            <a:ext cx="2209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 descr="Temperate Deciduous Forest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87800" y="711200"/>
            <a:ext cx="2362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Photograph of thin layer of organic soil overlying clay in the Amazon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479938" y="711200"/>
            <a:ext cx="2460862" cy="2011680"/>
          </a:xfrm>
          <a:prstGeom prst="rect">
            <a:avLst/>
          </a:prstGeom>
          <a:noFill/>
        </p:spPr>
      </p:pic>
      <p:sp>
        <p:nvSpPr>
          <p:cNvPr id="28" name="Right Arrow 27"/>
          <p:cNvSpPr/>
          <p:nvPr/>
        </p:nvSpPr>
        <p:spPr bwMode="auto">
          <a:xfrm>
            <a:off x="1752600" y="6096000"/>
            <a:ext cx="70866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Shruti" pitchFamily="34" charset="0"/>
              </a:rPr>
              <a:t>Temperature</a:t>
            </a:r>
          </a:p>
        </p:txBody>
      </p:sp>
      <p:sp>
        <p:nvSpPr>
          <p:cNvPr id="29" name="Right Arrow 28"/>
          <p:cNvSpPr/>
          <p:nvPr/>
        </p:nvSpPr>
        <p:spPr bwMode="auto">
          <a:xfrm rot="16200000">
            <a:off x="-2095501" y="2933700"/>
            <a:ext cx="4953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Shruti" pitchFamily="34" charset="0"/>
              </a:rPr>
              <a:t>Precipitation</a:t>
            </a:r>
          </a:p>
        </p:txBody>
      </p:sp>
      <p:pic>
        <p:nvPicPr>
          <p:cNvPr id="30" name="Picture 29" descr="Konza_Prairie(1)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3962400" y="2768283"/>
            <a:ext cx="2438400" cy="2011680"/>
          </a:xfrm>
          <a:prstGeom prst="rect">
            <a:avLst/>
          </a:prstGeom>
        </p:spPr>
      </p:pic>
      <p:grpSp>
        <p:nvGrpSpPr>
          <p:cNvPr id="8206" name="Group 23"/>
          <p:cNvGrpSpPr>
            <a:grpSpLocks/>
          </p:cNvGrpSpPr>
          <p:nvPr/>
        </p:nvGrpSpPr>
        <p:grpSpPr bwMode="auto">
          <a:xfrm>
            <a:off x="1778000" y="2235200"/>
            <a:ext cx="6858000" cy="3587750"/>
            <a:chOff x="1447800" y="2286000"/>
            <a:chExt cx="6858000" cy="3587750"/>
          </a:xfrm>
        </p:grpSpPr>
        <p:sp>
          <p:nvSpPr>
            <p:cNvPr id="8207" name="TextBox 14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828800" cy="307975"/>
            </a:xfrm>
            <a:prstGeom prst="rect">
              <a:avLst/>
            </a:prstGeom>
            <a:solidFill>
              <a:srgbClr val="7030A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Cold Desert</a:t>
              </a:r>
            </a:p>
          </p:txBody>
        </p:sp>
        <p:sp>
          <p:nvSpPr>
            <p:cNvPr id="8208" name="TextBox 15"/>
            <p:cNvSpPr txBox="1">
              <a:spLocks noChangeArrowheads="1"/>
            </p:cNvSpPr>
            <p:nvPr/>
          </p:nvSpPr>
          <p:spPr bwMode="auto">
            <a:xfrm>
              <a:off x="3695700" y="5565775"/>
              <a:ext cx="2057400" cy="307975"/>
            </a:xfrm>
            <a:prstGeom prst="rect">
              <a:avLst/>
            </a:prstGeom>
            <a:solidFill>
              <a:srgbClr val="7030A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Temperate Desert</a:t>
              </a:r>
            </a:p>
          </p:txBody>
        </p:sp>
        <p:sp>
          <p:nvSpPr>
            <p:cNvPr id="8209" name="TextBox 16"/>
            <p:cNvSpPr txBox="1">
              <a:spLocks noChangeArrowheads="1"/>
            </p:cNvSpPr>
            <p:nvPr/>
          </p:nvSpPr>
          <p:spPr bwMode="auto">
            <a:xfrm>
              <a:off x="1524000" y="4343400"/>
              <a:ext cx="1828800" cy="523220"/>
            </a:xfrm>
            <a:prstGeom prst="rect">
              <a:avLst/>
            </a:prstGeom>
            <a:solidFill>
              <a:srgbClr val="7030A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</a:rPr>
                <a:t>Tundra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(Polar Grasslands)</a:t>
              </a:r>
            </a:p>
          </p:txBody>
        </p:sp>
        <p:sp>
          <p:nvSpPr>
            <p:cNvPr id="8210" name="TextBox 17"/>
            <p:cNvSpPr txBox="1">
              <a:spLocks noChangeArrowheads="1"/>
            </p:cNvSpPr>
            <p:nvPr/>
          </p:nvSpPr>
          <p:spPr bwMode="auto">
            <a:xfrm>
              <a:off x="3810000" y="4558645"/>
              <a:ext cx="1828800" cy="307975"/>
            </a:xfrm>
            <a:prstGeom prst="rect">
              <a:avLst/>
            </a:prstGeom>
            <a:solidFill>
              <a:srgbClr val="7030A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Temperate Grassland</a:t>
              </a:r>
            </a:p>
          </p:txBody>
        </p:sp>
        <p:sp>
          <p:nvSpPr>
            <p:cNvPr id="8211" name="TextBox 18"/>
            <p:cNvSpPr txBox="1">
              <a:spLocks noChangeArrowheads="1"/>
            </p:cNvSpPr>
            <p:nvPr/>
          </p:nvSpPr>
          <p:spPr bwMode="auto">
            <a:xfrm>
              <a:off x="6362700" y="4343400"/>
              <a:ext cx="1828800" cy="523220"/>
            </a:xfrm>
            <a:prstGeom prst="rect">
              <a:avLst/>
            </a:prstGeom>
            <a:solidFill>
              <a:srgbClr val="7030A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Savanna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(Tropical Grassland)</a:t>
              </a:r>
            </a:p>
          </p:txBody>
        </p:sp>
        <p:sp>
          <p:nvSpPr>
            <p:cNvPr id="8212" name="TextBox 18"/>
            <p:cNvSpPr txBox="1">
              <a:spLocks noChangeArrowheads="1"/>
            </p:cNvSpPr>
            <p:nvPr/>
          </p:nvSpPr>
          <p:spPr bwMode="auto">
            <a:xfrm>
              <a:off x="6286500" y="2501900"/>
              <a:ext cx="1981200" cy="307975"/>
            </a:xfrm>
            <a:prstGeom prst="rect">
              <a:avLst/>
            </a:prstGeom>
            <a:solidFill>
              <a:srgbClr val="7030A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Tropical Rain Forest</a:t>
              </a:r>
            </a:p>
          </p:txBody>
        </p:sp>
        <p:sp>
          <p:nvSpPr>
            <p:cNvPr id="8213" name="TextBox 15"/>
            <p:cNvSpPr txBox="1">
              <a:spLocks noChangeArrowheads="1"/>
            </p:cNvSpPr>
            <p:nvPr/>
          </p:nvSpPr>
          <p:spPr bwMode="auto">
            <a:xfrm>
              <a:off x="6248400" y="5565775"/>
              <a:ext cx="2057400" cy="307975"/>
            </a:xfrm>
            <a:prstGeom prst="rect">
              <a:avLst/>
            </a:prstGeom>
            <a:solidFill>
              <a:srgbClr val="7030A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Tropical Desert</a:t>
              </a:r>
            </a:p>
          </p:txBody>
        </p:sp>
        <p:sp>
          <p:nvSpPr>
            <p:cNvPr id="8214" name="TextBox 16"/>
            <p:cNvSpPr txBox="1">
              <a:spLocks noChangeArrowheads="1"/>
            </p:cNvSpPr>
            <p:nvPr/>
          </p:nvSpPr>
          <p:spPr bwMode="auto">
            <a:xfrm>
              <a:off x="1447800" y="2286000"/>
              <a:ext cx="1981200" cy="523875"/>
            </a:xfrm>
            <a:prstGeom prst="rect">
              <a:avLst/>
            </a:prstGeom>
            <a:solidFill>
              <a:srgbClr val="7030A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</a:rPr>
                <a:t>Northern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Coniferous Forest</a:t>
              </a:r>
            </a:p>
          </p:txBody>
        </p:sp>
        <p:sp>
          <p:nvSpPr>
            <p:cNvPr id="8215" name="TextBox 17"/>
            <p:cNvSpPr txBox="1">
              <a:spLocks noChangeArrowheads="1"/>
            </p:cNvSpPr>
            <p:nvPr/>
          </p:nvSpPr>
          <p:spPr bwMode="auto">
            <a:xfrm>
              <a:off x="3733800" y="2501900"/>
              <a:ext cx="1981200" cy="307975"/>
            </a:xfrm>
            <a:prstGeom prst="rect">
              <a:avLst/>
            </a:prstGeom>
            <a:solidFill>
              <a:srgbClr val="7030A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Deciduous Forest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609600"/>
          <a:ext cx="8737600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TextBox 14"/>
          <p:cNvSpPr txBox="1">
            <a:spLocks noChangeArrowheads="1"/>
          </p:cNvSpPr>
          <p:nvPr/>
        </p:nvSpPr>
        <p:spPr bwMode="auto">
          <a:xfrm rot="16200000">
            <a:off x="1002506" y="5191919"/>
            <a:ext cx="1039813" cy="3079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Desert</a:t>
            </a: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 rot="16200000">
            <a:off x="508793" y="3631407"/>
            <a:ext cx="2030413" cy="304800"/>
          </a:xfrm>
          <a:prstGeom prst="rect">
            <a:avLst/>
          </a:prstGeom>
          <a:solidFill>
            <a:srgbClr val="B9D2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Grasslands</a:t>
            </a:r>
          </a:p>
        </p:txBody>
      </p:sp>
      <p:sp>
        <p:nvSpPr>
          <p:cNvPr id="8197" name="TextBox 14"/>
          <p:cNvSpPr txBox="1">
            <a:spLocks noChangeArrowheads="1"/>
          </p:cNvSpPr>
          <p:nvPr/>
        </p:nvSpPr>
        <p:spPr bwMode="auto">
          <a:xfrm rot="16200000">
            <a:off x="508793" y="1574007"/>
            <a:ext cx="2030413" cy="304800"/>
          </a:xfrm>
          <a:prstGeom prst="rect">
            <a:avLst/>
          </a:prstGeom>
          <a:solidFill>
            <a:srgbClr val="A5C3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Forest</a:t>
            </a:r>
          </a:p>
        </p:txBody>
      </p:sp>
      <p:pic>
        <p:nvPicPr>
          <p:cNvPr id="8199" name="Picture 4" descr="http://www.cnr.uidaho.edu/range_tour/db_images/DSCN13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1800" y="4841875"/>
            <a:ext cx="22113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8" descr="Chihauhan_Desert(GKL).JPG"/>
          <p:cNvPicPr>
            <a:picLocks noChangeAspect="1"/>
          </p:cNvPicPr>
          <p:nvPr/>
        </p:nvPicPr>
        <p:blipFill>
          <a:blip r:embed="rId5" cstate="screen"/>
          <a:srcRect r="-1414"/>
          <a:stretch>
            <a:fillRect/>
          </a:stretch>
        </p:blipFill>
        <p:spPr bwMode="auto">
          <a:xfrm>
            <a:off x="3987800" y="48260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http://earthobservatory.nasa.gov/Experiments/PlanetEarthScience/GlobalWarming/Images/tropical_dr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02400" y="48260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Photo of Tundra within the Arctic National Wildlife Refuge with the Brooks Range in the distance.  Photo Credit:  USFW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01800" y="2768600"/>
            <a:ext cx="2209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Photograph of Tropical Wet and Dry Climate (Savanna)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02400" y="2768600"/>
            <a:ext cx="2362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 descr="http://www.cnr.uidaho.edu/range_tour/db_images/DSCN3489.jp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01800" y="711200"/>
            <a:ext cx="2209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 descr="Temperate Deciduous Forest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7800" y="711200"/>
            <a:ext cx="2362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Photograph of thin layer of organic soil overlying clay in the Amazon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9938" y="711200"/>
            <a:ext cx="2460862" cy="2011680"/>
          </a:xfrm>
          <a:prstGeom prst="rect">
            <a:avLst/>
          </a:prstGeom>
          <a:noFill/>
        </p:spPr>
      </p:pic>
      <p:pic>
        <p:nvPicPr>
          <p:cNvPr id="30" name="Picture 29" descr="Konza_Prairie(1)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3962400" y="2768283"/>
            <a:ext cx="2438400" cy="2011680"/>
          </a:xfrm>
          <a:prstGeom prst="rect">
            <a:avLst/>
          </a:prstGeom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78000" y="2235200"/>
            <a:ext cx="6858000" cy="3587750"/>
            <a:chOff x="1447800" y="2286000"/>
            <a:chExt cx="6858000" cy="3587750"/>
          </a:xfrm>
        </p:grpSpPr>
        <p:sp>
          <p:nvSpPr>
            <p:cNvPr id="8207" name="TextBox 14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828800" cy="30797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Cold Desert</a:t>
              </a:r>
            </a:p>
          </p:txBody>
        </p:sp>
        <p:sp>
          <p:nvSpPr>
            <p:cNvPr id="8208" name="TextBox 15"/>
            <p:cNvSpPr txBox="1">
              <a:spLocks noChangeArrowheads="1"/>
            </p:cNvSpPr>
            <p:nvPr/>
          </p:nvSpPr>
          <p:spPr bwMode="auto">
            <a:xfrm>
              <a:off x="3695700" y="5565775"/>
              <a:ext cx="2057400" cy="30797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Temperate Desert</a:t>
              </a:r>
            </a:p>
          </p:txBody>
        </p:sp>
        <p:sp>
          <p:nvSpPr>
            <p:cNvPr id="8209" name="TextBox 16"/>
            <p:cNvSpPr txBox="1">
              <a:spLocks noChangeArrowheads="1"/>
            </p:cNvSpPr>
            <p:nvPr/>
          </p:nvSpPr>
          <p:spPr bwMode="auto">
            <a:xfrm>
              <a:off x="1524000" y="4343400"/>
              <a:ext cx="1828800" cy="523220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</a:rPr>
                <a:t>Tundra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(Polar Grasslands)</a:t>
              </a:r>
            </a:p>
          </p:txBody>
        </p:sp>
        <p:sp>
          <p:nvSpPr>
            <p:cNvPr id="8210" name="TextBox 17"/>
            <p:cNvSpPr txBox="1">
              <a:spLocks noChangeArrowheads="1"/>
            </p:cNvSpPr>
            <p:nvPr/>
          </p:nvSpPr>
          <p:spPr bwMode="auto">
            <a:xfrm>
              <a:off x="3810000" y="4558645"/>
              <a:ext cx="1828800" cy="30797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Temperate Grassland</a:t>
              </a:r>
            </a:p>
          </p:txBody>
        </p:sp>
        <p:sp>
          <p:nvSpPr>
            <p:cNvPr id="8211" name="TextBox 18"/>
            <p:cNvSpPr txBox="1">
              <a:spLocks noChangeArrowheads="1"/>
            </p:cNvSpPr>
            <p:nvPr/>
          </p:nvSpPr>
          <p:spPr bwMode="auto">
            <a:xfrm>
              <a:off x="6362700" y="4343400"/>
              <a:ext cx="1828800" cy="523220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Savanna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(Tropical Grassland)</a:t>
              </a:r>
            </a:p>
          </p:txBody>
        </p:sp>
        <p:sp>
          <p:nvSpPr>
            <p:cNvPr id="8212" name="TextBox 18"/>
            <p:cNvSpPr txBox="1">
              <a:spLocks noChangeArrowheads="1"/>
            </p:cNvSpPr>
            <p:nvPr/>
          </p:nvSpPr>
          <p:spPr bwMode="auto">
            <a:xfrm>
              <a:off x="6286500" y="2501900"/>
              <a:ext cx="1981200" cy="307975"/>
            </a:xfrm>
            <a:prstGeom prst="rect">
              <a:avLst/>
            </a:prstGeom>
            <a:solidFill>
              <a:srgbClr val="7030A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Tropical Rain Forest</a:t>
              </a:r>
            </a:p>
          </p:txBody>
        </p:sp>
        <p:sp>
          <p:nvSpPr>
            <p:cNvPr id="8213" name="TextBox 15"/>
            <p:cNvSpPr txBox="1">
              <a:spLocks noChangeArrowheads="1"/>
            </p:cNvSpPr>
            <p:nvPr/>
          </p:nvSpPr>
          <p:spPr bwMode="auto">
            <a:xfrm>
              <a:off x="6248400" y="5565775"/>
              <a:ext cx="2057400" cy="30797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Tropical Desert</a:t>
              </a:r>
            </a:p>
          </p:txBody>
        </p:sp>
        <p:sp>
          <p:nvSpPr>
            <p:cNvPr id="8214" name="TextBox 16"/>
            <p:cNvSpPr txBox="1">
              <a:spLocks noChangeArrowheads="1"/>
            </p:cNvSpPr>
            <p:nvPr/>
          </p:nvSpPr>
          <p:spPr bwMode="auto">
            <a:xfrm>
              <a:off x="1447800" y="2286000"/>
              <a:ext cx="1981200" cy="523875"/>
            </a:xfrm>
            <a:prstGeom prst="rect">
              <a:avLst/>
            </a:prstGeom>
            <a:solidFill>
              <a:srgbClr val="7030A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</a:rPr>
                <a:t>Northern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Coniferous Forest</a:t>
              </a:r>
            </a:p>
          </p:txBody>
        </p:sp>
        <p:sp>
          <p:nvSpPr>
            <p:cNvPr id="8215" name="TextBox 17"/>
            <p:cNvSpPr txBox="1">
              <a:spLocks noChangeArrowheads="1"/>
            </p:cNvSpPr>
            <p:nvPr/>
          </p:nvSpPr>
          <p:spPr bwMode="auto">
            <a:xfrm>
              <a:off x="3733800" y="2501900"/>
              <a:ext cx="1981200" cy="307975"/>
            </a:xfrm>
            <a:prstGeom prst="rect">
              <a:avLst/>
            </a:prstGeom>
            <a:solidFill>
              <a:srgbClr val="7030A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Deciduous Forest</a:t>
              </a:r>
            </a:p>
          </p:txBody>
        </p:sp>
      </p:grp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945741" y="3048000"/>
            <a:ext cx="8198259" cy="3352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t"/>
          <a:lstStyle/>
          <a:p>
            <a:pPr algn="ctr"/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rot="1275636">
            <a:off x="42028" y="5772086"/>
            <a:ext cx="293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Rangeland Biomes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685800" y="5181600"/>
            <a:ext cx="457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Rangelands of the World</a:t>
            </a:r>
          </a:p>
        </p:txBody>
      </p:sp>
      <p:pic>
        <p:nvPicPr>
          <p:cNvPr id="5" name="Picture 4" descr="Rangelands of the World5_Crop.jpg"/>
          <p:cNvPicPr>
            <a:picLocks noChangeAspect="1"/>
          </p:cNvPicPr>
          <p:nvPr/>
        </p:nvPicPr>
        <p:blipFill>
          <a:blip r:embed="rId3" cstate="print"/>
          <a:srcRect r="3333"/>
          <a:stretch>
            <a:fillRect/>
          </a:stretch>
        </p:blipFill>
        <p:spPr>
          <a:xfrm>
            <a:off x="0" y="1676400"/>
            <a:ext cx="902335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Treeless plains characterized by low temperatures, poor nutrients, little precipitation and short growing seasons.</a:t>
            </a:r>
          </a:p>
          <a:p>
            <a:r>
              <a:rPr lang="en-US" dirty="0" smtClean="0"/>
              <a:t>Arctic vs. Alpine</a:t>
            </a:r>
          </a:p>
        </p:txBody>
      </p:sp>
      <p:pic>
        <p:nvPicPr>
          <p:cNvPr id="11268" name="Picture 2" descr="Musk oxen (''Ovibos moschatus''), northern Greenland (Denmark). (Photograph by Peter Schmidt Mikkelsen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5029200"/>
            <a:ext cx="2371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aribou (''Rangifer tarandus''), Bristol Bay, Alaska, USA. (Source: Photograph by Annette Helms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5029200"/>
            <a:ext cx="237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Reindeer (Rangifer tarandus), near Tabor, Sakha Republic, Russia. (Photograph by John Lamoreux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0800" y="5029200"/>
            <a:ext cx="237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Arctic</a:t>
            </a:r>
            <a:r>
              <a:rPr lang="en-US" dirty="0" smtClean="0"/>
              <a:t>: located in the northern hemisphere, encircling the north pole and extending south to the boreal forests taiga. Noted for its permafrost soils.</a:t>
            </a:r>
          </a:p>
          <a:p>
            <a:r>
              <a:rPr lang="en-US" b="1" dirty="0" smtClean="0"/>
              <a:t>Alpine: </a:t>
            </a:r>
            <a:r>
              <a:rPr lang="en-US" dirty="0" smtClean="0"/>
              <a:t>located in high mountainous altitude where trees cannot grow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2" name="Picture 2" descr="Musk oxen (''Ovibos moschatus''), northern Greenland (Denmark). (Photograph by Peter Schmidt Mikkelsen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5029200"/>
            <a:ext cx="2371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aribou (''Rangifer tarandus''), Bristol Bay, Alaska, USA. (Source: Photograph by Annette Helms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5029200"/>
            <a:ext cx="237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Reindeer (Rangifer tarandus), near Tabor, Sakha Republic, Russia. (Photograph by John Lamoreux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0800" y="5029200"/>
            <a:ext cx="237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Visit </a:t>
            </a:r>
            <a:r>
              <a:rPr lang="en-US" dirty="0" smtClean="0"/>
              <a:t>Gigapan.org</a:t>
            </a:r>
            <a:r>
              <a:rPr lang="en-US" b="1" dirty="0" smtClean="0"/>
              <a:t> to explore the Tundra</a:t>
            </a:r>
          </a:p>
          <a:p>
            <a:pPr lvl="1"/>
            <a:r>
              <a:rPr lang="en-US" b="1" dirty="0" smtClean="0">
                <a:hlinkClick r:id="rId3"/>
              </a:rPr>
              <a:t>http://gigapan.org/gigapans/80659/</a:t>
            </a:r>
            <a:endParaRPr lang="en-US" b="1" dirty="0" smtClean="0"/>
          </a:p>
          <a:p>
            <a:pPr lvl="1"/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2292" name="Picture 2" descr="Musk oxen (''Ovibos moschatus''), northern Greenland (Denmark). (Photograph by Peter Schmidt Mikkelsen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5029200"/>
            <a:ext cx="2371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aribou (''Rangifer tarandus''), Bristol Bay, Alaska, USA. (Source: Photograph by Annette Helms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5029200"/>
            <a:ext cx="237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Reindeer (Rangifer tarandus), near Tabor, Sakha Republic, Russia. (Photograph by John Lamoreux)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5029200"/>
            <a:ext cx="237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2000" y="3048000"/>
            <a:ext cx="7639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herbivores, such as musk oxen, caribou, and reindeer are well adapted to survive in these harsh climates.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316" name="Picture 2" descr="Musk oxen (''Ovibos moschatus''), northern Greenland (Denmark). (Photograph by Peter Schmidt Mikkelsen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5029200"/>
            <a:ext cx="2371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aribou (''Rangifer tarandus''), Bristol Bay, Alaska, USA. (Source: Photograph by Annette Helms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5029200"/>
            <a:ext cx="237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Reindeer (Rangifer tarandus), near Tabor, Sakha Republic, Russia. (Photograph by John Lamoreux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0800" y="5029200"/>
            <a:ext cx="237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33400" y="46482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Musk Oxen in Greenland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505200" y="46482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Caribou in Alaska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400800" y="46482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Reindeer in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t_Burn_09_Murphy(KLL)_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38800" y="3505200"/>
            <a:ext cx="2743200" cy="20451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Vegetation is dominated by grasses and other non-woody (herbaceous) plants</a:t>
            </a:r>
          </a:p>
          <a:p>
            <a:r>
              <a:rPr lang="en-US" dirty="0" smtClean="0"/>
              <a:t>Occur on all continents except Antarctica</a:t>
            </a:r>
          </a:p>
          <a:p>
            <a:r>
              <a:rPr lang="en-US" dirty="0" smtClean="0"/>
              <a:t>Temperate vs. Tropical</a:t>
            </a:r>
          </a:p>
        </p:txBody>
      </p:sp>
      <p:pic>
        <p:nvPicPr>
          <p:cNvPr id="6" name="Picture 5" descr="Crested Wheat(JP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4648200"/>
            <a:ext cx="2676293" cy="20072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konza(Mike_Haddock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800" y="4250473"/>
            <a:ext cx="2765502" cy="20741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Steppe</a:t>
            </a:r>
            <a:r>
              <a:rPr lang="en-US" dirty="0" smtClean="0"/>
              <a:t>: grassland plain without trees</a:t>
            </a:r>
          </a:p>
          <a:p>
            <a:pPr lvl="1"/>
            <a:r>
              <a:rPr lang="en-US" b="1" dirty="0" smtClean="0"/>
              <a:t>Cold Steppe</a:t>
            </a:r>
            <a:r>
              <a:rPr lang="en-US" dirty="0" smtClean="0"/>
              <a:t>: Eurasian Steppe (spans southwest Russia and Central Asia), Patagonian Steppe (Argentina), Anatolia (Turkey), </a:t>
            </a:r>
            <a:r>
              <a:rPr lang="en-US" dirty="0" err="1" smtClean="0"/>
              <a:t>Pannonian</a:t>
            </a:r>
            <a:r>
              <a:rPr lang="en-US" dirty="0" smtClean="0"/>
              <a:t> Plain (Central Europe), </a:t>
            </a:r>
            <a:r>
              <a:rPr lang="en-US" dirty="0" err="1" smtClean="0"/>
              <a:t>Puszta</a:t>
            </a:r>
            <a:r>
              <a:rPr lang="en-US" dirty="0" smtClean="0"/>
              <a:t> (Hungary), South Island (New Zealand)</a:t>
            </a:r>
          </a:p>
        </p:txBody>
      </p:sp>
      <p:pic>
        <p:nvPicPr>
          <p:cNvPr id="7" name="Picture 6" descr="Post_Burn_09_Murphy(KLL)_5.JPG"/>
          <p:cNvPicPr>
            <a:picLocks noChangeAspect="1"/>
          </p:cNvPicPr>
          <p:nvPr/>
        </p:nvPicPr>
        <p:blipFill>
          <a:blip r:embed="rId3" cstate="screen"/>
          <a:srcRect t="10545" r="9375"/>
          <a:stretch>
            <a:fillRect/>
          </a:stretch>
        </p:blipFill>
        <p:spPr>
          <a:xfrm>
            <a:off x="3333466" y="4832195"/>
            <a:ext cx="2381534" cy="17526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 descr="Crested Wheat(JP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6873" y="4800600"/>
            <a:ext cx="2378927" cy="178419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konza(Mike_Haddock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5273" y="4832195"/>
            <a:ext cx="2336799" cy="175259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Steppe Cont…</a:t>
            </a:r>
          </a:p>
          <a:p>
            <a:pPr lvl="1"/>
            <a:r>
              <a:rPr lang="en-US" b="1" dirty="0" smtClean="0"/>
              <a:t>Subtropical Steppe</a:t>
            </a:r>
            <a:r>
              <a:rPr lang="en-US" dirty="0" smtClean="0"/>
              <a:t>: Pampas (South America), Europe (parts of Sicily, Spain and </a:t>
            </a:r>
            <a:r>
              <a:rPr lang="en-US" dirty="0" err="1" smtClean="0"/>
              <a:t>Greese</a:t>
            </a:r>
            <a:r>
              <a:rPr lang="en-US" dirty="0" smtClean="0"/>
              <a:t>), Asia (fringes of </a:t>
            </a:r>
            <a:r>
              <a:rPr lang="en-US" dirty="0" err="1" smtClean="0"/>
              <a:t>Thar</a:t>
            </a:r>
            <a:r>
              <a:rPr lang="en-US" dirty="0" smtClean="0"/>
              <a:t> Desert), and Australia (surrounding deserts)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World Biomes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BIOME: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Very large ecosystems recognized by major types of plants &amp; animal communities.</a:t>
            </a:r>
          </a:p>
          <a:p>
            <a:pPr lvl="1"/>
            <a:r>
              <a:rPr lang="en-US" dirty="0" smtClean="0"/>
              <a:t>Recognizable ecosystems based on predominant vegetation and adaptations of organisms to that particular environment.</a:t>
            </a:r>
          </a:p>
          <a:p>
            <a:pPr lvl="1"/>
            <a:r>
              <a:rPr lang="en-US" dirty="0" smtClean="0"/>
              <a:t>Grasslands, Savannahs, Deserts, Shrublands, Forests,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Feature: Mongolian Steppe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475" y="6504801"/>
            <a:ext cx="392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http://www.youtube.com/v/TqQ76EPP5Rg&amp;feature=related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7009524" imgH="4420217"/>
        </mc:Choice>
        <mc:Fallback>
          <p:control name="ShockwaveFlash1" r:id="rId2" imgW="7009524" imgH="442021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905000"/>
                  <a:ext cx="7010400" cy="441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Shrublands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community dominated by shrubs</a:t>
            </a:r>
          </a:p>
          <a:p>
            <a:r>
              <a:rPr lang="en-US" dirty="0" smtClean="0"/>
              <a:t>Can be the mature vegetation type or a transitory vegetation type as the result of disturbance such as fire, logging, or overgrazing</a:t>
            </a:r>
          </a:p>
          <a:p>
            <a:endParaRPr lang="en-US" dirty="0" smtClean="0"/>
          </a:p>
        </p:txBody>
      </p:sp>
      <p:pic>
        <p:nvPicPr>
          <p:cNvPr id="17412" name="Picture 2" descr="http://upload.wikimedia.org/wikipedia/commons/thumb/8/85/Fynbos.jpg/220px-Fynb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5105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upload.wikimedia.org/wikipedia/commons/thumb/1/18/Nullabor_plain_from_the_indian_pacific.jpg/220px-Nullabor_plain_from_the_indian_pacifi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5105400"/>
            <a:ext cx="2095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upload.wikimedia.org/wikipedia/commons/thumb/8/82/Shira_moorlands_on_Kilimanjaro.jpg/220px-Shira_moorlands_on_Kilimanjar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5105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Shrublands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Xeric vs. </a:t>
            </a:r>
            <a:r>
              <a:rPr lang="en-US" dirty="0" err="1" smtClean="0"/>
              <a:t>Mesic</a:t>
            </a:r>
            <a:endParaRPr lang="en-US" dirty="0" smtClean="0"/>
          </a:p>
        </p:txBody>
      </p:sp>
      <p:pic>
        <p:nvPicPr>
          <p:cNvPr id="18436" name="Picture 2" descr="http://upload.wikimedia.org/wikipedia/commons/thumb/8/85/Fynbos.jpg/220px-Fynb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5105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upload.wikimedia.org/wikipedia/commons/thumb/1/18/Nullabor_plain_from_the_indian_pacific.jpg/220px-Nullabor_plain_from_the_indian_pacifi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5105400"/>
            <a:ext cx="2095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upload.wikimedia.org/wikipedia/commons/thumb/8/82/Shira_moorlands_on_Kilimanjaro.jpg/220px-Shira_moorlands_on_Kilimanjar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5105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Shrublands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Xeric</a:t>
            </a:r>
            <a:r>
              <a:rPr lang="en-US" dirty="0" smtClean="0"/>
              <a:t> vs. </a:t>
            </a:r>
            <a:r>
              <a:rPr lang="en-US" b="1" dirty="0" err="1" smtClean="0"/>
              <a:t>Mesic</a:t>
            </a:r>
            <a:endParaRPr lang="en-US" b="1" dirty="0" smtClean="0"/>
          </a:p>
          <a:p>
            <a:r>
              <a:rPr lang="en-US" b="1" dirty="0" smtClean="0"/>
              <a:t>Xeric</a:t>
            </a:r>
            <a:r>
              <a:rPr lang="en-US" dirty="0" smtClean="0"/>
              <a:t>: Related or adapted to a dry climate. Loss of moisture due to </a:t>
            </a:r>
            <a:r>
              <a:rPr lang="en-US" dirty="0" err="1" smtClean="0"/>
              <a:t>evapotransporation</a:t>
            </a:r>
            <a:r>
              <a:rPr lang="en-US" dirty="0" smtClean="0"/>
              <a:t> exceeds moisture received as rainfall.</a:t>
            </a:r>
          </a:p>
          <a:p>
            <a:r>
              <a:rPr lang="en-US" b="1" dirty="0" err="1" smtClean="0"/>
              <a:t>Mesic</a:t>
            </a:r>
            <a:r>
              <a:rPr lang="en-US" dirty="0" smtClean="0"/>
              <a:t>: Moderate or well-balance supply of moisture.</a:t>
            </a:r>
          </a:p>
        </p:txBody>
      </p:sp>
      <p:pic>
        <p:nvPicPr>
          <p:cNvPr id="19460" name="Picture 2" descr="http://upload.wikimedia.org/wikipedia/commons/thumb/8/85/Fynbos.jpg/220px-Fynb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5105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upload.wikimedia.org/wikipedia/commons/thumb/1/18/Nullabor_plain_from_the_indian_pacific.jpg/220px-Nullabor_plain_from_the_indian_pacifi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5105400"/>
            <a:ext cx="2095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upload.wikimedia.org/wikipedia/commons/thumb/8/82/Shira_moorlands_on_Kilimanjaro.jpg/220px-Shira_moorlands_on_Kilimanjar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5105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Shrublands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Desert Shrublands</a:t>
            </a:r>
            <a:r>
              <a:rPr lang="en-US" dirty="0" smtClean="0"/>
              <a:t>: plants have small leaves to limit water loss (Xeric)</a:t>
            </a:r>
          </a:p>
          <a:p>
            <a:r>
              <a:rPr lang="en-US" b="1" dirty="0" smtClean="0"/>
              <a:t>Mediterranean Shrublands</a:t>
            </a:r>
            <a:r>
              <a:rPr lang="en-US" dirty="0" smtClean="0"/>
              <a:t>: Occur in Mediterranean climates of the world, commonly near the sea (</a:t>
            </a:r>
            <a:r>
              <a:rPr lang="en-US" dirty="0" err="1" smtClean="0"/>
              <a:t>Mesic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Examples: </a:t>
            </a:r>
            <a:r>
              <a:rPr lang="en-US" i="1" dirty="0" err="1" smtClean="0"/>
              <a:t>Garrigue</a:t>
            </a:r>
            <a:r>
              <a:rPr lang="en-US" dirty="0" smtClean="0"/>
              <a:t> in France, </a:t>
            </a:r>
            <a:r>
              <a:rPr lang="en-US" i="1" dirty="0" err="1" smtClean="0"/>
              <a:t>Phrygana</a:t>
            </a:r>
            <a:r>
              <a:rPr lang="en-US" dirty="0" smtClean="0"/>
              <a:t> in Greece, </a:t>
            </a:r>
            <a:r>
              <a:rPr lang="en-US" i="1" dirty="0" err="1" smtClean="0"/>
              <a:t>tomillares</a:t>
            </a:r>
            <a:r>
              <a:rPr lang="en-US" dirty="0" smtClean="0"/>
              <a:t> in Spain, and </a:t>
            </a:r>
            <a:r>
              <a:rPr lang="en-US" i="1" dirty="0" err="1" smtClean="0"/>
              <a:t>batha</a:t>
            </a:r>
            <a:r>
              <a:rPr lang="en-US" dirty="0" smtClean="0"/>
              <a:t> in Israel.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Shrublands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Matorral</a:t>
            </a:r>
            <a:r>
              <a:rPr lang="en-US" dirty="0" smtClean="0"/>
              <a:t> in Chile and southern Spain</a:t>
            </a:r>
          </a:p>
          <a:p>
            <a:r>
              <a:rPr lang="en-US" dirty="0" err="1" smtClean="0"/>
              <a:t>Maquis</a:t>
            </a:r>
            <a:r>
              <a:rPr lang="en-US" dirty="0" smtClean="0"/>
              <a:t> in France and elsewhere around the Mediterranean</a:t>
            </a:r>
          </a:p>
          <a:p>
            <a:r>
              <a:rPr lang="en-US" dirty="0" err="1" smtClean="0"/>
              <a:t>Macchia</a:t>
            </a:r>
            <a:r>
              <a:rPr lang="en-US" dirty="0" smtClean="0"/>
              <a:t> in Italy</a:t>
            </a:r>
          </a:p>
          <a:p>
            <a:r>
              <a:rPr lang="en-US" dirty="0" err="1" smtClean="0"/>
              <a:t>Fynbos</a:t>
            </a:r>
            <a:r>
              <a:rPr lang="en-US" dirty="0" smtClean="0"/>
              <a:t> in South Africa</a:t>
            </a:r>
          </a:p>
          <a:p>
            <a:r>
              <a:rPr lang="en-US" dirty="0" err="1" smtClean="0"/>
              <a:t>Kwongan</a:t>
            </a:r>
            <a:r>
              <a:rPr lang="en-US" dirty="0" smtClean="0"/>
              <a:t> in Southwest Australia</a:t>
            </a:r>
          </a:p>
        </p:txBody>
      </p:sp>
      <p:pic>
        <p:nvPicPr>
          <p:cNvPr id="21508" name="Picture 2" descr="http://upload.wikimedia.org/wikipedia/commons/thumb/8/88/Macchia01.jpg/220px-Macchia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5334000"/>
            <a:ext cx="22812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upload.wikimedia.org/wikipedia/commons/thumb/8/85/Fynbos.jpg/220px-Fynbo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600" y="5286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upload.wikimedia.org/wikipedia/commons/thumb/0/05/Fynbos-landscape-2.jpg/220px-Fynbos-landscape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5286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 on Savannas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6488668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www.youtube.com/watch?v=Tuk-JW-wng0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6086" name="ShockwaveFlash1" r:id="rId2" imgW="6780952" imgH="3277057"/>
        </mc:Choice>
        <mc:Fallback>
          <p:control name="ShockwaveFlash1" r:id="rId2" imgW="6780952" imgH="327705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667000"/>
                  <a:ext cx="6781800" cy="3276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tropical grassland with scattered trees or an open canopy of trees</a:t>
            </a:r>
          </a:p>
          <a:p>
            <a:r>
              <a:rPr lang="en-US" dirty="0" smtClean="0"/>
              <a:t>Characterized by high temperatures, seasonally dry in winter and summer with abundant rain the rest of the year</a:t>
            </a:r>
          </a:p>
          <a:p>
            <a:r>
              <a:rPr lang="en-US" dirty="0" smtClean="0"/>
              <a:t>Frequently a transition zone between forest and desert</a:t>
            </a:r>
          </a:p>
        </p:txBody>
      </p:sp>
      <p:pic>
        <p:nvPicPr>
          <p:cNvPr id="22532" name="Picture 2" descr="http://upload.wikimedia.org/wikipedia/commons/thumb/1/16/La_Gran_Sabana.jpg/240px-La_Gran_Saba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2200" y="5029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belt along equator beyond tropical rainforests</a:t>
            </a:r>
          </a:p>
          <a:p>
            <a:r>
              <a:rPr lang="en-US" dirty="0" smtClean="0"/>
              <a:t>Two common factors of all savanna ecosystems: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3557" name="Picture 6" descr="File:East - Guinean Savanna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4495800"/>
            <a:ext cx="3048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thumb/9/95/Acacia_Bild1086.jpg/240px-Acacia_Bild10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5029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belt along equator beyond tropical rainforests</a:t>
            </a:r>
          </a:p>
          <a:p>
            <a:r>
              <a:rPr lang="en-US" dirty="0" smtClean="0"/>
              <a:t>Two common factors of all savanna ecosystems:</a:t>
            </a:r>
          </a:p>
          <a:p>
            <a:pPr lvl="1"/>
            <a:r>
              <a:rPr lang="en-US" dirty="0" smtClean="0"/>
              <a:t>Varying Rainfall</a:t>
            </a:r>
          </a:p>
          <a:p>
            <a:pPr lvl="1"/>
            <a:r>
              <a:rPr lang="en-US" dirty="0" smtClean="0"/>
              <a:t>Dry Season Wildfires</a:t>
            </a:r>
          </a:p>
          <a:p>
            <a:endParaRPr lang="en-US" dirty="0" smtClean="0"/>
          </a:p>
        </p:txBody>
      </p:sp>
      <p:pic>
        <p:nvPicPr>
          <p:cNvPr id="24580" name="Picture 2" descr="http://upload.wikimedia.org/wikipedia/commons/thumb/9/95/Acacia_Bild1086.jpg/240px-Acacia_Bild1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5029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File:East - Guinean Savanna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4495800"/>
            <a:ext cx="3048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594778"/>
            <a:ext cx="8001000" cy="434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581001"/>
            <a:ext cx="2008883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www.blueplanetbiomes.org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57150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Tropical and subtropical savannas</a:t>
            </a:r>
          </a:p>
          <a:p>
            <a:pPr lvl="1"/>
            <a:r>
              <a:rPr lang="en-US" dirty="0" smtClean="0"/>
              <a:t>Equatorial savannas (Serengeti of Africa)</a:t>
            </a:r>
          </a:p>
          <a:p>
            <a:r>
              <a:rPr lang="en-US" dirty="0" smtClean="0"/>
              <a:t>Temperate savannas</a:t>
            </a:r>
          </a:p>
          <a:p>
            <a:pPr lvl="1"/>
            <a:r>
              <a:rPr lang="en-US" dirty="0" smtClean="0"/>
              <a:t>Mid-latitude savannas with wetter summers and drier winters. </a:t>
            </a:r>
          </a:p>
          <a:p>
            <a:r>
              <a:rPr lang="en-US" dirty="0" err="1" smtClean="0"/>
              <a:t>Montane</a:t>
            </a:r>
            <a:r>
              <a:rPr lang="en-US" dirty="0" smtClean="0"/>
              <a:t> savannas</a:t>
            </a:r>
          </a:p>
          <a:p>
            <a:pPr lvl="1"/>
            <a:r>
              <a:rPr lang="en-US" dirty="0" smtClean="0"/>
              <a:t>high-altitude savannas, </a:t>
            </a:r>
          </a:p>
          <a:p>
            <a:pPr lvl="1"/>
            <a:r>
              <a:rPr lang="en-US" dirty="0" smtClean="0"/>
              <a:t>highland savannas of the Angolan Scarp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http://earthtrends.wri.org/images/maps/drymap1_lg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828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6324600"/>
            <a:ext cx="3657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Map published by World Resources Institute. </a:t>
            </a:r>
          </a:p>
        </p:txBody>
      </p:sp>
      <p:pic>
        <p:nvPicPr>
          <p:cNvPr id="26628" name="Picture 12" descr="http://earthtrends.wri.org/images/maps/drymap1_key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400" y="3939391"/>
            <a:ext cx="1854200" cy="21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occur as desert grasslands, desert shrublands, or barren land.</a:t>
            </a:r>
          </a:p>
          <a:p>
            <a:r>
              <a:rPr lang="en-US" dirty="0" smtClean="0"/>
              <a:t>Arid vs. Semi-Arid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92200" y="4114800"/>
            <a:ext cx="6223000" cy="2057706"/>
            <a:chOff x="685800" y="4114800"/>
            <a:chExt cx="6223000" cy="2057706"/>
          </a:xfrm>
        </p:grpSpPr>
        <p:pic>
          <p:nvPicPr>
            <p:cNvPr id="27652" name="Picture 2" descr="Badhys, Turkmentistan. (Photograph by Olga Pereladova)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5800" y="4114800"/>
              <a:ext cx="3124200" cy="20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Saguaro_Nat_Mon(GKL)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165192" y="4114800"/>
              <a:ext cx="2743608" cy="20577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302125"/>
          </a:xfrm>
        </p:spPr>
        <p:txBody>
          <a:bodyPr/>
          <a:lstStyle/>
          <a:p>
            <a:r>
              <a:rPr lang="en-US" dirty="0" smtClean="0"/>
              <a:t>Cool deserts and temperate deserts are categorized as rangelands</a:t>
            </a:r>
          </a:p>
          <a:p>
            <a:r>
              <a:rPr lang="en-US" dirty="0" smtClean="0"/>
              <a:t>Arid vs. Semi-Arid</a:t>
            </a:r>
          </a:p>
          <a:p>
            <a:pPr marL="627063" lvl="1" defTabSz="633413"/>
            <a:r>
              <a:rPr lang="en-US" b="1" dirty="0" smtClean="0"/>
              <a:t>Arid</a:t>
            </a:r>
            <a:r>
              <a:rPr lang="en-US" dirty="0" smtClean="0"/>
              <a:t>: Characterized by severe lack of available water – lack vegetation</a:t>
            </a:r>
          </a:p>
          <a:p>
            <a:pPr marL="627063" lvl="1" defTabSz="509588"/>
            <a:r>
              <a:rPr lang="en-US" b="1" dirty="0" smtClean="0"/>
              <a:t>Semi-Arid</a:t>
            </a:r>
            <a:r>
              <a:rPr lang="en-US" dirty="0" smtClean="0"/>
              <a:t>: Lack of precipitation is not extreme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9800" y="5333694"/>
            <a:ext cx="4699000" cy="1371906"/>
            <a:chOff x="685800" y="4114800"/>
            <a:chExt cx="6223000" cy="2057706"/>
          </a:xfrm>
        </p:grpSpPr>
        <p:pic>
          <p:nvPicPr>
            <p:cNvPr id="6" name="Picture 2" descr="Badhys, Turkmentistan. (Photograph by Olga Pereladova)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5800" y="4114800"/>
              <a:ext cx="3124200" cy="20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aguaro_Nat_Mon(GKL)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165192" y="4114800"/>
              <a:ext cx="2743608" cy="20577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Examples:</a:t>
            </a: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Nearctic</a:t>
            </a:r>
            <a:r>
              <a:rPr lang="en-US" dirty="0" smtClean="0">
                <a:ea typeface="+mn-ea"/>
                <a:cs typeface="+mn-cs"/>
              </a:rPr>
              <a:t> realm (Newfoundland, Greenland, Russia, Europe and northern Asia)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Gobi in </a:t>
            </a:r>
            <a:r>
              <a:rPr lang="en-US" dirty="0" err="1" smtClean="0">
                <a:ea typeface="+mn-ea"/>
                <a:cs typeface="+mn-cs"/>
              </a:rPr>
              <a:t>Syberia</a:t>
            </a:r>
            <a:endParaRPr lang="en-US" dirty="0"/>
          </a:p>
        </p:txBody>
      </p:sp>
      <p:pic>
        <p:nvPicPr>
          <p:cNvPr id="29700" name="Picture 2" descr="Xinjuang Uygur region, China. (Photograph by © WWF/Ronald Petocz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3657600"/>
            <a:ext cx="41619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Rangelands of the World</a:t>
            </a:r>
          </a:p>
        </p:txBody>
      </p:sp>
      <p:pic>
        <p:nvPicPr>
          <p:cNvPr id="4099" name="Picture 3" descr="Savanna_w_zebras_and_impalas_Tanzania_DP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136" y="3829050"/>
            <a:ext cx="2644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tcals07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42365" y="382905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humb50_Desert_w_saguaro_cactus_dusk_Arizona_DP6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83965" y="3831430"/>
            <a:ext cx="2726635" cy="19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World Biomes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Ecoregions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Distinctive ecosystems that are unique types of vegetation within biomes.</a:t>
            </a:r>
          </a:p>
          <a:p>
            <a:pPr lvl="1"/>
            <a:r>
              <a:rPr lang="en-US" dirty="0" smtClean="0"/>
              <a:t>867 land-based </a:t>
            </a:r>
            <a:r>
              <a:rPr lang="en-US" dirty="0" err="1" smtClean="0"/>
              <a:t>ecoregions</a:t>
            </a:r>
            <a:r>
              <a:rPr lang="en-US" dirty="0" smtClean="0"/>
              <a:t> across the globe have been mapped and defined by scientists.</a:t>
            </a:r>
          </a:p>
          <a:p>
            <a:pPr lvl="2"/>
            <a:r>
              <a:rPr lang="en-US" dirty="0" smtClean="0">
                <a:hlinkClick r:id="rId3"/>
              </a:rPr>
              <a:t>http://gis.wwfus.org/wildfinder/</a:t>
            </a:r>
            <a:endParaRPr lang="en-US" dirty="0" smtClean="0"/>
          </a:p>
          <a:p>
            <a:pPr lvl="1"/>
            <a:r>
              <a:rPr lang="en-US" dirty="0" smtClean="0"/>
              <a:t>Similar biodiversity of flora, fauna, climate &amp; soils.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 smtClean="0"/>
              <a:t>Ecoregions</a:t>
            </a:r>
            <a:r>
              <a:rPr lang="en-US" dirty="0" smtClean="0"/>
              <a:t> </a:t>
            </a:r>
            <a:r>
              <a:rPr lang="en-US" sz="3600" dirty="0" smtClean="0"/>
              <a:t>– More detail than biomes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 t="1790"/>
          <a:stretch>
            <a:fillRect/>
          </a:stretch>
        </p:blipFill>
        <p:spPr bwMode="auto">
          <a:xfrm>
            <a:off x="3048818" y="1143000"/>
            <a:ext cx="555597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048000"/>
            <a:ext cx="4343400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Various Scales</a:t>
            </a:r>
          </a:p>
          <a:p>
            <a:endParaRPr lang="en-US" sz="2800" dirty="0" smtClean="0"/>
          </a:p>
          <a:p>
            <a:r>
              <a:rPr lang="en-US" sz="2800" dirty="0" smtClean="0"/>
              <a:t> More detail than Biomes</a:t>
            </a:r>
          </a:p>
          <a:p>
            <a:endParaRPr lang="en-US" sz="2800" dirty="0" smtClean="0"/>
          </a:p>
          <a:p>
            <a:r>
              <a:rPr lang="en-US" dirty="0" smtClean="0">
                <a:hlinkClick r:id="rId4"/>
              </a:rPr>
              <a:t>http://www.epa.gov/wed/pages/ecoregions.htm</a:t>
            </a:r>
            <a:r>
              <a:rPr lang="en-US" dirty="0" smtClean="0"/>
              <a:t> 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 &amp; Climate Classification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02125"/>
          </a:xfrm>
        </p:spPr>
        <p:txBody>
          <a:bodyPr/>
          <a:lstStyle/>
          <a:p>
            <a:r>
              <a:rPr lang="en-US" u="sng" dirty="0" smtClean="0"/>
              <a:t>Polar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bg1"/>
                </a:solidFill>
              </a:rPr>
              <a:t>Area near poles</a:t>
            </a:r>
          </a:p>
          <a:p>
            <a:r>
              <a:rPr lang="en-US" u="sng" dirty="0" smtClean="0"/>
              <a:t>Temperate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bg1"/>
                </a:solidFill>
              </a:rPr>
              <a:t>Areas between the tropics &amp; polar circles</a:t>
            </a:r>
          </a:p>
          <a:p>
            <a:r>
              <a:rPr lang="en-US" u="sng" dirty="0" smtClean="0"/>
              <a:t>Tropical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bg1"/>
                </a:solidFill>
              </a:rPr>
              <a:t>Near equator</a:t>
            </a:r>
          </a:p>
          <a:p>
            <a:endParaRPr lang="en-US" dirty="0" smtClean="0"/>
          </a:p>
        </p:txBody>
      </p:sp>
      <p:pic>
        <p:nvPicPr>
          <p:cNvPr id="6148" name="Picture 2" descr="File:World map temperate.sv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3878263"/>
            <a:ext cx="53340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066800" y="403860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Polar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371600" y="4495800"/>
            <a:ext cx="185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Temperate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752600" y="5181600"/>
            <a:ext cx="142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D05400"/>
                </a:solidFill>
                <a:latin typeface="Tahoma" pitchFamily="34" charset="0"/>
                <a:cs typeface="Tahoma" pitchFamily="34" charset="0"/>
              </a:rPr>
              <a:t>Tropical</a:t>
            </a:r>
          </a:p>
        </p:txBody>
      </p:sp>
      <p:cxnSp>
        <p:nvCxnSpPr>
          <p:cNvPr id="6152" name="Straight Arrow Connector 8"/>
          <p:cNvCxnSpPr>
            <a:cxnSpLocks noChangeShapeType="1"/>
          </p:cNvCxnSpPr>
          <p:nvPr/>
        </p:nvCxnSpPr>
        <p:spPr bwMode="auto">
          <a:xfrm flipV="1">
            <a:off x="2133600" y="4191000"/>
            <a:ext cx="2362200" cy="76200"/>
          </a:xfrm>
          <a:prstGeom prst="straightConnector1">
            <a:avLst/>
          </a:prstGeom>
          <a:noFill/>
          <a:ln w="38100" algn="ctr">
            <a:solidFill>
              <a:srgbClr val="996633"/>
            </a:solidFill>
            <a:round/>
            <a:headEnd/>
            <a:tailEnd type="arrow" w="med" len="med"/>
          </a:ln>
        </p:spPr>
      </p:cxnSp>
      <p:sp>
        <p:nvSpPr>
          <p:cNvPr id="6153" name="Freeform 9"/>
          <p:cNvSpPr>
            <a:spLocks/>
          </p:cNvSpPr>
          <p:nvPr/>
        </p:nvSpPr>
        <p:spPr bwMode="auto">
          <a:xfrm>
            <a:off x="533400" y="4419600"/>
            <a:ext cx="3683000" cy="2273300"/>
          </a:xfrm>
          <a:custGeom>
            <a:avLst/>
            <a:gdLst>
              <a:gd name="T0" fmla="*/ 615957 w 3886200"/>
              <a:gd name="T1" fmla="*/ 0 h 2349500"/>
              <a:gd name="T2" fmla="*/ 479078 w 3886200"/>
              <a:gd name="T3" fmla="*/ 1391080 h 2349500"/>
              <a:gd name="T4" fmla="*/ 3490425 w 3886200"/>
              <a:gd name="T5" fmla="*/ 2199571 h 2349500"/>
              <a:gd name="T6" fmla="*/ 0 60000 65536"/>
              <a:gd name="T7" fmla="*/ 0 60000 65536"/>
              <a:gd name="T8" fmla="*/ 0 60000 65536"/>
              <a:gd name="T9" fmla="*/ 0 w 3886200"/>
              <a:gd name="T10" fmla="*/ 0 h 2349500"/>
              <a:gd name="T11" fmla="*/ 3886200 w 3886200"/>
              <a:gd name="T12" fmla="*/ 2349500 h 234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6200" h="2349500">
                <a:moveTo>
                  <a:pt x="685800" y="0"/>
                </a:moveTo>
                <a:cubicBezTo>
                  <a:pt x="342900" y="547158"/>
                  <a:pt x="0" y="1094317"/>
                  <a:pt x="533400" y="1485900"/>
                </a:cubicBezTo>
                <a:cubicBezTo>
                  <a:pt x="1066800" y="1877483"/>
                  <a:pt x="2476500" y="2113491"/>
                  <a:pt x="3886200" y="2349500"/>
                </a:cubicBezTo>
              </a:path>
            </a:pathLst>
          </a:custGeom>
          <a:noFill/>
          <a:ln w="38100" cap="flat" cmpd="sng" algn="ctr">
            <a:solidFill>
              <a:srgbClr val="996633"/>
            </a:solidFill>
            <a:prstDash val="solid"/>
            <a:round/>
            <a:headEnd type="none" w="med" len="med"/>
            <a:tailEnd type="arrow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6154" name="Straight Arrow Connector 10"/>
          <p:cNvCxnSpPr>
            <a:cxnSpLocks noChangeShapeType="1"/>
          </p:cNvCxnSpPr>
          <p:nvPr/>
        </p:nvCxnSpPr>
        <p:spPr bwMode="auto">
          <a:xfrm>
            <a:off x="3200400" y="4724400"/>
            <a:ext cx="533400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155" name="Freeform 13"/>
          <p:cNvSpPr>
            <a:spLocks/>
          </p:cNvSpPr>
          <p:nvPr/>
        </p:nvSpPr>
        <p:spPr bwMode="auto">
          <a:xfrm>
            <a:off x="990600" y="4800600"/>
            <a:ext cx="2743200" cy="1447800"/>
          </a:xfrm>
          <a:custGeom>
            <a:avLst/>
            <a:gdLst>
              <a:gd name="T0" fmla="*/ 341713 w 3886200"/>
              <a:gd name="T1" fmla="*/ 0 h 2349500"/>
              <a:gd name="T2" fmla="*/ 265777 w 3886200"/>
              <a:gd name="T3" fmla="*/ 564230 h 2349500"/>
              <a:gd name="T4" fmla="*/ 1936377 w 3886200"/>
              <a:gd name="T5" fmla="*/ 892158 h 2349500"/>
              <a:gd name="T6" fmla="*/ 0 60000 65536"/>
              <a:gd name="T7" fmla="*/ 0 60000 65536"/>
              <a:gd name="T8" fmla="*/ 0 60000 65536"/>
              <a:gd name="T9" fmla="*/ 0 w 3886200"/>
              <a:gd name="T10" fmla="*/ 0 h 2349500"/>
              <a:gd name="T11" fmla="*/ 3886200 w 3886200"/>
              <a:gd name="T12" fmla="*/ 2349500 h 234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6200" h="2349500">
                <a:moveTo>
                  <a:pt x="685800" y="0"/>
                </a:moveTo>
                <a:cubicBezTo>
                  <a:pt x="342900" y="547158"/>
                  <a:pt x="0" y="1094317"/>
                  <a:pt x="533400" y="1485900"/>
                </a:cubicBezTo>
                <a:cubicBezTo>
                  <a:pt x="1066800" y="1877483"/>
                  <a:pt x="2476500" y="2113491"/>
                  <a:pt x="3886200" y="234950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6156" name="Straight Arrow Connector 14"/>
          <p:cNvCxnSpPr>
            <a:cxnSpLocks noChangeShapeType="1"/>
          </p:cNvCxnSpPr>
          <p:nvPr/>
        </p:nvCxnSpPr>
        <p:spPr bwMode="auto">
          <a:xfrm>
            <a:off x="3124200" y="5410200"/>
            <a:ext cx="533400" cy="1588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 &amp; Climate Classification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02125"/>
          </a:xfrm>
        </p:spPr>
        <p:txBody>
          <a:bodyPr/>
          <a:lstStyle/>
          <a:p>
            <a:r>
              <a:rPr lang="en-US" u="sng" dirty="0" smtClean="0"/>
              <a:t>Polar</a:t>
            </a:r>
            <a:r>
              <a:rPr lang="en-US" dirty="0" smtClean="0"/>
              <a:t>= Area near poles</a:t>
            </a:r>
          </a:p>
          <a:p>
            <a:r>
              <a:rPr lang="en-US" u="sng" dirty="0" smtClean="0"/>
              <a:t>Temperate</a:t>
            </a:r>
            <a:r>
              <a:rPr lang="en-US" dirty="0" smtClean="0"/>
              <a:t> = Areas between the tropics &amp; polar circles</a:t>
            </a:r>
          </a:p>
          <a:p>
            <a:r>
              <a:rPr lang="en-US" u="sng" dirty="0" smtClean="0"/>
              <a:t>Tropical</a:t>
            </a:r>
            <a:r>
              <a:rPr lang="en-US" dirty="0" smtClean="0"/>
              <a:t> = Near equator</a:t>
            </a:r>
          </a:p>
          <a:p>
            <a:endParaRPr lang="en-US" dirty="0" smtClean="0"/>
          </a:p>
        </p:txBody>
      </p:sp>
      <p:pic>
        <p:nvPicPr>
          <p:cNvPr id="6148" name="Picture 2" descr="File:World map temperate.sv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3878263"/>
            <a:ext cx="53340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066800" y="403860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Polar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371600" y="4495800"/>
            <a:ext cx="185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Temperate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752600" y="5181600"/>
            <a:ext cx="142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D05400"/>
                </a:solidFill>
                <a:latin typeface="Tahoma" pitchFamily="34" charset="0"/>
                <a:cs typeface="Tahoma" pitchFamily="34" charset="0"/>
              </a:rPr>
              <a:t>Tropical</a:t>
            </a:r>
          </a:p>
        </p:txBody>
      </p:sp>
      <p:cxnSp>
        <p:nvCxnSpPr>
          <p:cNvPr id="6152" name="Straight Arrow Connector 8"/>
          <p:cNvCxnSpPr>
            <a:cxnSpLocks noChangeShapeType="1"/>
          </p:cNvCxnSpPr>
          <p:nvPr/>
        </p:nvCxnSpPr>
        <p:spPr bwMode="auto">
          <a:xfrm flipV="1">
            <a:off x="2133600" y="4191000"/>
            <a:ext cx="2362200" cy="76200"/>
          </a:xfrm>
          <a:prstGeom prst="straightConnector1">
            <a:avLst/>
          </a:prstGeom>
          <a:noFill/>
          <a:ln w="38100" algn="ctr">
            <a:solidFill>
              <a:srgbClr val="996633"/>
            </a:solidFill>
            <a:round/>
            <a:headEnd/>
            <a:tailEnd type="arrow" w="med" len="med"/>
          </a:ln>
        </p:spPr>
      </p:cxnSp>
      <p:sp>
        <p:nvSpPr>
          <p:cNvPr id="6153" name="Freeform 9"/>
          <p:cNvSpPr>
            <a:spLocks/>
          </p:cNvSpPr>
          <p:nvPr/>
        </p:nvSpPr>
        <p:spPr bwMode="auto">
          <a:xfrm>
            <a:off x="533400" y="4419600"/>
            <a:ext cx="3683000" cy="2273300"/>
          </a:xfrm>
          <a:custGeom>
            <a:avLst/>
            <a:gdLst>
              <a:gd name="T0" fmla="*/ 615957 w 3886200"/>
              <a:gd name="T1" fmla="*/ 0 h 2349500"/>
              <a:gd name="T2" fmla="*/ 479078 w 3886200"/>
              <a:gd name="T3" fmla="*/ 1391080 h 2349500"/>
              <a:gd name="T4" fmla="*/ 3490425 w 3886200"/>
              <a:gd name="T5" fmla="*/ 2199571 h 2349500"/>
              <a:gd name="T6" fmla="*/ 0 60000 65536"/>
              <a:gd name="T7" fmla="*/ 0 60000 65536"/>
              <a:gd name="T8" fmla="*/ 0 60000 65536"/>
              <a:gd name="T9" fmla="*/ 0 w 3886200"/>
              <a:gd name="T10" fmla="*/ 0 h 2349500"/>
              <a:gd name="T11" fmla="*/ 3886200 w 3886200"/>
              <a:gd name="T12" fmla="*/ 2349500 h 234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6200" h="2349500">
                <a:moveTo>
                  <a:pt x="685800" y="0"/>
                </a:moveTo>
                <a:cubicBezTo>
                  <a:pt x="342900" y="547158"/>
                  <a:pt x="0" y="1094317"/>
                  <a:pt x="533400" y="1485900"/>
                </a:cubicBezTo>
                <a:cubicBezTo>
                  <a:pt x="1066800" y="1877483"/>
                  <a:pt x="2476500" y="2113491"/>
                  <a:pt x="3886200" y="2349500"/>
                </a:cubicBezTo>
              </a:path>
            </a:pathLst>
          </a:custGeom>
          <a:noFill/>
          <a:ln w="38100" cap="flat" cmpd="sng" algn="ctr">
            <a:solidFill>
              <a:srgbClr val="996633"/>
            </a:solidFill>
            <a:prstDash val="solid"/>
            <a:round/>
            <a:headEnd type="none" w="med" len="med"/>
            <a:tailEnd type="arrow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6154" name="Straight Arrow Connector 10"/>
          <p:cNvCxnSpPr>
            <a:cxnSpLocks noChangeShapeType="1"/>
          </p:cNvCxnSpPr>
          <p:nvPr/>
        </p:nvCxnSpPr>
        <p:spPr bwMode="auto">
          <a:xfrm>
            <a:off x="3200400" y="4724400"/>
            <a:ext cx="533400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155" name="Freeform 13"/>
          <p:cNvSpPr>
            <a:spLocks/>
          </p:cNvSpPr>
          <p:nvPr/>
        </p:nvSpPr>
        <p:spPr bwMode="auto">
          <a:xfrm>
            <a:off x="990600" y="4800600"/>
            <a:ext cx="2743200" cy="1447800"/>
          </a:xfrm>
          <a:custGeom>
            <a:avLst/>
            <a:gdLst>
              <a:gd name="T0" fmla="*/ 341713 w 3886200"/>
              <a:gd name="T1" fmla="*/ 0 h 2349500"/>
              <a:gd name="T2" fmla="*/ 265777 w 3886200"/>
              <a:gd name="T3" fmla="*/ 564230 h 2349500"/>
              <a:gd name="T4" fmla="*/ 1936377 w 3886200"/>
              <a:gd name="T5" fmla="*/ 892158 h 2349500"/>
              <a:gd name="T6" fmla="*/ 0 60000 65536"/>
              <a:gd name="T7" fmla="*/ 0 60000 65536"/>
              <a:gd name="T8" fmla="*/ 0 60000 65536"/>
              <a:gd name="T9" fmla="*/ 0 w 3886200"/>
              <a:gd name="T10" fmla="*/ 0 h 2349500"/>
              <a:gd name="T11" fmla="*/ 3886200 w 3886200"/>
              <a:gd name="T12" fmla="*/ 2349500 h 234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6200" h="2349500">
                <a:moveTo>
                  <a:pt x="685800" y="0"/>
                </a:moveTo>
                <a:cubicBezTo>
                  <a:pt x="342900" y="547158"/>
                  <a:pt x="0" y="1094317"/>
                  <a:pt x="533400" y="1485900"/>
                </a:cubicBezTo>
                <a:cubicBezTo>
                  <a:pt x="1066800" y="1877483"/>
                  <a:pt x="2476500" y="2113491"/>
                  <a:pt x="3886200" y="234950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6156" name="Straight Arrow Connector 14"/>
          <p:cNvCxnSpPr>
            <a:cxnSpLocks noChangeShapeType="1"/>
          </p:cNvCxnSpPr>
          <p:nvPr/>
        </p:nvCxnSpPr>
        <p:spPr bwMode="auto">
          <a:xfrm>
            <a:off x="3124200" y="5410200"/>
            <a:ext cx="533400" cy="1588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>
          <a:xfrm>
            <a:off x="539750" y="1924050"/>
            <a:ext cx="8229600" cy="4302125"/>
          </a:xfrm>
        </p:spPr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  <a:p>
            <a:pPr eaLnBrk="1" hangingPunct="1"/>
            <a:r>
              <a:rPr lang="en-US" smtClean="0"/>
              <a:t>Temperature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Also …</a:t>
            </a:r>
          </a:p>
          <a:p>
            <a:pPr eaLnBrk="1" hangingPunct="1"/>
            <a:r>
              <a:rPr lang="en-US" smtClean="0"/>
              <a:t>Soils</a:t>
            </a:r>
          </a:p>
          <a:p>
            <a:pPr eaLnBrk="1" hangingPunct="1"/>
            <a:r>
              <a:rPr lang="en-US" smtClean="0"/>
              <a:t>Topography</a:t>
            </a:r>
          </a:p>
        </p:txBody>
      </p:sp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43925" cy="1143000"/>
          </a:xfrm>
        </p:spPr>
        <p:txBody>
          <a:bodyPr/>
          <a:lstStyle/>
          <a:p>
            <a:pPr eaLnBrk="1" hangingPunct="1"/>
            <a:r>
              <a:rPr lang="en-US" smtClean="0"/>
              <a:t>What creates different biomes?</a:t>
            </a:r>
          </a:p>
        </p:txBody>
      </p:sp>
      <p:pic>
        <p:nvPicPr>
          <p:cNvPr id="6148" name="Picture 2" descr="&#10;f05-09.jpg                                                     0000A697Discovering 2.0 IRCD           B562F59D: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67150" y="1543050"/>
            <a:ext cx="501491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848100" y="6516688"/>
            <a:ext cx="5284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Robert Whittaker’s classification of biomes, based on annual precipitation,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539750" y="1924050"/>
            <a:ext cx="8229600" cy="4302125"/>
          </a:xfrm>
        </p:spPr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  <a:p>
            <a:pPr eaLnBrk="1" hangingPunct="1"/>
            <a:r>
              <a:rPr lang="en-US" smtClean="0"/>
              <a:t>Temperature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Also …</a:t>
            </a:r>
          </a:p>
          <a:p>
            <a:pPr eaLnBrk="1" hangingPunct="1"/>
            <a:r>
              <a:rPr lang="en-US" smtClean="0"/>
              <a:t>Soils</a:t>
            </a:r>
          </a:p>
          <a:p>
            <a:pPr eaLnBrk="1" hangingPunct="1"/>
            <a:r>
              <a:rPr lang="en-US" smtClean="0"/>
              <a:t>Topography</a:t>
            </a:r>
          </a:p>
        </p:txBody>
      </p:sp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43925" cy="1143000"/>
          </a:xfrm>
        </p:spPr>
        <p:txBody>
          <a:bodyPr/>
          <a:lstStyle/>
          <a:p>
            <a:pPr eaLnBrk="1" hangingPunct="1"/>
            <a:r>
              <a:rPr lang="en-US" smtClean="0"/>
              <a:t>What creates different biomes?</a:t>
            </a:r>
          </a:p>
        </p:txBody>
      </p:sp>
      <p:pic>
        <p:nvPicPr>
          <p:cNvPr id="7172" name="Picture 2" descr="&#10;f05-09.jpg                                                     0000A697Discovering 2.0 IRCD           B562F59D: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67150" y="1543050"/>
            <a:ext cx="501491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848100" y="6516688"/>
            <a:ext cx="5284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Robert Whittaker’s classification of biomes, based on annual precipitation, temperature</a:t>
            </a:r>
          </a:p>
        </p:txBody>
      </p:sp>
      <p:sp>
        <p:nvSpPr>
          <p:cNvPr id="7174" name="Oval 10"/>
          <p:cNvSpPr>
            <a:spLocks noChangeArrowheads="1"/>
          </p:cNvSpPr>
          <p:nvPr/>
        </p:nvSpPr>
        <p:spPr bwMode="auto">
          <a:xfrm rot="564557">
            <a:off x="3952875" y="4914900"/>
            <a:ext cx="5127625" cy="1344613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  <a:p>
            <a:r>
              <a:rPr lang="en-US" sz="2400"/>
              <a:t>These are RANGELANDS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6">
      <a:dk1>
        <a:srgbClr val="000000"/>
      </a:dk1>
      <a:lt1>
        <a:srgbClr val="FFFFFF"/>
      </a:lt1>
      <a:dk2>
        <a:srgbClr val="000000"/>
      </a:dk2>
      <a:lt2>
        <a:srgbClr val="669966"/>
      </a:lt2>
      <a:accent1>
        <a:srgbClr val="CCCC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8AB9"/>
      </a:accent6>
      <a:hlink>
        <a:srgbClr val="000066"/>
      </a:hlink>
      <a:folHlink>
        <a:srgbClr val="333399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drant 6">
    <a:dk1>
      <a:srgbClr val="000000"/>
    </a:dk1>
    <a:lt1>
      <a:srgbClr val="FFFFFF"/>
    </a:lt1>
    <a:dk2>
      <a:srgbClr val="000000"/>
    </a:dk2>
    <a:lt2>
      <a:srgbClr val="669966"/>
    </a:lt2>
    <a:accent1>
      <a:srgbClr val="CCCCFF"/>
    </a:accent1>
    <a:accent2>
      <a:srgbClr val="9999CC"/>
    </a:accent2>
    <a:accent3>
      <a:srgbClr val="FFFFFF"/>
    </a:accent3>
    <a:accent4>
      <a:srgbClr val="000000"/>
    </a:accent4>
    <a:accent5>
      <a:srgbClr val="E2E2FF"/>
    </a:accent5>
    <a:accent6>
      <a:srgbClr val="8A8AB9"/>
    </a:accent6>
    <a:hlink>
      <a:srgbClr val="000066"/>
    </a:hlink>
    <a:folHlink>
      <a:srgbClr val="333399"/>
    </a:folHlink>
  </a:clrScheme>
  <a:fontScheme name="Human">
    <a:majorFont>
      <a:latin typeface="Candara"/>
      <a:ea typeface=""/>
      <a:cs typeface=""/>
      <a:font script="Jpan" typeface="ＭＳ Ｐゴシック"/>
      <a:font script="Hang" typeface="HY견명조"/>
      <a:font script="Hans" typeface="华文新魏"/>
      <a:font script="Hant" typeface="新細明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ndara"/>
      <a:ea typeface=""/>
      <a:cs typeface=""/>
      <a:font script="Jpan" typeface="ＭＳ Ｐゴシック"/>
      <a:font script="Hang" typeface="HY견명조"/>
      <a:font script="Hans" typeface="华文楷体"/>
      <a:font script="Hant" typeface="新細明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2938</TotalTime>
  <Words>1830</Words>
  <Application>Microsoft Office PowerPoint</Application>
  <PresentationFormat>On-screen Show (4:3)</PresentationFormat>
  <Paragraphs>288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Quadrant</vt:lpstr>
      <vt:lpstr>Rangelands of the World</vt:lpstr>
      <vt:lpstr>Major World Biomes</vt:lpstr>
      <vt:lpstr>Biomes</vt:lpstr>
      <vt:lpstr>Major World Biomes</vt:lpstr>
      <vt:lpstr>Ecoregions – More detail than biomes</vt:lpstr>
      <vt:lpstr>Biome &amp; Climate Classification</vt:lpstr>
      <vt:lpstr>Biome &amp; Climate Classification</vt:lpstr>
      <vt:lpstr>What creates different biomes?</vt:lpstr>
      <vt:lpstr>What creates different biomes?</vt:lpstr>
      <vt:lpstr>PowerPoint Presentation</vt:lpstr>
      <vt:lpstr>PowerPoint Presentation</vt:lpstr>
      <vt:lpstr>Rangelands of the World</vt:lpstr>
      <vt:lpstr>Tundra</vt:lpstr>
      <vt:lpstr>Tundra</vt:lpstr>
      <vt:lpstr>Tundra</vt:lpstr>
      <vt:lpstr>Tundra</vt:lpstr>
      <vt:lpstr>Grasslands</vt:lpstr>
      <vt:lpstr>Grasslands</vt:lpstr>
      <vt:lpstr>Grasslands</vt:lpstr>
      <vt:lpstr>Video Feature: Mongolian Steppe</vt:lpstr>
      <vt:lpstr>Shrublands</vt:lpstr>
      <vt:lpstr>Shrublands</vt:lpstr>
      <vt:lpstr>Shrublands</vt:lpstr>
      <vt:lpstr>Shrublands</vt:lpstr>
      <vt:lpstr>Shrublands</vt:lpstr>
      <vt:lpstr>Savanna</vt:lpstr>
      <vt:lpstr>Savanna</vt:lpstr>
      <vt:lpstr>Savanna</vt:lpstr>
      <vt:lpstr>Savanna</vt:lpstr>
      <vt:lpstr>Savannas</vt:lpstr>
      <vt:lpstr>Deserts</vt:lpstr>
      <vt:lpstr>Deserts</vt:lpstr>
      <vt:lpstr>Deserts</vt:lpstr>
      <vt:lpstr>Deserts</vt:lpstr>
      <vt:lpstr>Rangelands of the World</vt:lpstr>
    </vt:vector>
  </TitlesOfParts>
  <Company>University of Idaho-AEE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Lovina</dc:creator>
  <cp:lastModifiedBy>Karen Launchbaugh</cp:lastModifiedBy>
  <cp:revision>281</cp:revision>
  <dcterms:created xsi:type="dcterms:W3CDTF">2007-08-23T16:10:54Z</dcterms:created>
  <dcterms:modified xsi:type="dcterms:W3CDTF">2013-11-16T19:38:53Z</dcterms:modified>
</cp:coreProperties>
</file>