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ctiveX/activeX1.xml" ContentType="application/vnd.ms-office.activeX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0" r:id="rId3"/>
    <p:sldId id="281" r:id="rId4"/>
    <p:sldId id="269" r:id="rId5"/>
    <p:sldId id="270" r:id="rId6"/>
    <p:sldId id="271" r:id="rId7"/>
    <p:sldId id="272" r:id="rId8"/>
    <p:sldId id="257" r:id="rId9"/>
    <p:sldId id="264" r:id="rId10"/>
    <p:sldId id="261" r:id="rId11"/>
    <p:sldId id="265" r:id="rId12"/>
    <p:sldId id="268" r:id="rId13"/>
    <p:sldId id="273" r:id="rId14"/>
    <p:sldId id="274" r:id="rId15"/>
    <p:sldId id="262" r:id="rId16"/>
    <p:sldId id="275" r:id="rId17"/>
    <p:sldId id="277" r:id="rId18"/>
    <p:sldId id="278" r:id="rId19"/>
    <p:sldId id="282" r:id="rId20"/>
    <p:sldId id="287" r:id="rId21"/>
    <p:sldId id="276" r:id="rId22"/>
    <p:sldId id="283" r:id="rId23"/>
    <p:sldId id="285" r:id="rId24"/>
    <p:sldId id="284" r:id="rId25"/>
    <p:sldId id="286" r:id="rId26"/>
    <p:sldId id="266" r:id="rId27"/>
    <p:sldId id="280" r:id="rId28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66" autoAdjust="0"/>
    <p:restoredTop sz="82042" autoAdjust="0"/>
  </p:normalViewPr>
  <p:slideViewPr>
    <p:cSldViewPr>
      <p:cViewPr varScale="1">
        <p:scale>
          <a:sx n="58" d="100"/>
          <a:sy n="58" d="100"/>
        </p:scale>
        <p:origin x="-7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1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58FCD-AB8B-433A-B26F-70D572D06C4E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C5540-D178-46A1-881C-AC45B1AE4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61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3B433E3C-7E34-4F1F-A89C-68019882D64B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DFDD4554-00A2-41E1-B419-8215763964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00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m.ucdavis.edu/PMG/WEEDS/ID/sedroots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U-Idaho</a:t>
            </a:r>
            <a:r>
              <a:rPr lang="en-US" baseline="0" dirty="0" smtClean="0"/>
              <a:t> Rangeland Center. http://www.uidaho.edu/range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D4554-00A2-41E1-B419-82157639649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Images from UC IPM online </a:t>
            </a:r>
            <a:r>
              <a:rPr lang="en-US" dirty="0" smtClean="0">
                <a:hlinkClick r:id="rId3"/>
              </a:rPr>
              <a:t>http://www.ipm.ucdavis.edu/PMG/WEEDS/ID/sedroots.html</a:t>
            </a: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US" dirty="0" err="1" smtClean="0"/>
              <a:t>Stolons</a:t>
            </a:r>
            <a:r>
              <a:rPr lang="en-US" baseline="0" dirty="0" smtClean="0"/>
              <a:t> more susceptible than rhizomes.  Bud, sod forming grasses are generally more able to survive fire than those that do not have rhizomes and </a:t>
            </a:r>
            <a:r>
              <a:rPr lang="en-US" baseline="0" dirty="0" err="1" smtClean="0"/>
              <a:t>stonlons</a:t>
            </a:r>
            <a:r>
              <a:rPr lang="en-US" baseline="0" dirty="0" smtClean="0"/>
              <a:t>.</a:t>
            </a:r>
          </a:p>
          <a:p>
            <a:pPr lvl="0">
              <a:buFont typeface="Arial" pitchFamily="34" charset="0"/>
              <a:buChar char="•"/>
            </a:pPr>
            <a:r>
              <a:rPr lang="en-US" baseline="0" dirty="0" err="1" smtClean="0"/>
              <a:t>Stolons</a:t>
            </a:r>
            <a:r>
              <a:rPr lang="en-US" baseline="0" dirty="0" smtClean="0"/>
              <a:t> are more susceptible than rhizomes during the fire, but </a:t>
            </a:r>
            <a:r>
              <a:rPr lang="en-US" baseline="0" dirty="0" err="1" smtClean="0"/>
              <a:t>stoloniferous</a:t>
            </a:r>
            <a:r>
              <a:rPr lang="en-US" baseline="0" dirty="0" smtClean="0"/>
              <a:t> plants can spread more quickly after a fire.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Buds located in tissue of upright stems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Above ground (e.g. </a:t>
            </a:r>
            <a:r>
              <a:rPr lang="en-US" dirty="0" err="1" smtClean="0"/>
              <a:t>rabbitbrush</a:t>
            </a:r>
            <a:r>
              <a:rPr lang="en-US" dirty="0" smtClean="0"/>
              <a:t>, bitterbrush)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Below ground (e.g. serviceberry, ninebark)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Buds located on roots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E.g. aspen, fireweed, </a:t>
            </a:r>
            <a:r>
              <a:rPr lang="en-US" dirty="0" err="1" smtClean="0"/>
              <a:t>horsebrush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D4554-00A2-41E1-B419-82157639649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Sodgrasse</a:t>
            </a:r>
            <a:r>
              <a:rPr lang="en-US" baseline="0" dirty="0" err="1" smtClean="0"/>
              <a:t>s</a:t>
            </a:r>
            <a:r>
              <a:rPr lang="en-US" baseline="0" dirty="0" smtClean="0"/>
              <a:t> generally more able to survive fire than bunchgrasses.</a:t>
            </a:r>
          </a:p>
          <a:p>
            <a:r>
              <a:rPr lang="en-US" baseline="0" dirty="0" smtClean="0"/>
              <a:t>Fire is generally more lethal to very dense bunchgrasses than bunchgrasses with fewer stems that are more widely spaced.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D4554-00A2-41E1-B419-82157639649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Seedling</a:t>
            </a:r>
            <a:r>
              <a:rPr lang="en-US" baseline="0" dirty="0" smtClean="0"/>
              <a:t> vary widely in how they respond to fire. Nearly every plant has a different relationship to fire and how fire affects seeding establishment.  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Fire is one way we can create </a:t>
            </a:r>
            <a:r>
              <a:rPr lang="en-US" baseline="0" dirty="0" err="1" smtClean="0"/>
              <a:t>microsites</a:t>
            </a:r>
            <a:r>
              <a:rPr lang="en-US" baseline="0" dirty="0" smtClean="0"/>
              <a:t> for plants that need bare soil to establish.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err="1" smtClean="0"/>
              <a:t>Pinegrass</a:t>
            </a:r>
            <a:r>
              <a:rPr lang="en-US" baseline="0" dirty="0" smtClean="0"/>
              <a:t> is a plant from northern areas that a stimulated by fire. Wiregrass is a grass from the southeast almost never produce seeds unless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D4554-00A2-41E1-B419-82157639649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characteristics of the seeds determine if it can establish </a:t>
            </a:r>
            <a:r>
              <a:rPr lang="en-US" baseline="0" smtClean="0"/>
              <a:t>after fire.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D4554-00A2-41E1-B419-82157639649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Weather = warmer soil</a:t>
            </a:r>
            <a:r>
              <a:rPr lang="en-US" baseline="0" dirty="0" smtClean="0"/>
              <a:t> conditions may increase sprouting after a fire.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D4554-00A2-41E1-B419-82157639649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Plants</a:t>
            </a:r>
            <a:r>
              <a:rPr lang="en-US" baseline="0" dirty="0" smtClean="0"/>
              <a:t> that are well adapted to fire have a competitive 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D4554-00A2-41E1-B419-82157639649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Livestock to grazing can</a:t>
            </a:r>
            <a:r>
              <a:rPr lang="en-US" baseline="0" dirty="0" smtClean="0"/>
              <a:t> be applied in specific </a:t>
            </a:r>
            <a:r>
              <a:rPr lang="en-US" dirty="0" smtClean="0"/>
              <a:t>areas to</a:t>
            </a:r>
            <a:r>
              <a:rPr lang="en-US" baseline="0" dirty="0" smtClean="0"/>
              <a:t> reduce fuels on the landscape.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D4554-00A2-41E1-B419-82157639649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Fairly easy to control livestock grazing after fire. Land</a:t>
            </a:r>
            <a:r>
              <a:rPr lang="en-US" baseline="0" dirty="0" smtClean="0"/>
              <a:t> management agencies have policies on how soon a pasture can be grazed after fire.</a:t>
            </a:r>
          </a:p>
          <a:p>
            <a:r>
              <a:rPr lang="en-US" baseline="0" dirty="0" smtClean="0"/>
              <a:t>Wildlife are more difficult to control.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D4554-00A2-41E1-B419-82157639649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Vegetation</a:t>
            </a:r>
            <a:r>
              <a:rPr lang="en-US" baseline="0" dirty="0" smtClean="0"/>
              <a:t> after a fire has higher protein, lower structural carbohydrates, lower lignin.  In general burned areas have more nutritious plants and animals (wild and domestic) are attracted to these areas.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D4554-00A2-41E1-B419-82157639649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</a:t>
            </a:r>
            <a:r>
              <a:rPr lang="en-US" baseline="0" dirty="0" smtClean="0"/>
              <a:t> plants are stimulated by fire. Others can be controlled by fire.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D4554-00A2-41E1-B419-82157639649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types of fires on rangelands:</a:t>
            </a:r>
            <a:r>
              <a:rPr lang="en-US" baseline="0" dirty="0" smtClean="0"/>
              <a:t>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Wildfire started by lightening or by humans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Prescribed Fire – intentionally set under specific conditions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Wildland Fire Use – unintentional ignition, but not suppressed because it meets guidelines in wildland fire plan.</a:t>
            </a:r>
          </a:p>
          <a:p>
            <a:pPr marL="228600" indent="-228600">
              <a:buAutoNum type="arabicParenR"/>
            </a:pPr>
            <a:endParaRPr lang="en-US" baseline="0" dirty="0" smtClean="0"/>
          </a:p>
          <a:p>
            <a:pPr marL="228600" indent="-228600">
              <a:buNone/>
            </a:pPr>
            <a:r>
              <a:rPr lang="en-US" baseline="0" dirty="0" smtClean="0"/>
              <a:t>Exact terminology changes from time to time. But, the concept stays the same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D4554-00A2-41E1-B419-82157639649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post-fire </a:t>
            </a:r>
            <a:r>
              <a:rPr lang="en-US" dirty="0" err="1" smtClean="0"/>
              <a:t>revegetation</a:t>
            </a:r>
            <a:r>
              <a:rPr lang="en-US" baseline="0" dirty="0" smtClean="0"/>
              <a:t> is conducted to reduces subsequent soil erosion.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D4554-00A2-41E1-B419-82157639649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Air quality,</a:t>
            </a:r>
            <a:r>
              <a:rPr lang="en-US" baseline="0" dirty="0" smtClean="0"/>
              <a:t> weather, and person risk influence weather a fire is allowed to burn or if a prescribed fire can be conducted and whether a fire is allowed to burn.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D4554-00A2-41E1-B419-82157639649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we learn to live with fire in terms of land management?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D4554-00A2-41E1-B419-82157639649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D4554-00A2-41E1-B419-82157639649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Recover</a:t>
            </a:r>
            <a:r>
              <a:rPr lang="en-US" baseline="0" dirty="0" smtClean="0"/>
              <a:t>y after fire is influenced by: </a:t>
            </a:r>
          </a:p>
          <a:p>
            <a:r>
              <a:rPr lang="en-US" baseline="0" dirty="0" smtClean="0"/>
              <a:t>Fire Characteristics – Fire intensity is how much the fire changed the community but burn severity reflects the damage to plants and the plant community.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Environmental Factors – conditions before and after fire affect recovery.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Plant Characteristics – plants vary in how well they are adapted to fire  and how they respond.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D4554-00A2-41E1-B419-82157639649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an ideal world, plants that we don’t want would die and those that we want would live. But, it is more complex than this.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Plant, just like us, can handle some level or heat – but it depends on time. For example, we can put our hand it water that is 140 F, but we can’t leave our hand in hot water for very long.</a:t>
            </a:r>
          </a:p>
          <a:p>
            <a:endParaRPr lang="en-US" baseline="0" dirty="0" smtClean="0"/>
          </a:p>
          <a:p>
            <a:r>
              <a:rPr lang="en-US" b="1" dirty="0" smtClean="0"/>
              <a:t>First</a:t>
            </a:r>
            <a:r>
              <a:rPr lang="en-US" b="1" baseline="0" dirty="0" smtClean="0"/>
              <a:t> order </a:t>
            </a:r>
            <a:r>
              <a:rPr lang="en-US" baseline="0" dirty="0" smtClean="0"/>
              <a:t>effects are the direct result of the fire … when the fire is actually burning or smoldering.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Second order</a:t>
            </a:r>
            <a:r>
              <a:rPr lang="en-US" baseline="0" dirty="0" smtClean="0"/>
              <a:t> effects are the complicating factors such as being grazed after fire, drought after fire or susceptibility to disease.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D4554-00A2-41E1-B419-82157639649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Plant</a:t>
            </a:r>
            <a:r>
              <a:rPr lang="en-US" baseline="0" dirty="0" smtClean="0"/>
              <a:t> characteristics that affect mortality of the crown of the plant.  (Crown is area the soil surface where stems and roots meet).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 plants accumulate dead material at the crown and increase temperature at the crown. For example, plants in the chaparral region can accumulate significant amounts of dead material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D4554-00A2-41E1-B419-82157639649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Ponderosa Pine has</a:t>
            </a:r>
            <a:r>
              <a:rPr lang="en-US" baseline="0" dirty="0" smtClean="0"/>
              <a:t> characteristics making it well adapted to fire.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D4554-00A2-41E1-B419-82157639649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Fuel</a:t>
            </a:r>
            <a:r>
              <a:rPr lang="en-US" baseline="0" dirty="0" smtClean="0"/>
              <a:t> levels and moisture near the surface affect heating and death of roods.</a:t>
            </a:r>
          </a:p>
          <a:p>
            <a:r>
              <a:rPr lang="en-US" dirty="0" smtClean="0"/>
              <a:t>Soil moisture takes longer to heat</a:t>
            </a:r>
            <a:r>
              <a:rPr lang="en-US" baseline="0" dirty="0" smtClean="0"/>
              <a:t> up than a dry soil, but it holds heat longer so it will affect root morality.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D4554-00A2-41E1-B419-82157639649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Fire</a:t>
            </a:r>
            <a:r>
              <a:rPr lang="en-US" baseline="0" dirty="0" err="1" smtClean="0"/>
              <a:t>line</a:t>
            </a:r>
            <a:r>
              <a:rPr lang="en-US" baseline="0" dirty="0" smtClean="0"/>
              <a:t> intensity describes the fire in terms of energy release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Burn severity is the </a:t>
            </a:r>
            <a:r>
              <a:rPr lang="en-US" dirty="0" smtClean="0"/>
              <a:t>term that qualitatively describes classes of surface fuel and duff consumption.   Fire</a:t>
            </a:r>
            <a:r>
              <a:rPr lang="en-US" baseline="0" dirty="0" smtClean="0"/>
              <a:t> pattern can change seed sources.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Duration is most closely related to type and density of fuel.  Really dense fuels are difficult start, but burn longer and hotter.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How the fire affects seeds depends on the type and location of seed.  Seed or plant </a:t>
            </a:r>
            <a:r>
              <a:rPr lang="en-US" baseline="0" dirty="0" err="1" smtClean="0"/>
              <a:t>propagules</a:t>
            </a:r>
            <a:r>
              <a:rPr lang="en-US" baseline="0" dirty="0" smtClean="0"/>
              <a:t> can come from on plants or on top of soil surface, below soil, from surrounding areas.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D4554-00A2-41E1-B419-82157639649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</a:t>
            </a:r>
            <a:r>
              <a:rPr lang="en-US" baseline="0" dirty="0" smtClean="0"/>
              <a:t> plants sprout from base. Others do not.  This determines how well an individual will survive the fire.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D4554-00A2-41E1-B419-82157639649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1A49039-5DC1-47C5-8A4D-1FE39B2C634F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6C500B-930A-46C5-824D-F167F5AA8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9039-5DC1-47C5-8A4D-1FE39B2C634F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500B-930A-46C5-824D-F167F5AA8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1A49039-5DC1-47C5-8A4D-1FE39B2C634F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56C500B-930A-46C5-824D-F167F5AA8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9039-5DC1-47C5-8A4D-1FE39B2C634F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6C500B-930A-46C5-824D-F167F5AA8B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9039-5DC1-47C5-8A4D-1FE39B2C634F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56C500B-930A-46C5-824D-F167F5AA8B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1A49039-5DC1-47C5-8A4D-1FE39B2C634F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6C500B-930A-46C5-824D-F167F5AA8B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1A49039-5DC1-47C5-8A4D-1FE39B2C634F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6C500B-930A-46C5-824D-F167F5AA8B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9039-5DC1-47C5-8A4D-1FE39B2C634F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6C500B-930A-46C5-824D-F167F5AA8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9039-5DC1-47C5-8A4D-1FE39B2C634F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6C500B-930A-46C5-824D-F167F5AA8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9039-5DC1-47C5-8A4D-1FE39B2C634F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6C500B-930A-46C5-824D-F167F5AA8B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1A49039-5DC1-47C5-8A4D-1FE39B2C634F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56C500B-930A-46C5-824D-F167F5AA8B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1A49039-5DC1-47C5-8A4D-1FE39B2C634F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6C500B-930A-46C5-824D-F167F5AA8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png"/><Relationship Id="rId5" Type="http://schemas.openxmlformats.org/officeDocument/2006/relationships/hyperlink" Target="http://www.youtube.com/watch?v=CjCkMqzHlf0&amp;list=PL5A268F0CA7807D00&amp;index=25&amp;feature=plpp_video" TargetMode="External"/><Relationship Id="rId4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038600"/>
            <a:ext cx="85344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Land management and Response to Fire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Dr. Stephen Bunting and Lovina Roselle</a:t>
            </a:r>
          </a:p>
          <a:p>
            <a:r>
              <a:rPr lang="en-US" sz="2200" dirty="0" smtClean="0"/>
              <a:t>      Rangeland Center, University of Idaho</a:t>
            </a:r>
            <a:endParaRPr lang="en-US" dirty="0"/>
          </a:p>
        </p:txBody>
      </p:sp>
      <p:pic>
        <p:nvPicPr>
          <p:cNvPr id="44038" name="Picture 6" descr="http://www.ipmimages.org/images/768x512/518702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76800" y="1600200"/>
            <a:ext cx="4114800" cy="2743201"/>
          </a:xfrm>
          <a:prstGeom prst="rect">
            <a:avLst/>
          </a:prstGeom>
          <a:noFill/>
        </p:spPr>
      </p:pic>
      <p:pic>
        <p:nvPicPr>
          <p:cNvPr id="10" name="Picture 5" descr="fire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8805" y="1600200"/>
            <a:ext cx="4353195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60070" indent="-514350">
              <a:buNone/>
            </a:pPr>
            <a:r>
              <a:rPr lang="en-US" dirty="0" smtClean="0"/>
              <a:t>Vegetative Regeneration = sprouting</a:t>
            </a:r>
          </a:p>
          <a:p>
            <a:pPr lvl="1"/>
            <a:r>
              <a:rPr lang="en-US" dirty="0" smtClean="0"/>
              <a:t>Depending on the plant, sprouts can be above ground or below litter, duff, or soil</a:t>
            </a:r>
          </a:p>
          <a:p>
            <a:pPr lvl="1"/>
            <a:r>
              <a:rPr lang="en-US" dirty="0" smtClean="0"/>
              <a:t>Sprouting stimulated chemically or by light</a:t>
            </a:r>
          </a:p>
          <a:p>
            <a:pPr lvl="1"/>
            <a:r>
              <a:rPr lang="en-US" dirty="0" smtClean="0"/>
              <a:t>Varies with plant age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9154" name="Picture 2" descr="http://www.pacificbio.org/initiatives/fire/Fire-Severity/images/fire_s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00600" y="3886200"/>
            <a:ext cx="3705225" cy="2800351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Plant Characteristics - Influence Recovery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Plant Characteristics - Influence Recovery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Vegetative Regeneration = sprouting</a:t>
            </a:r>
          </a:p>
          <a:p>
            <a:pPr lvl="1"/>
            <a:r>
              <a:rPr lang="en-US" dirty="0" smtClean="0"/>
              <a:t>Buds located on laterally growing stems</a:t>
            </a:r>
          </a:p>
          <a:p>
            <a:pPr lvl="2"/>
            <a:r>
              <a:rPr lang="en-US" u="sng" dirty="0" err="1" smtClean="0"/>
              <a:t>Stolons</a:t>
            </a:r>
            <a:r>
              <a:rPr lang="en-US" u="sng" dirty="0" smtClean="0"/>
              <a:t>:</a:t>
            </a:r>
            <a:r>
              <a:rPr lang="en-US" dirty="0" smtClean="0"/>
              <a:t> aboveground stems</a:t>
            </a:r>
          </a:p>
          <a:p>
            <a:pPr lvl="2"/>
            <a:r>
              <a:rPr lang="en-US" u="sng" dirty="0" smtClean="0"/>
              <a:t>Rhizomes:</a:t>
            </a:r>
            <a:r>
              <a:rPr lang="en-US" dirty="0" smtClean="0"/>
              <a:t> below ground stems</a:t>
            </a:r>
          </a:p>
          <a:p>
            <a:pPr lvl="1"/>
            <a:r>
              <a:rPr lang="en-US" dirty="0" smtClean="0"/>
              <a:t>Buds located in tissue of crown (</a:t>
            </a:r>
            <a:r>
              <a:rPr lang="en-US" dirty="0" err="1" smtClean="0"/>
              <a:t>rabbitbrush</a:t>
            </a:r>
            <a:r>
              <a:rPr lang="en-US" dirty="0" smtClean="0"/>
              <a:t>, bitterbrush)</a:t>
            </a:r>
          </a:p>
          <a:p>
            <a:pPr lvl="1"/>
            <a:r>
              <a:rPr lang="en-US" dirty="0" smtClean="0"/>
              <a:t>Buds located on roots (aspen, </a:t>
            </a:r>
            <a:r>
              <a:rPr lang="en-US" dirty="0" err="1" smtClean="0"/>
              <a:t>horsebrush</a:t>
            </a:r>
            <a:r>
              <a:rPr lang="en-US" dirty="0" smtClean="0"/>
              <a:t>, fireweed)</a:t>
            </a:r>
          </a:p>
          <a:p>
            <a:endParaRPr lang="en-US" dirty="0"/>
          </a:p>
        </p:txBody>
      </p:sp>
      <p:pic>
        <p:nvPicPr>
          <p:cNvPr id="52226" name="Picture 2" descr="A plant spreading by stolons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47800" y="4495800"/>
            <a:ext cx="1905000" cy="1924051"/>
          </a:xfrm>
          <a:prstGeom prst="rect">
            <a:avLst/>
          </a:prstGeom>
          <a:noFill/>
        </p:spPr>
      </p:pic>
      <p:pic>
        <p:nvPicPr>
          <p:cNvPr id="52228" name="Picture 4" descr="A plant spreading by rhizomes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00600" y="4495800"/>
            <a:ext cx="2705100" cy="19240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65597" y="6553200"/>
            <a:ext cx="43022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Images from: www.ipm.ucdavis.edu/PMG/WEEDS/ID/sedroots.html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Plant Characteristics - Influence Recovery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Grass type affects intensity and duration of fire</a:t>
            </a:r>
          </a:p>
          <a:p>
            <a:pPr lvl="1"/>
            <a:r>
              <a:rPr lang="en-US" dirty="0" smtClean="0"/>
              <a:t>Bunchgrasses have accumulation of dense culms at the base</a:t>
            </a:r>
          </a:p>
          <a:p>
            <a:pPr lvl="1"/>
            <a:r>
              <a:rPr lang="en-US" dirty="0" smtClean="0"/>
              <a:t>Extended smoldering can cause mortality</a:t>
            </a:r>
          </a:p>
          <a:p>
            <a:endParaRPr lang="en-US" dirty="0"/>
          </a:p>
        </p:txBody>
      </p:sp>
      <p:pic>
        <p:nvPicPr>
          <p:cNvPr id="61442" name="Picture 2" descr="Large Photo of Festuca idahoensis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0" y="3505200"/>
            <a:ext cx="4572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Seedling establishment after fire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Seedbed requirements</a:t>
            </a:r>
          </a:p>
          <a:p>
            <a:pPr lvl="1"/>
            <a:r>
              <a:rPr lang="en-US" dirty="0" smtClean="0"/>
              <a:t>Exposed mineral soil</a:t>
            </a:r>
          </a:p>
          <a:p>
            <a:pPr lvl="1"/>
            <a:r>
              <a:rPr lang="en-US" dirty="0" smtClean="0"/>
              <a:t>Soil </a:t>
            </a:r>
            <a:r>
              <a:rPr lang="en-US" dirty="0" err="1" smtClean="0"/>
              <a:t>microsites</a:t>
            </a:r>
            <a:endParaRPr lang="en-US" dirty="0" smtClean="0"/>
          </a:p>
          <a:p>
            <a:r>
              <a:rPr lang="en-US" dirty="0" smtClean="0"/>
              <a:t>Benefits of fire:</a:t>
            </a:r>
          </a:p>
          <a:p>
            <a:pPr lvl="1"/>
            <a:r>
              <a:rPr lang="en-US" dirty="0" smtClean="0"/>
              <a:t>May volatilize </a:t>
            </a:r>
            <a:r>
              <a:rPr lang="en-US" dirty="0" err="1" smtClean="0"/>
              <a:t>allelopathic</a:t>
            </a:r>
            <a:r>
              <a:rPr lang="en-US" dirty="0" smtClean="0"/>
              <a:t> chemicals</a:t>
            </a:r>
          </a:p>
          <a:p>
            <a:pPr lvl="1"/>
            <a:r>
              <a:rPr lang="en-US" dirty="0" smtClean="0"/>
              <a:t>Some nutrients become more available  </a:t>
            </a:r>
          </a:p>
          <a:p>
            <a:pPr lvl="2"/>
            <a:r>
              <a:rPr lang="en-US" dirty="0" smtClean="0"/>
              <a:t>Ash</a:t>
            </a:r>
          </a:p>
          <a:p>
            <a:pPr lvl="2"/>
            <a:r>
              <a:rPr lang="en-US" dirty="0" smtClean="0"/>
              <a:t>Soil</a:t>
            </a:r>
          </a:p>
          <a:p>
            <a:pPr lvl="1"/>
            <a:r>
              <a:rPr lang="en-US" dirty="0" smtClean="0"/>
              <a:t>Fire enhanced seed production (</a:t>
            </a:r>
            <a:r>
              <a:rPr lang="en-US" dirty="0" err="1" smtClean="0"/>
              <a:t>pinegrass</a:t>
            </a:r>
            <a:r>
              <a:rPr lang="en-US" dirty="0" smtClean="0"/>
              <a:t>, wiregrass)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Seedling establishment after fire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Seedbank</a:t>
            </a:r>
            <a:r>
              <a:rPr lang="en-US" dirty="0" smtClean="0"/>
              <a:t> = supply of seeds on a site</a:t>
            </a:r>
          </a:p>
          <a:p>
            <a:pPr lvl="1"/>
            <a:r>
              <a:rPr lang="en-US" dirty="0" smtClean="0"/>
              <a:t>Includes buried seeds, those stored in canopy, and seeds deposited annually</a:t>
            </a:r>
          </a:p>
          <a:p>
            <a:r>
              <a:rPr lang="en-US" dirty="0" smtClean="0"/>
              <a:t>Seed longevity varies by species</a:t>
            </a:r>
          </a:p>
          <a:p>
            <a:r>
              <a:rPr lang="en-US" dirty="0" smtClean="0"/>
              <a:t>Seed dispersed by wind, animals, or rain and snow</a:t>
            </a:r>
          </a:p>
          <a:p>
            <a:r>
              <a:rPr lang="en-US" dirty="0" smtClean="0"/>
              <a:t>Seed dispersal from unburned areas depends on:</a:t>
            </a:r>
          </a:p>
          <a:p>
            <a:pPr lvl="1"/>
            <a:r>
              <a:rPr lang="en-US" dirty="0" smtClean="0"/>
              <a:t>Amount of available seed</a:t>
            </a:r>
          </a:p>
          <a:p>
            <a:pPr lvl="1"/>
            <a:r>
              <a:rPr lang="en-US" dirty="0" smtClean="0"/>
              <a:t>Distance from the seed source to burned area</a:t>
            </a:r>
          </a:p>
          <a:p>
            <a:pPr lvl="1"/>
            <a:r>
              <a:rPr lang="en-US" dirty="0" smtClean="0"/>
              <a:t>Prevailing wind direction</a:t>
            </a:r>
          </a:p>
          <a:p>
            <a:pPr lvl="1"/>
            <a:r>
              <a:rPr lang="en-US" dirty="0" smtClean="0"/>
              <a:t>Type of seed transport mechanism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that influence recovery - </a:t>
            </a:r>
            <a:r>
              <a:rPr lang="en-US" b="1" dirty="0" smtClean="0"/>
              <a:t>Climate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Pre-fire Climate</a:t>
            </a:r>
          </a:p>
          <a:p>
            <a:pPr lvl="1"/>
            <a:r>
              <a:rPr lang="en-US" dirty="0" smtClean="0"/>
              <a:t>Available fuels influenced by pre-fire climate</a:t>
            </a:r>
          </a:p>
          <a:p>
            <a:pPr lvl="1"/>
            <a:r>
              <a:rPr lang="en-US" dirty="0" smtClean="0"/>
              <a:t>Drought, high winds, low humidity all affect fire climate</a:t>
            </a:r>
          </a:p>
          <a:p>
            <a:pPr>
              <a:buNone/>
            </a:pPr>
            <a:r>
              <a:rPr lang="en-US" dirty="0" smtClean="0"/>
              <a:t>Post-fire Climate</a:t>
            </a:r>
          </a:p>
          <a:p>
            <a:pPr lvl="1"/>
            <a:r>
              <a:rPr lang="en-US" dirty="0" smtClean="0"/>
              <a:t>Affects plant survival</a:t>
            </a:r>
          </a:p>
          <a:p>
            <a:pPr lvl="1"/>
            <a:r>
              <a:rPr lang="en-US" dirty="0" smtClean="0"/>
              <a:t>Plants must restore carbohydrate reserves</a:t>
            </a:r>
          </a:p>
          <a:p>
            <a:pPr lvl="1"/>
            <a:r>
              <a:rPr lang="en-US" dirty="0" smtClean="0"/>
              <a:t>Restoration occurs when photosynthesis exceeds demands for growth and respiration</a:t>
            </a:r>
          </a:p>
          <a:p>
            <a:pPr lvl="1"/>
            <a:r>
              <a:rPr lang="en-US" dirty="0" smtClean="0"/>
              <a:t>Primary factor for determining range readiness for post-fire grazing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that influence recovery - </a:t>
            </a:r>
            <a:r>
              <a:rPr lang="en-US" b="1" dirty="0" smtClean="0"/>
              <a:t>Carbohydrates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Degree of </a:t>
            </a:r>
            <a:r>
              <a:rPr lang="en-US" dirty="0" err="1" smtClean="0"/>
              <a:t>regrowth</a:t>
            </a:r>
            <a:r>
              <a:rPr lang="en-US" dirty="0" smtClean="0"/>
              <a:t> depends on survival of photosynthetic material</a:t>
            </a:r>
          </a:p>
          <a:p>
            <a:r>
              <a:rPr lang="en-US" dirty="0" smtClean="0"/>
              <a:t>Clipping study</a:t>
            </a:r>
          </a:p>
          <a:p>
            <a:pPr lvl="1"/>
            <a:r>
              <a:rPr lang="en-US" dirty="0" smtClean="0"/>
              <a:t>Recovery of grass – based on growing points remaining, not carbohydrate level at time of defoliation</a:t>
            </a:r>
          </a:p>
          <a:p>
            <a:r>
              <a:rPr lang="en-US" dirty="0" smtClean="0"/>
              <a:t>What is one major difference between fire and grazing?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486400" y="4648200"/>
            <a:ext cx="3352800" cy="2209800"/>
            <a:chOff x="2209800" y="3613150"/>
            <a:chExt cx="4343400" cy="2635250"/>
          </a:xfrm>
        </p:grpSpPr>
        <p:pic>
          <p:nvPicPr>
            <p:cNvPr id="4" name="Picture 2" descr="http://www.ext.colostate.edu/pubs/natres/NATRIMG/06112F01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7200" y="3613150"/>
              <a:ext cx="2286000" cy="2635250"/>
            </a:xfrm>
            <a:prstGeom prst="rect">
              <a:avLst/>
            </a:prstGeom>
            <a:noFill/>
          </p:spPr>
        </p:pic>
        <p:pic>
          <p:nvPicPr>
            <p:cNvPr id="5" name="Picture 4" descr="http://www.ext.colostate.edu/pubs/natres/NATRIMG/06112F01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209800" y="4876800"/>
              <a:ext cx="1567543" cy="1371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that influence recovery - </a:t>
            </a:r>
            <a:r>
              <a:rPr lang="en-US" b="1" dirty="0" smtClean="0"/>
              <a:t>Competition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sz="3300" b="1" dirty="0" smtClean="0"/>
              <a:t>Competition</a:t>
            </a:r>
            <a:r>
              <a:rPr lang="en-US" sz="3300" dirty="0" smtClean="0"/>
              <a:t> = growth and reproduction of one plant is hampered by another; or resources required by one plant are reduced by another</a:t>
            </a:r>
          </a:p>
          <a:p>
            <a:pPr>
              <a:buNone/>
            </a:pPr>
            <a:endParaRPr lang="en-US" dirty="0" smtClean="0"/>
          </a:p>
          <a:p>
            <a:r>
              <a:rPr lang="en-US" sz="3300" dirty="0" smtClean="0"/>
              <a:t>Depends on:</a:t>
            </a:r>
          </a:p>
          <a:p>
            <a:pPr lvl="1"/>
            <a:r>
              <a:rPr lang="en-US" sz="2800" dirty="0" smtClean="0"/>
              <a:t>timing of germination and growth</a:t>
            </a:r>
          </a:p>
          <a:p>
            <a:pPr lvl="1"/>
            <a:r>
              <a:rPr lang="en-US" sz="2800" dirty="0" smtClean="0"/>
              <a:t>germination and establishment requirements</a:t>
            </a:r>
          </a:p>
          <a:p>
            <a:pPr lvl="1"/>
            <a:r>
              <a:rPr lang="en-US" sz="2800" dirty="0" smtClean="0"/>
              <a:t>rate of growth</a:t>
            </a:r>
          </a:p>
          <a:p>
            <a:pPr lvl="1"/>
            <a:r>
              <a:rPr lang="en-US" sz="2800" dirty="0" smtClean="0"/>
              <a:t>requirements for water and nutrients</a:t>
            </a:r>
          </a:p>
          <a:p>
            <a:pPr lvl="1"/>
            <a:r>
              <a:rPr lang="en-US" sz="2800" dirty="0" smtClean="0"/>
              <a:t>reproduction  method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Examples of plants with competitive advantages?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that influence recovery - </a:t>
            </a:r>
            <a:r>
              <a:rPr lang="en-US" b="1" dirty="0" smtClean="0"/>
              <a:t>Competition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Fire effects competition by:</a:t>
            </a:r>
          </a:p>
          <a:p>
            <a:pPr lvl="1"/>
            <a:r>
              <a:rPr lang="en-US" dirty="0" smtClean="0"/>
              <a:t>changing the numbers and species of existing plants</a:t>
            </a:r>
          </a:p>
          <a:p>
            <a:pPr lvl="1"/>
            <a:r>
              <a:rPr lang="en-US" dirty="0" smtClean="0"/>
              <a:t>altering site conditions</a:t>
            </a:r>
          </a:p>
          <a:p>
            <a:pPr lvl="1"/>
            <a:r>
              <a:rPr lang="en-US" dirty="0" smtClean="0"/>
              <a:t>inducing a situation where many plants must re-establish on a site 	</a:t>
            </a:r>
          </a:p>
          <a:p>
            <a:r>
              <a:rPr lang="en-US" dirty="0" smtClean="0"/>
              <a:t>Advantages of perennial plants vs. seedlings and annual plants</a:t>
            </a:r>
          </a:p>
          <a:p>
            <a:r>
              <a:rPr lang="en-US" dirty="0" smtClean="0"/>
              <a:t>Lack of fire can also increase competition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Pre-fire management- Prescribed fires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Management of fuels</a:t>
            </a:r>
            <a:endParaRPr lang="en-US" dirty="0"/>
          </a:p>
        </p:txBody>
      </p:sp>
      <p:pic>
        <p:nvPicPr>
          <p:cNvPr id="4" name="Picture 6" descr="http://www.ars.usda.gov/is/graphics/photos/feb06/d405-1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97550" y="1813301"/>
            <a:ext cx="4315276" cy="29110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8200" y="4797623"/>
            <a:ext cx="170219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Photo: USDA  ARS</a:t>
            </a:r>
            <a:endParaRPr lang="en-US" sz="1400" dirty="0"/>
          </a:p>
        </p:txBody>
      </p:sp>
      <p:pic>
        <p:nvPicPr>
          <p:cNvPr id="6" name="Picture 8" descr="http://www.mt.nrcs.usda.gov/technical/ecs/biology/sagegrouse/sagegrouse_strategy_images/cattl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200" y="3214607"/>
            <a:ext cx="4267200" cy="310999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324600"/>
            <a:ext cx="185153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Photo: USDA  NRCS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Types of Fires</a:t>
            </a:r>
            <a:endParaRPr lang="en-US" sz="40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>
          <a:xfrm>
            <a:off x="457200" y="1818167"/>
            <a:ext cx="3886200" cy="1915633"/>
          </a:xfrm>
        </p:spPr>
        <p:txBody>
          <a:bodyPr/>
          <a:lstStyle/>
          <a:p>
            <a:r>
              <a:rPr lang="en-US" dirty="0" smtClean="0"/>
              <a:t>Wildfire</a:t>
            </a:r>
          </a:p>
          <a:p>
            <a:r>
              <a:rPr lang="en-US" dirty="0" smtClean="0"/>
              <a:t>Wildland Fire Use</a:t>
            </a:r>
          </a:p>
          <a:p>
            <a:r>
              <a:rPr lang="en-US" dirty="0" smtClean="0"/>
              <a:t>Prescribed Fire</a:t>
            </a:r>
            <a:endParaRPr lang="en-US" dirty="0"/>
          </a:p>
        </p:txBody>
      </p:sp>
      <p:pic>
        <p:nvPicPr>
          <p:cNvPr id="16" name="Picture 4" descr="http://www.sagebrushsea.org/images/fir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76800" y="4191000"/>
            <a:ext cx="3604591" cy="2590800"/>
          </a:xfrm>
          <a:prstGeom prst="rect">
            <a:avLst/>
          </a:prstGeom>
          <a:noFill/>
        </p:spPr>
      </p:pic>
      <p:pic>
        <p:nvPicPr>
          <p:cNvPr id="17" name="Picture 6" descr="http://www.nbii.gov/portal/server.pt/gateway/PTARGS_0_2_24281_633_6754_43/http%3B/cbi-lap7.cbi.cr.usgs.gov%3B7097/publishedcontent/publish/geographic/central_sw_gulf/central_plains___rangeland_ecology___role_of_fire___highlights__narrow_/central_plains___rangeland_ecology___role_of_fire___highlights__narrow__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76801" y="1524000"/>
            <a:ext cx="3536156" cy="25146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876800" y="6581001"/>
            <a:ext cx="156498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Photo: Sagebrush Sea 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4876800" y="3853190"/>
            <a:ext cx="180530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Photo: US Geological Survey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Post-fire management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Management of </a:t>
            </a:r>
            <a:r>
              <a:rPr lang="en-US" dirty="0" err="1" smtClean="0"/>
              <a:t>herbivory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47364" y="6019800"/>
            <a:ext cx="2624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Photo: Alaska Dept Fish &amp; Game</a:t>
            </a:r>
            <a:endParaRPr lang="en-US" sz="1400" dirty="0"/>
          </a:p>
        </p:txBody>
      </p:sp>
      <p:pic>
        <p:nvPicPr>
          <p:cNvPr id="107522" name="Picture 2" descr="http://www.sciencetechmag.com/wp-content/uploads/images/Calculating_Livestock_Numbers_by_Weather_and_Climat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53000" y="3104322"/>
            <a:ext cx="3879850" cy="2971800"/>
          </a:xfrm>
          <a:prstGeom prst="rect">
            <a:avLst/>
          </a:prstGeom>
          <a:noFill/>
        </p:spPr>
      </p:pic>
      <p:pic>
        <p:nvPicPr>
          <p:cNvPr id="107524" name="Picture 4" descr="http://www.alaska-in-pictures.com/data/media/1/moose-in-canada_491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1000" y="3124200"/>
            <a:ext cx="4457700" cy="29146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29200" y="2590800"/>
            <a:ext cx="1252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Livestock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2667000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Wildlife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that influence recovery – </a:t>
            </a:r>
            <a:r>
              <a:rPr lang="en-US" b="1" dirty="0" smtClean="0"/>
              <a:t>Animal use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Post-fire animal use</a:t>
            </a:r>
          </a:p>
          <a:p>
            <a:pPr lvl="1"/>
            <a:r>
              <a:rPr lang="en-US" dirty="0" smtClean="0"/>
              <a:t>Grazing animals attracted to burned areas</a:t>
            </a:r>
          </a:p>
          <a:p>
            <a:pPr lvl="1"/>
            <a:r>
              <a:rPr lang="en-US" dirty="0" smtClean="0"/>
              <a:t>Vegetation is more accessible, palatable, and nutritious</a:t>
            </a:r>
          </a:p>
          <a:p>
            <a:endParaRPr lang="en-US" dirty="0"/>
          </a:p>
        </p:txBody>
      </p:sp>
      <p:pic>
        <p:nvPicPr>
          <p:cNvPr id="60418" name="Picture 2" descr="http://www.ars.usda.gov/is/pr/2007/070815.hopper-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90600" y="3200399"/>
            <a:ext cx="2362200" cy="32068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6400800"/>
            <a:ext cx="1421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Photo: USDA ARS</a:t>
            </a:r>
            <a:endParaRPr lang="en-US" sz="1400" dirty="0"/>
          </a:p>
        </p:txBody>
      </p:sp>
      <p:pic>
        <p:nvPicPr>
          <p:cNvPr id="60420" name="Picture 4" descr="http://www.blm.gov/pgdata/etc/medialib/blm/id/wild_horses.Par.27535.Image.350.233.1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33800" y="3200400"/>
            <a:ext cx="4693004" cy="3124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33800" y="6400800"/>
            <a:ext cx="1414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Photo: USDI  BLM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Post-fire management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Management of herbivory (livestock, wildlife)</a:t>
            </a:r>
          </a:p>
          <a:p>
            <a:r>
              <a:rPr lang="en-US" dirty="0" smtClean="0"/>
              <a:t>Monitor for and control invasive species</a:t>
            </a:r>
          </a:p>
        </p:txBody>
      </p:sp>
      <p:pic>
        <p:nvPicPr>
          <p:cNvPr id="4" name="Picture 2" descr="http://www.nps.gov/seki/naturescience/images/badceso_comb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5300" y="3438525"/>
            <a:ext cx="2857500" cy="20478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3084" y="5486400"/>
            <a:ext cx="2853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Photo: US National Park Service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444439" y="6474023"/>
            <a:ext cx="3032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Photo: Joseph </a:t>
            </a:r>
            <a:r>
              <a:rPr lang="en-US" sz="1400" dirty="0" err="1" smtClean="0"/>
              <a:t>DiTomaso</a:t>
            </a:r>
            <a:r>
              <a:rPr lang="en-US" sz="1400" dirty="0" smtClean="0"/>
              <a:t>, UC Davis</a:t>
            </a:r>
            <a:endParaRPr lang="en-US" sz="1400" dirty="0"/>
          </a:p>
        </p:txBody>
      </p:sp>
      <p:pic>
        <p:nvPicPr>
          <p:cNvPr id="7" name="Picture 4" descr="http://www.igert.org/system/content_item_assets/images/638/original/ditomaso_yst_450x350.jpg?128215782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05200" y="3429000"/>
            <a:ext cx="533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Post-fire management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Management of herbivory (livestock, wildlife)</a:t>
            </a:r>
          </a:p>
          <a:p>
            <a:r>
              <a:rPr lang="en-US" dirty="0" smtClean="0"/>
              <a:t>Monitor for and control invasive species</a:t>
            </a:r>
          </a:p>
          <a:p>
            <a:r>
              <a:rPr lang="en-US" dirty="0" smtClean="0"/>
              <a:t>Reseeding and soil erosion control measures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115878"/>
            <a:ext cx="2129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Photo: USDA Forest Service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6172200"/>
            <a:ext cx="4088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Photo: Rangeland Technology and Equipment Council </a:t>
            </a:r>
            <a:endParaRPr lang="en-US" sz="1400" dirty="0"/>
          </a:p>
        </p:txBody>
      </p:sp>
      <p:pic>
        <p:nvPicPr>
          <p:cNvPr id="106498" name="Picture 2" descr="http://www.fs.fed.us/rm/boise/research/shrub/images/GBNPSIPimages/Rangeland%20Drill%20See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3352799"/>
            <a:ext cx="4343400" cy="2793745"/>
          </a:xfrm>
          <a:prstGeom prst="rect">
            <a:avLst/>
          </a:prstGeom>
          <a:noFill/>
        </p:spPr>
      </p:pic>
      <p:pic>
        <p:nvPicPr>
          <p:cNvPr id="106500" name="Picture 4" descr="http://rtec.rangelands.org/Images/Drill195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33925" y="3366132"/>
            <a:ext cx="4029075" cy="276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Other fire management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Sensitive species</a:t>
            </a:r>
          </a:p>
          <a:p>
            <a:r>
              <a:rPr lang="en-US" dirty="0" smtClean="0"/>
              <a:t>Smoke (air quality)</a:t>
            </a:r>
          </a:p>
          <a:p>
            <a:r>
              <a:rPr lang="en-US" dirty="0" smtClean="0"/>
              <a:t>Agency and personal risk</a:t>
            </a:r>
          </a:p>
          <a:p>
            <a:r>
              <a:rPr lang="en-US" dirty="0" smtClean="0"/>
              <a:t>Lousy weather</a:t>
            </a:r>
            <a:endParaRPr lang="en-US" dirty="0"/>
          </a:p>
        </p:txBody>
      </p:sp>
      <p:pic>
        <p:nvPicPr>
          <p:cNvPr id="99330" name="Picture 2" descr="http://www.noaanews.noaa.gov/stories2008/images/alaskafire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3810000"/>
            <a:ext cx="4114800" cy="2819399"/>
          </a:xfrm>
          <a:prstGeom prst="rect">
            <a:avLst/>
          </a:prstGeom>
          <a:noFill/>
        </p:spPr>
      </p:pic>
      <p:pic>
        <p:nvPicPr>
          <p:cNvPr id="99332" name="Picture 4" descr="http://dec.alaska.gov/air/am/images/6-28-04_smok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3810000"/>
            <a:ext cx="4267200" cy="27646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6566265"/>
            <a:ext cx="1142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Photo: NOAA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6550223"/>
            <a:ext cx="2786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Photo: Alaska Division of Air Quality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Living with wildfire?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Learn to use prescribed fire</a:t>
            </a:r>
          </a:p>
          <a:p>
            <a:r>
              <a:rPr lang="en-US" dirty="0" smtClean="0"/>
              <a:t>Prepare for wildfires in terms of personnel</a:t>
            </a:r>
          </a:p>
          <a:p>
            <a:r>
              <a:rPr lang="en-US" dirty="0" smtClean="0"/>
              <a:t>Plan for wildfire occurrence and condition – long term based on environmental conditions.</a:t>
            </a:r>
          </a:p>
          <a:p>
            <a:r>
              <a:rPr lang="en-US" dirty="0" smtClean="0"/>
              <a:t>Communication and education people to accept wildfire</a:t>
            </a:r>
          </a:p>
          <a:p>
            <a:r>
              <a:rPr lang="en-US" dirty="0" smtClean="0"/>
              <a:t>Establish relationships for managing wildfire across land ownerships.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Wildfire and Wildlife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6553200"/>
            <a:ext cx="7984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www.youtube.com/watch?v=CjCkMqzHlf0&amp;list=PL5A268F0CA7807D00&amp;index=25&amp;feature=plpp_video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9395" name="ShockwaveFlash1" r:id="rId2" imgW="7772400" imgH="5715000"/>
        </mc:Choice>
        <mc:Fallback>
          <p:control name="ShockwaveFlash1" r:id="rId2" imgW="7772400" imgH="571500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6800" y="1066800"/>
                  <a:ext cx="7161213" cy="53340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“Fire effects on plants cannot be understood unless their survival and reproductive strategies with respect to fire are understood.” – </a:t>
            </a:r>
            <a:r>
              <a:rPr lang="en-US" i="1" dirty="0" smtClean="0"/>
              <a:t>Fire Effects Guide</a:t>
            </a:r>
          </a:p>
          <a:p>
            <a:endParaRPr lang="en-US" dirty="0" smtClean="0"/>
          </a:p>
        </p:txBody>
      </p:sp>
      <p:pic>
        <p:nvPicPr>
          <p:cNvPr id="66562" name="Picture 2" descr="http://firesciencepartnership.org/images/SageFir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00200" y="3124200"/>
            <a:ext cx="5848350" cy="35436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53200" y="62484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WFSP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Factors that Influence Recovery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Fire characteristics</a:t>
            </a:r>
          </a:p>
          <a:p>
            <a:pPr lvl="1"/>
            <a:r>
              <a:rPr lang="en-US" dirty="0" smtClean="0"/>
              <a:t>fire intensity</a:t>
            </a:r>
          </a:p>
          <a:p>
            <a:pPr lvl="1"/>
            <a:r>
              <a:rPr lang="en-US" dirty="0" smtClean="0"/>
              <a:t>burn severity</a:t>
            </a:r>
          </a:p>
          <a:p>
            <a:pPr lvl="1"/>
            <a:r>
              <a:rPr lang="en-US" dirty="0" smtClean="0"/>
              <a:t>duration of combustion</a:t>
            </a:r>
          </a:p>
          <a:p>
            <a:pPr lvl="1"/>
            <a:r>
              <a:rPr lang="en-US" dirty="0" smtClean="0"/>
              <a:t>time of the year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Environmental Factors</a:t>
            </a:r>
          </a:p>
          <a:p>
            <a:pPr lvl="1"/>
            <a:r>
              <a:rPr lang="en-US" dirty="0" smtClean="0"/>
              <a:t>time since the last fire</a:t>
            </a:r>
          </a:p>
          <a:p>
            <a:pPr lvl="1"/>
            <a:r>
              <a:rPr lang="en-US" dirty="0" smtClean="0"/>
              <a:t>pre-fire weather</a:t>
            </a:r>
          </a:p>
          <a:p>
            <a:pPr lvl="1"/>
            <a:r>
              <a:rPr lang="en-US" dirty="0" smtClean="0"/>
              <a:t>post-fire weather</a:t>
            </a:r>
          </a:p>
          <a:p>
            <a:pPr lvl="1"/>
            <a:r>
              <a:rPr lang="en-US" dirty="0" smtClean="0"/>
              <a:t>post-fire animal use</a:t>
            </a:r>
          </a:p>
          <a:p>
            <a:pPr lvl="1"/>
            <a:r>
              <a:rPr lang="en-US" dirty="0" smtClean="0"/>
              <a:t>plant competition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Plant Characteristics</a:t>
            </a:r>
          </a:p>
          <a:p>
            <a:pPr lvl="1"/>
            <a:r>
              <a:rPr lang="en-US" dirty="0" smtClean="0"/>
              <a:t>adaptations to fire</a:t>
            </a:r>
          </a:p>
          <a:p>
            <a:pPr lvl="1"/>
            <a:r>
              <a:rPr lang="en-US" dirty="0" smtClean="0"/>
              <a:t>mechanisms of recovery</a:t>
            </a:r>
          </a:p>
          <a:p>
            <a:pPr lvl="1"/>
            <a:r>
              <a:rPr lang="en-US" dirty="0" smtClean="0"/>
              <a:t>growing season</a:t>
            </a:r>
          </a:p>
          <a:p>
            <a:pPr lvl="1"/>
            <a:r>
              <a:rPr lang="en-US" dirty="0" smtClean="0"/>
              <a:t>age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381000" y="3429000"/>
            <a:ext cx="4419600" cy="3383578"/>
            <a:chOff x="387517" y="1752600"/>
            <a:chExt cx="4041608" cy="2805893"/>
          </a:xfrm>
        </p:grpSpPr>
        <p:pic>
          <p:nvPicPr>
            <p:cNvPr id="10" name="Picture 2" descr="http://www.nps.gov/crmo/naturescience/images/ag6nixtu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57200" y="1752600"/>
              <a:ext cx="3971925" cy="25908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387517" y="4328787"/>
              <a:ext cx="2075553" cy="229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Photo: Mike </a:t>
              </a:r>
              <a:r>
                <a:rPr lang="en-US" sz="1200" dirty="0" err="1" smtClean="0"/>
                <a:t>Munts</a:t>
              </a:r>
              <a:r>
                <a:rPr lang="en-US" sz="1200" dirty="0" smtClean="0"/>
                <a:t>, NPS.gov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Principles of Fire Effects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Plant Mortality</a:t>
            </a:r>
          </a:p>
          <a:p>
            <a:pPr lvl="1"/>
            <a:r>
              <a:rPr lang="en-US" dirty="0" smtClean="0"/>
              <a:t>Depends on </a:t>
            </a:r>
            <a:r>
              <a:rPr lang="en-US" b="1" dirty="0" smtClean="0"/>
              <a:t>temperature</a:t>
            </a:r>
            <a:r>
              <a:rPr lang="en-US" dirty="0" smtClean="0"/>
              <a:t> and </a:t>
            </a:r>
            <a:r>
              <a:rPr lang="en-US" b="1" dirty="0" smtClean="0"/>
              <a:t>duration</a:t>
            </a:r>
          </a:p>
          <a:p>
            <a:pPr lvl="1"/>
            <a:r>
              <a:rPr lang="en-US" dirty="0" smtClean="0"/>
              <a:t>Some plant tissue can survive up to 140° F (60° C)</a:t>
            </a:r>
          </a:p>
          <a:p>
            <a:pPr lvl="1"/>
            <a:r>
              <a:rPr lang="en-US" dirty="0" smtClean="0"/>
              <a:t>Growing points heat sensitive</a:t>
            </a:r>
          </a:p>
          <a:p>
            <a:pPr lvl="2"/>
            <a:r>
              <a:rPr lang="en-US" dirty="0" smtClean="0"/>
              <a:t>Especially while </a:t>
            </a:r>
            <a:r>
              <a:rPr lang="en-US" b="1" dirty="0" smtClean="0"/>
              <a:t>actively growing </a:t>
            </a:r>
            <a:r>
              <a:rPr lang="en-US" dirty="0" smtClean="0"/>
              <a:t>compared to dormant</a:t>
            </a:r>
          </a:p>
          <a:p>
            <a:pPr lvl="1"/>
            <a:r>
              <a:rPr lang="en-US" dirty="0" smtClean="0"/>
              <a:t>Plant adaptations include:</a:t>
            </a:r>
          </a:p>
          <a:p>
            <a:pPr lvl="2"/>
            <a:r>
              <a:rPr lang="en-US" dirty="0" smtClean="0"/>
              <a:t>Bark</a:t>
            </a:r>
          </a:p>
          <a:p>
            <a:pPr lvl="2"/>
            <a:r>
              <a:rPr lang="en-US" dirty="0" smtClean="0"/>
              <a:t>Bud scales</a:t>
            </a:r>
          </a:p>
          <a:p>
            <a:pPr lvl="2"/>
            <a:r>
              <a:rPr lang="en-US" dirty="0" smtClean="0"/>
              <a:t>Buried growing points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Note: Plants can die from1</a:t>
            </a:r>
            <a:r>
              <a:rPr lang="en-US" b="1" baseline="30000" dirty="0" smtClean="0"/>
              <a:t>st</a:t>
            </a:r>
            <a:r>
              <a:rPr lang="en-US" b="1" dirty="0" smtClean="0"/>
              <a:t> and 2</a:t>
            </a:r>
            <a:r>
              <a:rPr lang="en-US" b="1" baseline="30000" dirty="0" smtClean="0"/>
              <a:t>nd</a:t>
            </a:r>
            <a:r>
              <a:rPr lang="en-US" b="1" dirty="0" smtClean="0"/>
              <a:t> order effects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Principles of Fire Effects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Crown mortality</a:t>
            </a:r>
          </a:p>
          <a:p>
            <a:pPr lvl="1"/>
            <a:r>
              <a:rPr lang="en-US" dirty="0" smtClean="0"/>
              <a:t>Depends on structural and physical characteristics</a:t>
            </a:r>
          </a:p>
          <a:p>
            <a:pPr lvl="2"/>
            <a:r>
              <a:rPr lang="en-US" dirty="0" smtClean="0"/>
              <a:t>Crown density &amp; size</a:t>
            </a:r>
          </a:p>
          <a:p>
            <a:pPr lvl="3"/>
            <a:r>
              <a:rPr lang="en-US" dirty="0" smtClean="0"/>
              <a:t>Crown = base of the </a:t>
            </a:r>
            <a:r>
              <a:rPr lang="en-US" smtClean="0"/>
              <a:t>plant where </a:t>
            </a:r>
            <a:r>
              <a:rPr lang="en-US" dirty="0" smtClean="0"/>
              <a:t>stems arise.</a:t>
            </a:r>
          </a:p>
          <a:p>
            <a:pPr lvl="3"/>
            <a:r>
              <a:rPr lang="en-US" dirty="0" smtClean="0"/>
              <a:t>Crown characteristics affect fire intensity</a:t>
            </a:r>
          </a:p>
          <a:p>
            <a:pPr lvl="2"/>
            <a:r>
              <a:rPr lang="en-US" dirty="0" smtClean="0"/>
              <a:t>Ratio of live to dead of leaves and stems</a:t>
            </a:r>
          </a:p>
          <a:p>
            <a:pPr lvl="2"/>
            <a:r>
              <a:rPr lang="en-US" dirty="0" smtClean="0"/>
              <a:t>Location of buds relative to surface fuels</a:t>
            </a:r>
          </a:p>
          <a:p>
            <a:pPr lvl="1"/>
            <a:r>
              <a:rPr lang="en-US" dirty="0" smtClean="0"/>
              <a:t>Flammable foliage</a:t>
            </a:r>
          </a:p>
          <a:p>
            <a:pPr lvl="2"/>
            <a:r>
              <a:rPr lang="en-US" dirty="0" smtClean="0"/>
              <a:t>Some trees and shrubs contain flammable compounds that allow foliage to burn more readily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Principles of Fire Effects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153400" cy="4495800"/>
          </a:xfrm>
        </p:spPr>
        <p:txBody>
          <a:bodyPr/>
          <a:lstStyle/>
          <a:p>
            <a:r>
              <a:rPr lang="en-US" dirty="0" smtClean="0"/>
              <a:t>Stem mortality</a:t>
            </a:r>
          </a:p>
          <a:p>
            <a:pPr lvl="1"/>
            <a:r>
              <a:rPr lang="en-US" dirty="0" smtClean="0"/>
              <a:t>Cambium layer heating </a:t>
            </a:r>
            <a:endParaRPr lang="en-US" sz="2400" dirty="0" smtClean="0"/>
          </a:p>
          <a:p>
            <a:pPr lvl="2"/>
            <a:r>
              <a:rPr lang="en-US" dirty="0" smtClean="0"/>
              <a:t>Layer beneath bark</a:t>
            </a:r>
          </a:p>
          <a:p>
            <a:pPr lvl="2"/>
            <a:r>
              <a:rPr lang="en-US" dirty="0" smtClean="0"/>
              <a:t>Kills trees and shrubs</a:t>
            </a:r>
          </a:p>
          <a:p>
            <a:pPr lvl="1"/>
            <a:r>
              <a:rPr lang="en-US" dirty="0" smtClean="0"/>
              <a:t>Cambium and buds affected by:</a:t>
            </a:r>
          </a:p>
          <a:p>
            <a:pPr lvl="2"/>
            <a:r>
              <a:rPr lang="en-US" dirty="0" smtClean="0"/>
              <a:t>Bark thickness</a:t>
            </a:r>
          </a:p>
          <a:p>
            <a:pPr lvl="2"/>
            <a:r>
              <a:rPr lang="en-US" dirty="0" smtClean="0"/>
              <a:t>Bark texture</a:t>
            </a:r>
          </a:p>
          <a:p>
            <a:pPr lvl="2"/>
            <a:r>
              <a:rPr lang="en-US" dirty="0" smtClean="0"/>
              <a:t>Presence of wounds or pitch</a:t>
            </a:r>
          </a:p>
          <a:p>
            <a:pPr lvl="2"/>
            <a:r>
              <a:rPr lang="en-US" dirty="0" smtClean="0"/>
              <a:t>Fuel at plant base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72400" y="64886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BLM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6400800"/>
            <a:ext cx="3328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Photo of Ponderosa Pine by K. Launchbaugh</a:t>
            </a:r>
            <a:endParaRPr lang="en-US" sz="1400" dirty="0"/>
          </a:p>
        </p:txBody>
      </p:sp>
      <p:pic>
        <p:nvPicPr>
          <p:cNvPr id="8" name="Picture 7" descr="Ponderosa_Pine(KLL).JPG"/>
          <p:cNvPicPr>
            <a:picLocks noChangeAspect="1"/>
          </p:cNvPicPr>
          <p:nvPr/>
        </p:nvPicPr>
        <p:blipFill>
          <a:blip r:embed="rId3" cstate="screen"/>
          <a:srcRect b="4348"/>
          <a:stretch>
            <a:fillRect/>
          </a:stretch>
        </p:blipFill>
        <p:spPr>
          <a:xfrm rot="16200000">
            <a:off x="4824412" y="2262188"/>
            <a:ext cx="4829175" cy="3352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Principles of Fire Effects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Root mortality</a:t>
            </a:r>
          </a:p>
          <a:p>
            <a:pPr lvl="1"/>
            <a:r>
              <a:rPr lang="en-US" dirty="0" smtClean="0"/>
              <a:t>Greatest loss of lateral roots near the surface</a:t>
            </a:r>
          </a:p>
          <a:p>
            <a:pPr lvl="1"/>
            <a:r>
              <a:rPr lang="en-US" dirty="0" smtClean="0"/>
              <a:t>Roots in organic layers more likely to be consumed or lethally heated</a:t>
            </a:r>
          </a:p>
          <a:p>
            <a:pPr lvl="1"/>
            <a:r>
              <a:rPr lang="en-US" dirty="0" smtClean="0"/>
              <a:t>Burn severity good indicator of root mortality</a:t>
            </a:r>
          </a:p>
          <a:p>
            <a:pPr lvl="1"/>
            <a:r>
              <a:rPr lang="en-US" dirty="0" smtClean="0"/>
              <a:t>Soil moisture affects penetration of heat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7997952" cy="5257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dirty="0" smtClean="0"/>
              <a:t>Fire Intensity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Rate of heat release per linear foot</a:t>
            </a:r>
          </a:p>
          <a:p>
            <a:pPr>
              <a:buNone/>
            </a:pPr>
            <a:r>
              <a:rPr lang="en-US" sz="2400" dirty="0" smtClean="0"/>
              <a:t>Burn Severity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Assessment of heat pulse toward the ground for effect on herbaceous plants and soil. But, heat upward may have stronger effects on shrubs and trees.</a:t>
            </a:r>
          </a:p>
          <a:p>
            <a:pPr>
              <a:buNone/>
            </a:pPr>
            <a:r>
              <a:rPr lang="en-US" sz="2400" dirty="0" smtClean="0"/>
              <a:t>Season of fire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Higher temps affect fire severity</a:t>
            </a:r>
          </a:p>
          <a:p>
            <a:pPr>
              <a:buNone/>
            </a:pPr>
            <a:r>
              <a:rPr lang="en-US" sz="2400" dirty="0" smtClean="0"/>
              <a:t>Duration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Related to fuel properties</a:t>
            </a:r>
          </a:p>
          <a:p>
            <a:pPr>
              <a:buNone/>
            </a:pPr>
            <a:r>
              <a:rPr lang="en-US" sz="2400" dirty="0" smtClean="0"/>
              <a:t>Fire pattern</a:t>
            </a:r>
          </a:p>
          <a:p>
            <a:pPr lvl="1"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dirty="0" smtClean="0"/>
              <a:t>Seed sources</a:t>
            </a:r>
          </a:p>
          <a:p>
            <a:pPr>
              <a:buNone/>
            </a:pPr>
            <a:endParaRPr lang="en-US" sz="16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4800600" y="4876799"/>
            <a:ext cx="3962400" cy="1988310"/>
            <a:chOff x="4800600" y="4483607"/>
            <a:chExt cx="4343400" cy="2462470"/>
          </a:xfrm>
        </p:grpSpPr>
        <p:pic>
          <p:nvPicPr>
            <p:cNvPr id="18434" name="Picture 2" descr="http://www.blm.gov/pgdata/etc/medialib/blm/id/jarbidge/murphy_complex_rehab.Par.76537.Image.600.328.1.gif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800600" y="4483607"/>
              <a:ext cx="4343400" cy="2374393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7891096" y="6488669"/>
              <a:ext cx="1252904" cy="457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BLM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3048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Fire Characteristics - Influence Recovery</a:t>
            </a:r>
            <a:endParaRPr lang="en-US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en-US" dirty="0" smtClean="0"/>
              <a:t>Sprouting ability is strongly related to burn severity</a:t>
            </a:r>
          </a:p>
          <a:p>
            <a:pPr marL="834390" lvl="1" indent="-514350"/>
            <a:r>
              <a:rPr lang="en-US" u="sng" dirty="0" smtClean="0"/>
              <a:t>Low severity fire </a:t>
            </a:r>
            <a:r>
              <a:rPr lang="en-US" dirty="0" smtClean="0"/>
              <a:t>= highest chance sprouting</a:t>
            </a:r>
          </a:p>
          <a:p>
            <a:pPr marL="1108710" lvl="2" indent="-514350"/>
            <a:r>
              <a:rPr lang="en-US" dirty="0" smtClean="0"/>
              <a:t>Few reproductive parts are damaged (</a:t>
            </a:r>
            <a:r>
              <a:rPr lang="en-US" dirty="0" err="1" smtClean="0"/>
              <a:t>stolons</a:t>
            </a:r>
            <a:r>
              <a:rPr lang="en-US" dirty="0" smtClean="0"/>
              <a:t>, stem buds)</a:t>
            </a:r>
          </a:p>
          <a:p>
            <a:pPr marL="834390" lvl="1" indent="-514350"/>
            <a:r>
              <a:rPr lang="en-US" u="sng" dirty="0" smtClean="0"/>
              <a:t>Moderate severity fire </a:t>
            </a:r>
            <a:r>
              <a:rPr lang="en-US" dirty="0" smtClean="0"/>
              <a:t>= sprouting from below duff or soil </a:t>
            </a:r>
          </a:p>
          <a:p>
            <a:pPr marL="1108710" lvl="2" indent="-514350"/>
            <a:r>
              <a:rPr lang="en-US" dirty="0" smtClean="0"/>
              <a:t>Kills or consumes plant structures in litter (</a:t>
            </a:r>
            <a:r>
              <a:rPr lang="en-US" dirty="0" err="1" smtClean="0"/>
              <a:t>stolons</a:t>
            </a:r>
            <a:r>
              <a:rPr lang="en-US" dirty="0" smtClean="0"/>
              <a:t>, shallow rhizomes, buds at root crowns)</a:t>
            </a:r>
          </a:p>
          <a:p>
            <a:pPr marL="834390" lvl="1" indent="-514350"/>
            <a:r>
              <a:rPr lang="en-US" u="sng" dirty="0" smtClean="0"/>
              <a:t>High severity fire </a:t>
            </a:r>
            <a:r>
              <a:rPr lang="en-US" dirty="0" smtClean="0"/>
              <a:t>= significant soil heating greatly reduces sprouting</a:t>
            </a:r>
          </a:p>
          <a:p>
            <a:pPr marL="1108710" lvl="2" indent="-514350"/>
            <a:r>
              <a:rPr lang="en-US" dirty="0" smtClean="0"/>
              <a:t>Can destroy reproductive parts both above and below ground (sprouting can only occur from deeply rooted parts)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Fire Characteristics - Influence Recovery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1740</TotalTime>
  <Words>1954</Words>
  <Application>Microsoft Office PowerPoint</Application>
  <PresentationFormat>On-screen Show (4:3)</PresentationFormat>
  <Paragraphs>281</Paragraphs>
  <Slides>27</Slides>
  <Notes>23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Median</vt:lpstr>
      <vt:lpstr>Land management and Response to Fire</vt:lpstr>
      <vt:lpstr>Types of Fires</vt:lpstr>
      <vt:lpstr>Factors that Influence Recovery</vt:lpstr>
      <vt:lpstr>Principles of Fire Effects</vt:lpstr>
      <vt:lpstr>Principles of Fire Effects</vt:lpstr>
      <vt:lpstr>Principles of Fire Effects</vt:lpstr>
      <vt:lpstr>Principles of Fire Effects</vt:lpstr>
      <vt:lpstr>PowerPoint Presentation</vt:lpstr>
      <vt:lpstr>Fire Characteristics - Influence Recovery</vt:lpstr>
      <vt:lpstr>Plant Characteristics - Influence Recovery</vt:lpstr>
      <vt:lpstr>Plant Characteristics - Influence Recovery</vt:lpstr>
      <vt:lpstr>Plant Characteristics - Influence Recovery</vt:lpstr>
      <vt:lpstr>Seedling establishment after fire</vt:lpstr>
      <vt:lpstr>Seedling establishment after fire</vt:lpstr>
      <vt:lpstr>Factors that influence recovery - Climate</vt:lpstr>
      <vt:lpstr>Factors that influence recovery - Carbohydrates</vt:lpstr>
      <vt:lpstr>Factors that influence recovery - Competition</vt:lpstr>
      <vt:lpstr>Factors that influence recovery - Competition</vt:lpstr>
      <vt:lpstr>Pre-fire management- Prescribed fires</vt:lpstr>
      <vt:lpstr>Post-fire management</vt:lpstr>
      <vt:lpstr>Factors that influence recovery – Animal use</vt:lpstr>
      <vt:lpstr>Post-fire management</vt:lpstr>
      <vt:lpstr>Post-fire management</vt:lpstr>
      <vt:lpstr>Other fire management issues</vt:lpstr>
      <vt:lpstr>Living with wildfire?</vt:lpstr>
      <vt:lpstr>PowerPoint Presentation</vt:lpstr>
      <vt:lpstr>Putting it All Together</vt:lpstr>
    </vt:vector>
  </TitlesOfParts>
  <Company>University of Idaho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Lovina</dc:creator>
  <cp:lastModifiedBy>Lovina</cp:lastModifiedBy>
  <cp:revision>238</cp:revision>
  <dcterms:created xsi:type="dcterms:W3CDTF">2010-10-06T04:56:37Z</dcterms:created>
  <dcterms:modified xsi:type="dcterms:W3CDTF">2013-11-01T23:51:00Z</dcterms:modified>
</cp:coreProperties>
</file>