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8"/>
  </p:notesMasterIdLst>
  <p:handoutMasterIdLst>
    <p:handoutMasterId r:id="rId19"/>
  </p:handoutMasterIdLst>
  <p:sldIdLst>
    <p:sldId id="261" r:id="rId2"/>
    <p:sldId id="294" r:id="rId3"/>
    <p:sldId id="295" r:id="rId4"/>
    <p:sldId id="296" r:id="rId5"/>
    <p:sldId id="327" r:id="rId6"/>
    <p:sldId id="297" r:id="rId7"/>
    <p:sldId id="298" r:id="rId8"/>
    <p:sldId id="299" r:id="rId9"/>
    <p:sldId id="300" r:id="rId10"/>
    <p:sldId id="282" r:id="rId11"/>
    <p:sldId id="281" r:id="rId12"/>
    <p:sldId id="328" r:id="rId13"/>
    <p:sldId id="329" r:id="rId14"/>
    <p:sldId id="330" r:id="rId15"/>
    <p:sldId id="332" r:id="rId16"/>
    <p:sldId id="331" r:id="rId17"/>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C1C2"/>
    <a:srgbClr val="A5C3C3"/>
    <a:srgbClr val="A6BDC2"/>
    <a:srgbClr val="97D1C7"/>
    <a:srgbClr val="339933"/>
    <a:srgbClr val="FFB7B9"/>
    <a:srgbClr val="00A1DA"/>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572" autoAdjust="0"/>
    <p:restoredTop sz="88172" autoAdjust="0"/>
  </p:normalViewPr>
  <p:slideViewPr>
    <p:cSldViewPr>
      <p:cViewPr varScale="1">
        <p:scale>
          <a:sx n="60" d="100"/>
          <a:sy n="60" d="100"/>
        </p:scale>
        <p:origin x="-1326" y="-90"/>
      </p:cViewPr>
      <p:guideLst>
        <p:guide orient="horz" pos="2160"/>
        <p:guide pos="2880"/>
      </p:guideLst>
    </p:cSldViewPr>
  </p:slideViewPr>
  <p:outlineViewPr>
    <p:cViewPr>
      <p:scale>
        <a:sx n="33" d="100"/>
        <a:sy n="33" d="100"/>
      </p:scale>
      <p:origin x="0" y="24216"/>
    </p:cViewPr>
  </p:outlineViewPr>
  <p:notesTextViewPr>
    <p:cViewPr>
      <p:scale>
        <a:sx n="100" d="100"/>
        <a:sy n="100" d="100"/>
      </p:scale>
      <p:origin x="0" y="0"/>
    </p:cViewPr>
  </p:notesTextViewPr>
  <p:sorterViewPr>
    <p:cViewPr>
      <p:scale>
        <a:sx n="66" d="100"/>
        <a:sy n="66" d="100"/>
      </p:scale>
      <p:origin x="0" y="2586"/>
    </p:cViewPr>
  </p:sorterViewPr>
  <p:notesViewPr>
    <p:cSldViewPr>
      <p:cViewPr>
        <p:scale>
          <a:sx n="100" d="100"/>
          <a:sy n="100" d="100"/>
        </p:scale>
        <p:origin x="-804" y="248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36975" y="236538"/>
            <a:ext cx="3170238" cy="479425"/>
          </a:xfrm>
          <a:prstGeom prst="rect">
            <a:avLst/>
          </a:prstGeom>
        </p:spPr>
        <p:txBody>
          <a:bodyPr vert="horz" wrap="square" lIns="94851" tIns="47425" rIns="94851" bIns="47425" numCol="1" anchor="t" anchorCtr="0" compatLnSpc="1">
            <a:prstTxWarp prst="textNoShape">
              <a:avLst/>
            </a:prstTxWarp>
          </a:bodyPr>
          <a:lstStyle>
            <a:lvl1pPr algn="r">
              <a:defRPr sz="1200" i="1">
                <a:latin typeface="+mj-lt"/>
                <a:cs typeface="Arial" pitchFamily="34" charset="0"/>
              </a:defRPr>
            </a:lvl1pPr>
          </a:lstStyle>
          <a:p>
            <a:pPr>
              <a:defRPr/>
            </a:pPr>
            <a:r>
              <a:rPr lang="en-US"/>
              <a:t>Presentation</a:t>
            </a:r>
          </a:p>
          <a:p>
            <a:pPr>
              <a:defRPr/>
            </a:pPr>
            <a:r>
              <a:rPr lang="en-US"/>
              <a:t>What is Range.ppt</a:t>
            </a:r>
          </a:p>
        </p:txBody>
      </p:sp>
      <p:sp>
        <p:nvSpPr>
          <p:cNvPr id="3" name="Header Placeholder 1"/>
          <p:cNvSpPr txBox="1">
            <a:spLocks/>
          </p:cNvSpPr>
          <p:nvPr/>
        </p:nvSpPr>
        <p:spPr>
          <a:xfrm>
            <a:off x="3816350" y="8893175"/>
            <a:ext cx="3170238" cy="479425"/>
          </a:xfrm>
          <a:prstGeom prst="rect">
            <a:avLst/>
          </a:prstGeom>
        </p:spPr>
        <p:txBody>
          <a:bodyPr lIns="94851" tIns="47425" rIns="94851" bIns="47425"/>
          <a:lstStyle>
            <a:lvl1pPr algn="r">
              <a:defRPr sz="1200">
                <a:latin typeface="Calibri" pitchFamily="34" charset="0"/>
              </a:defRPr>
            </a:lvl1pPr>
          </a:lstStyle>
          <a:p>
            <a:pPr>
              <a:defRPr/>
            </a:pPr>
            <a:r>
              <a:rPr lang="en-US" dirty="0" smtClean="0">
                <a:latin typeface="+mj-lt"/>
                <a:cs typeface="Arial" pitchFamily="34" charset="0"/>
              </a:rPr>
              <a:t>**There are 11 slides in this presentation</a:t>
            </a:r>
          </a:p>
        </p:txBody>
      </p:sp>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wrap="square" lIns="94851" tIns="47425" rIns="94851" bIns="47425" numCol="1" anchor="t" anchorCtr="0" compatLnSpc="1">
            <a:prstTxWarp prst="textNoShape">
              <a:avLst/>
            </a:prstTxWarp>
          </a:bodyPr>
          <a:lstStyle>
            <a:lvl1pPr>
              <a:defRPr sz="1200">
                <a:latin typeface="Times New Roman" pitchFamily="18" charset="0"/>
              </a:defRPr>
            </a:lvl1pPr>
          </a:lstStyle>
          <a:p>
            <a:pPr>
              <a:defRPr/>
            </a:pPr>
            <a:r>
              <a:rPr lang="en-US"/>
              <a:t>Presentation (ppt.)</a:t>
            </a:r>
          </a:p>
        </p:txBody>
      </p:sp>
      <p:sp>
        <p:nvSpPr>
          <p:cNvPr id="3" name="Date Placeholder 2"/>
          <p:cNvSpPr>
            <a:spLocks noGrp="1"/>
          </p:cNvSpPr>
          <p:nvPr>
            <p:ph type="dt" idx="1"/>
          </p:nvPr>
        </p:nvSpPr>
        <p:spPr>
          <a:xfrm>
            <a:off x="4143375" y="0"/>
            <a:ext cx="3170238" cy="481013"/>
          </a:xfrm>
          <a:prstGeom prst="rect">
            <a:avLst/>
          </a:prstGeom>
        </p:spPr>
        <p:txBody>
          <a:bodyPr vert="horz" lIns="94851" tIns="47425" rIns="94851" bIns="47425" rtlCol="0"/>
          <a:lstStyle>
            <a:lvl1pPr algn="r">
              <a:defRPr sz="1200">
                <a:latin typeface="Times New Roman" charset="0"/>
              </a:defRPr>
            </a:lvl1pPr>
          </a:lstStyle>
          <a:p>
            <a:pPr>
              <a:defRPr/>
            </a:pPr>
            <a:fld id="{55F6EC28-3056-4F84-9752-811D4E79BF39}" type="datetime1">
              <a:rPr lang="en-US"/>
              <a:pPr>
                <a:defRPr/>
              </a:pPr>
              <a:t>8/20/2012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pPr lvl="0"/>
            <a:endParaRPr lang="en-US" noProof="0" smtClean="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4851" tIns="47425" rIns="94851" bIns="4742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600"/>
            <a:ext cx="3170238" cy="481013"/>
          </a:xfrm>
          <a:prstGeom prst="rect">
            <a:avLst/>
          </a:prstGeom>
        </p:spPr>
        <p:txBody>
          <a:bodyPr vert="horz" wrap="square" lIns="94851" tIns="47425" rIns="94851" bIns="47425" numCol="1" anchor="b" anchorCtr="0" compatLnSpc="1">
            <a:prstTxWarp prst="textNoShape">
              <a:avLst/>
            </a:prstTxWarp>
          </a:bodyPr>
          <a:lstStyle>
            <a:lvl1pPr>
              <a:defRPr sz="1200">
                <a:latin typeface="Times New Roman" pitchFamily="18" charset="0"/>
              </a:defRPr>
            </a:lvl1pPr>
          </a:lstStyle>
          <a:p>
            <a:pPr>
              <a:defRPr/>
            </a:pPr>
            <a:r>
              <a:rPr lang="en-US"/>
              <a:t>There are </a:t>
            </a:r>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lIns="94851" tIns="47425" rIns="94851" bIns="47425" rtlCol="0" anchor="b"/>
          <a:lstStyle>
            <a:lvl1pPr algn="r">
              <a:defRPr sz="1200">
                <a:latin typeface="Times New Roman" charset="0"/>
              </a:defRPr>
            </a:lvl1pPr>
          </a:lstStyle>
          <a:p>
            <a:pPr>
              <a:defRPr/>
            </a:pPr>
            <a:fld id="{275845B3-0FC4-4AAD-BEF1-E51FCAA02AB1}" type="slidenum">
              <a:rPr lang="en-US"/>
              <a:pPr>
                <a:defRPr/>
              </a:pPr>
              <a:t>‹#›</a:t>
            </a:fld>
            <a:endParaRPr lang="en-US"/>
          </a:p>
        </p:txBody>
      </p:sp>
    </p:spTree>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All photos in this presentation were taken by Jennifer Peterson, Karen Launchbaugh or Karl Launchbaugh, unless otherwise noted. Pictures can be used without written permission as long as they are used for education and non-profit.</a:t>
            </a:r>
          </a:p>
        </p:txBody>
      </p:sp>
      <p:sp>
        <p:nvSpPr>
          <p:cNvPr id="31748" name="Header Placeholder 4"/>
          <p:cNvSpPr>
            <a:spLocks noGrp="1"/>
          </p:cNvSpPr>
          <p:nvPr>
            <p:ph type="hdr" sz="quarter"/>
          </p:nvPr>
        </p:nvSpPr>
        <p:spPr bwMode="auto">
          <a:noFill/>
          <a:ln>
            <a:miter lim="800000"/>
            <a:headEnd/>
            <a:tailEnd/>
          </a:ln>
        </p:spPr>
        <p:txBody>
          <a:bodyPr/>
          <a:lstStyle/>
          <a:p>
            <a:r>
              <a:rPr lang="en-US" smtClean="0"/>
              <a:t>Presentation (ppt.)</a:t>
            </a:r>
          </a:p>
        </p:txBody>
      </p:sp>
      <p:sp>
        <p:nvSpPr>
          <p:cNvPr id="31749" name="Footer Placeholder 5"/>
          <p:cNvSpPr>
            <a:spLocks noGrp="1"/>
          </p:cNvSpPr>
          <p:nvPr>
            <p:ph type="ftr" sz="quarter" idx="4"/>
          </p:nvPr>
        </p:nvSpPr>
        <p:spPr bwMode="auto">
          <a:noFill/>
          <a:ln>
            <a:miter lim="800000"/>
            <a:headEnd/>
            <a:tailEnd/>
          </a:ln>
        </p:spPr>
        <p:txBody>
          <a:bodyPr/>
          <a:lstStyle/>
          <a:p>
            <a:r>
              <a:rPr lang="en-US" smtClean="0"/>
              <a:t>There are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 much land east of the Mississippi is classified as rangeland because it is mostly forested land, cropland, or pastureland.</a:t>
            </a:r>
          </a:p>
        </p:txBody>
      </p:sp>
      <p:sp>
        <p:nvSpPr>
          <p:cNvPr id="40964" name="Header Placeholder 4"/>
          <p:cNvSpPr>
            <a:spLocks noGrp="1"/>
          </p:cNvSpPr>
          <p:nvPr>
            <p:ph type="hdr" sz="quarter"/>
          </p:nvPr>
        </p:nvSpPr>
        <p:spPr bwMode="auto">
          <a:noFill/>
          <a:ln>
            <a:miter lim="800000"/>
            <a:headEnd/>
            <a:tailEnd/>
          </a:ln>
        </p:spPr>
        <p:txBody>
          <a:bodyPr/>
          <a:lstStyle/>
          <a:p>
            <a:r>
              <a:rPr lang="en-US" smtClean="0"/>
              <a:t>Presentation (ppt.)</a:t>
            </a:r>
          </a:p>
        </p:txBody>
      </p:sp>
      <p:sp>
        <p:nvSpPr>
          <p:cNvPr id="40965" name="Footer Placeholder 5"/>
          <p:cNvSpPr>
            <a:spLocks noGrp="1"/>
          </p:cNvSpPr>
          <p:nvPr>
            <p:ph type="ftr" sz="quarter" idx="4"/>
          </p:nvPr>
        </p:nvSpPr>
        <p:spPr bwMode="auto">
          <a:noFill/>
          <a:ln>
            <a:miter lim="800000"/>
            <a:headEnd/>
            <a:tailEnd/>
          </a:ln>
        </p:spPr>
        <p:txBody>
          <a:bodyPr/>
          <a:lstStyle/>
          <a:p>
            <a:r>
              <a:rPr lang="en-US" smtClean="0"/>
              <a:t>There are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Although rangelands comprise a large portion of the earth’s land surface, most of the biomass is in dense forests. Urban expansion is mostly taking place on cropland.</a:t>
            </a:r>
          </a:p>
        </p:txBody>
      </p:sp>
      <p:sp>
        <p:nvSpPr>
          <p:cNvPr id="41988" name="Header Placeholder 4"/>
          <p:cNvSpPr>
            <a:spLocks noGrp="1"/>
          </p:cNvSpPr>
          <p:nvPr>
            <p:ph type="hdr" sz="quarter"/>
          </p:nvPr>
        </p:nvSpPr>
        <p:spPr bwMode="auto">
          <a:noFill/>
          <a:ln>
            <a:miter lim="800000"/>
            <a:headEnd/>
            <a:tailEnd/>
          </a:ln>
        </p:spPr>
        <p:txBody>
          <a:bodyPr/>
          <a:lstStyle/>
          <a:p>
            <a:r>
              <a:rPr lang="en-US" smtClean="0"/>
              <a:t>Presentation (ppt.)</a:t>
            </a:r>
          </a:p>
        </p:txBody>
      </p:sp>
      <p:sp>
        <p:nvSpPr>
          <p:cNvPr id="41989" name="Footer Placeholder 5"/>
          <p:cNvSpPr>
            <a:spLocks noGrp="1"/>
          </p:cNvSpPr>
          <p:nvPr>
            <p:ph type="ftr" sz="quarter" idx="4"/>
          </p:nvPr>
        </p:nvSpPr>
        <p:spPr bwMode="auto">
          <a:noFill/>
          <a:ln>
            <a:miter lim="800000"/>
            <a:headEnd/>
            <a:tailEnd/>
          </a:ln>
        </p:spPr>
        <p:txBody>
          <a:bodyPr/>
          <a:lstStyle/>
          <a:p>
            <a:r>
              <a:rPr lang="en-US" smtClean="0"/>
              <a:t>There are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6C6BEB9A-A2C3-41A1-853F-3589C3210928}" type="slidenum">
              <a:rPr lang="en-US"/>
              <a:pPr/>
              <a:t>12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002E21B6-085E-41BC-99FB-C56604314381}" type="slidenum">
              <a:rPr lang="en-US"/>
              <a:pPr/>
              <a:t>13</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EA302F71-AA14-423E-B271-C1C9E9DDB859}" type="slidenum">
              <a:rPr lang="en-US"/>
              <a:pPr/>
              <a:t>14</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5AAA2933-8553-4312-B70D-D6C558779439}" type="slidenum">
              <a:rPr lang="en-US"/>
              <a:pPr/>
              <a:t>15</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5AAA2933-8553-4312-B70D-D6C558779439}" type="slidenum">
              <a:rPr lang="en-US"/>
              <a:pPr/>
              <a:t>16</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026830-4E67-4E34-8A50-45B201D58C72}" type="slidenum">
              <a:rPr lang="en-US" smtClean="0">
                <a:latin typeface="Times New Roman" pitchFamily="18" charset="0"/>
              </a:rPr>
              <a:pPr/>
              <a:t>2</a:t>
            </a:fld>
            <a:endParaRPr lang="en-US" smtClean="0">
              <a:latin typeface="Times New Roman" pitchFamily="18"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Times New Roman" pitchFamily="18" charset="0"/>
              </a:rPr>
              <a:t>Overview of topics in presentation</a:t>
            </a:r>
          </a:p>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96F38EF-8B82-412D-BF63-03199625B7C7}" type="slidenum">
              <a:rPr lang="en-US" smtClean="0">
                <a:latin typeface="Times New Roman" pitchFamily="18" charset="0"/>
              </a:rPr>
              <a:pPr/>
              <a:t>3</a:t>
            </a:fld>
            <a:endParaRPr lang="en-US" smtClean="0">
              <a:latin typeface="Times New Roman" pitchFamily="18"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pitchFamily="18" charset="0"/>
              </a:rPr>
              <a:t>Ask group which are rangelands and which </a:t>
            </a:r>
            <a:r>
              <a:rPr lang="en-US" dirty="0" err="1" smtClean="0">
                <a:latin typeface="Times New Roman" pitchFamily="18" charset="0"/>
              </a:rPr>
              <a:t>arenot</a:t>
            </a:r>
            <a:endParaRPr lang="en-US" dirty="0" smtClean="0">
              <a:latin typeface="Times New Roman" pitchFamily="18" charset="0"/>
            </a:endParaRPr>
          </a:p>
          <a:p>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C203FD8-5A24-432E-89CF-264C4CAB9803}" type="slidenum">
              <a:rPr lang="en-US" smtClean="0">
                <a:latin typeface="Times New Roman" pitchFamily="18" charset="0"/>
              </a:rPr>
              <a:pPr/>
              <a:t>4</a:t>
            </a:fld>
            <a:endParaRPr lang="en-US" smtClean="0">
              <a:latin typeface="Times New Roman" pitchFamily="18"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Times New Roman" pitchFamily="18" charset="0"/>
              </a:rPr>
              <a:t>Give examples of each type of rangeland category (e.g. sagebrush steppe, oak woodlands of CA, etc.)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Notes on pasturelands from Chuck Butterfield of Chadron State University.</a:t>
            </a:r>
          </a:p>
        </p:txBody>
      </p:sp>
      <p:sp>
        <p:nvSpPr>
          <p:cNvPr id="35844" name="Header Placeholder 3"/>
          <p:cNvSpPr>
            <a:spLocks noGrp="1"/>
          </p:cNvSpPr>
          <p:nvPr>
            <p:ph type="hdr" sz="quarter"/>
          </p:nvPr>
        </p:nvSpPr>
        <p:spPr bwMode="auto">
          <a:noFill/>
          <a:ln>
            <a:miter lim="800000"/>
            <a:headEnd/>
            <a:tailEnd/>
          </a:ln>
        </p:spPr>
        <p:txBody>
          <a:bodyPr/>
          <a:lstStyle/>
          <a:p>
            <a:r>
              <a:rPr lang="en-US" smtClean="0"/>
              <a:t>Presentation (ppt.)</a:t>
            </a:r>
          </a:p>
        </p:txBody>
      </p:sp>
      <p:sp>
        <p:nvSpPr>
          <p:cNvPr id="35845" name="Footer Placeholder 4"/>
          <p:cNvSpPr>
            <a:spLocks noGrp="1"/>
          </p:cNvSpPr>
          <p:nvPr>
            <p:ph type="ftr" sz="quarter" idx="4"/>
          </p:nvPr>
        </p:nvSpPr>
        <p:spPr bwMode="auto">
          <a:noFill/>
          <a:ln>
            <a:miter lim="800000"/>
            <a:headEnd/>
            <a:tailEnd/>
          </a:ln>
        </p:spPr>
        <p:txBody>
          <a:bodyPr/>
          <a:lstStyle/>
          <a:p>
            <a:r>
              <a:rPr lang="en-US" smtClean="0"/>
              <a:t>There are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13BCA92-4C6C-4EEB-BD39-CF5A8E049889}" type="slidenum">
              <a:rPr lang="en-US" smtClean="0">
                <a:latin typeface="Times New Roman" pitchFamily="18" charset="0"/>
              </a:rPr>
              <a:pPr/>
              <a:t>6</a:t>
            </a:fld>
            <a:endParaRPr lang="en-US" smtClean="0">
              <a:latin typeface="Times New Roman" pitchFamily="18"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Times New Roman" pitchFamily="18" charset="0"/>
              </a:rPr>
              <a:t>It is often easiest to describe what rangelands are not than to describe what they are.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9A706A5-1DAF-46B0-9894-514CDF9BAF46}" type="slidenum">
              <a:rPr lang="en-US" smtClean="0">
                <a:latin typeface="Times New Roman" pitchFamily="18" charset="0"/>
              </a:rPr>
              <a:pPr/>
              <a:t>7</a:t>
            </a:fld>
            <a:endParaRPr lang="en-US" smtClean="0">
              <a:latin typeface="Times New Roman" pitchFamily="18"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Times New Roman" pitchFamily="18" charset="0"/>
              </a:rPr>
              <a:t>If it there weren’t restrictions for farming, rangelands would generally have become farmland.  Some grasslands such as the tall grass prairie and the Palouse prairie exist today only as small remnants today because these rangelands types were converted to high quality croplands.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46264A0-2723-4CC9-B02F-834F7FCD425C}" type="slidenum">
              <a:rPr lang="en-US" smtClean="0">
                <a:latin typeface="Times New Roman" pitchFamily="18" charset="0"/>
              </a:rPr>
              <a:pPr/>
              <a:t>8</a:t>
            </a:fld>
            <a:endParaRPr lang="en-US" smtClean="0">
              <a:latin typeface="Times New Roman" pitchFamily="18"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Times New Roman" pitchFamily="18" charset="0"/>
              </a:rPr>
              <a:t>All rangelands are grazed in some form or another – herbivory is a key factor in defining rangelands. However, not all rangelands are grazed by livestock. Ask audience if they can think of other important herbivores (e.g. insects and wildlife).  Insects generally eat more on rangelands than livestock.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2898B0A-17A4-41EB-AF41-032DB36CAA9B}" type="slidenum">
              <a:rPr lang="en-US" smtClean="0">
                <a:latin typeface="Times New Roman" pitchFamily="18" charset="0"/>
              </a:rPr>
              <a:pPr/>
              <a:t>9</a:t>
            </a:fld>
            <a:endParaRPr lang="en-US" smtClean="0">
              <a:latin typeface="Times New Roman" pitchFamily="18"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Char char="•"/>
            </a:pPr>
            <a:r>
              <a:rPr lang="en-US" smtClean="0">
                <a:latin typeface="Times New Roman" pitchFamily="18" charset="0"/>
              </a:rPr>
              <a:t> Native plants are ones that evolved where they live today. Naturalized plant are those that came from some other continent, but they were pre-adapted to the climate and they live as if they were “native.” </a:t>
            </a:r>
          </a:p>
          <a:p>
            <a:pPr>
              <a:buFontTx/>
              <a:buChar char="•"/>
            </a:pPr>
            <a:r>
              <a:rPr lang="en-US" smtClean="0">
                <a:latin typeface="Times New Roman" pitchFamily="18" charset="0"/>
              </a:rPr>
              <a:t> Ask audience to give examples of naturalized species (e.g. crested wheatgrass, cheatgrass, etc.)</a:t>
            </a:r>
          </a:p>
          <a:p>
            <a:pPr>
              <a:buFontTx/>
              <a:buChar char="•"/>
            </a:pPr>
            <a:r>
              <a:rPr lang="en-US" smtClean="0">
                <a:latin typeface="Times New Roman" pitchFamily="18" charset="0"/>
              </a:rPr>
              <a:t> Extensively managed --  rangelands are typically managed in large blocks, with little input. For example, it is common for rangeland managers working for a federal agency to manage up to 1 million acres.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eaLnBrk="1" hangingPunct="1">
              <a:defRPr/>
            </a:pPr>
            <a:endParaRPr lang="en-US" sz="2400">
              <a:latin typeface="Times New Roman" charset="0"/>
            </a:endParaRPr>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eaLnBrk="1" hangingPunct="1">
                <a:defRPr/>
              </a:pPr>
              <a:endParaRPr lang="en-US" sz="2400">
                <a:latin typeface="Times New Roman" charset="0"/>
              </a:endParaRPr>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eaLnBrk="1" hangingPunct="1">
                <a:defRPr/>
              </a:pPr>
              <a:endParaRPr lang="en-US" sz="2400">
                <a:latin typeface="Times New Roman" charset="0"/>
              </a:endParaRPr>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a:defRPr/>
              </a:pPr>
              <a:endParaRPr lang="en-US">
                <a:latin typeface="Times New Roman" charset="0"/>
              </a:endParaRPr>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grpSp>
      <p:sp>
        <p:nvSpPr>
          <p:cNvPr id="39939"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39940"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fld id="{D305E117-8419-4B61-B41E-F232CFE8728B}" type="datetimeFigureOut">
              <a:rPr lang="en-US"/>
              <a:pPr>
                <a:defRPr/>
              </a:pPr>
              <a:t>8/20/2012</a:t>
            </a:fld>
            <a:endParaRPr lang="en-US"/>
          </a:p>
        </p:txBody>
      </p:sp>
      <p:sp>
        <p:nvSpPr>
          <p:cNvPr id="13" name="Rectangle 6"/>
          <p:cNvSpPr>
            <a:spLocks noGrp="1" noChangeArrowheads="1"/>
          </p:cNvSpPr>
          <p:nvPr>
            <p:ph type="ftr" sz="quarter" idx="11"/>
          </p:nvPr>
        </p:nvSpPr>
        <p:spPr/>
        <p:txBody>
          <a:bodyPr/>
          <a:lstStyle>
            <a:lvl1pPr>
              <a:defRPr/>
            </a:lvl1pPr>
          </a:lstStyle>
          <a:p>
            <a:pPr>
              <a:defRPr/>
            </a:pPr>
            <a:endParaRPr lang="en-US"/>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5F7CCD54-CF0A-44A6-BB78-928B223768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D1627D1-FD88-41CE-89B9-B7B40ED9401A}" type="datetimeFigureOut">
              <a:rPr lang="en-US"/>
              <a:pPr>
                <a:defRPr/>
              </a:pPr>
              <a:t>8/20/2012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DC3EE5-E08A-4B20-8E73-F51E3A8B5F9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0DF4269-757D-4585-9E47-E839BD422B00}" type="datetimeFigureOut">
              <a:rPr lang="en-US"/>
              <a:pPr>
                <a:defRPr/>
              </a:pPr>
              <a:t>8/20/2012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A773E7-92E7-4B49-9526-1D98C4A2AD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BE4F9464-1672-422F-82F9-9CAEC9F5FD61}" type="datetimeFigureOut">
              <a:rPr lang="en-US"/>
              <a:pPr>
                <a:defRPr/>
              </a:pPr>
              <a:t>8/20/2012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14ECB6-BA27-47FA-AE77-DB4F969AC7B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985E661-759D-4BF2-AA84-C5F5E67EF342}" type="datetimeFigureOut">
              <a:rPr lang="en-US"/>
              <a:pPr>
                <a:defRPr/>
              </a:pPr>
              <a:t>8/20/2012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8DE460-3BC1-4A42-996A-CD52E07B090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52DFA17-C1A6-40C5-BAFE-7AD4F845998B}" type="datetimeFigureOut">
              <a:rPr lang="en-US"/>
              <a:pPr>
                <a:defRPr/>
              </a:pPr>
              <a:t>8/20/2012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C37273-EE3E-4113-87D3-F1220559128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9FF105F-4D7C-4E07-BC77-678273AD0CB7}" type="datetimeFigureOut">
              <a:rPr lang="en-US"/>
              <a:pPr>
                <a:defRPr/>
              </a:pPr>
              <a:t>8/20/2012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9CF75-DD99-4E0B-9AC8-3B990F8544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EF9A9C1-2EB2-47DC-B51F-A18B9F5DBFF1}" type="datetimeFigureOut">
              <a:rPr lang="en-US"/>
              <a:pPr>
                <a:defRPr/>
              </a:pPr>
              <a:t>8/20/2012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EFF785F-E3F8-4F2A-8A2C-86C2177D48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CCF378A-251A-4934-AB7F-884CEB11CDE2}" type="datetimeFigureOut">
              <a:rPr lang="en-US"/>
              <a:pPr>
                <a:defRPr/>
              </a:pPr>
              <a:t>8/20/2012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A86723-8297-4E2D-BD9F-E91D491B2A3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29051EF-FBE0-432E-A5D8-79342CC4C0DE}" type="datetimeFigureOut">
              <a:rPr lang="en-US"/>
              <a:pPr>
                <a:defRPr/>
              </a:pPr>
              <a:t>8/20/2012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C7E148-C7BB-4DA0-8798-567BB0B58A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4E66F5-9395-4D0C-8F7A-DDCE5ED172EF}" type="datetimeFigureOut">
              <a:rPr lang="en-US"/>
              <a:pPr>
                <a:defRPr/>
              </a:pPr>
              <a:t>8/20/2012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6B20CB-9E6C-4881-9E8B-8E8F7E7A0A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6"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fld id="{47BFE332-F2B6-40BB-8292-D4BFE6431E87}" type="datetimeFigureOut">
              <a:rPr lang="en-US"/>
              <a:pPr>
                <a:defRPr/>
              </a:pPr>
              <a:t>8/20/2012</a:t>
            </a:fld>
            <a:endParaRPr lang="en-US"/>
          </a:p>
        </p:txBody>
      </p:sp>
      <p:sp>
        <p:nvSpPr>
          <p:cNvPr id="389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38918"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D369E35F-88A7-4183-B936-1A0DA24BD7BF}" type="slidenum">
              <a:rPr lang="en-US"/>
              <a:pPr>
                <a:defRPr/>
              </a:pPr>
              <a:t>‹#›</a:t>
            </a:fld>
            <a:endParaRPr lang="en-US"/>
          </a:p>
        </p:txBody>
      </p:sp>
      <p:grpSp>
        <p:nvGrpSpPr>
          <p:cNvPr id="1031" name="Group 7"/>
          <p:cNvGrpSpPr>
            <a:grpSpLocks/>
          </p:cNvGrpSpPr>
          <p:nvPr/>
        </p:nvGrpSpPr>
        <p:grpSpPr bwMode="auto">
          <a:xfrm>
            <a:off x="279400" y="152400"/>
            <a:ext cx="8686800" cy="1600200"/>
            <a:chOff x="176" y="96"/>
            <a:chExt cx="5472" cy="1008"/>
          </a:xfrm>
        </p:grpSpPr>
        <p:sp>
          <p:nvSpPr>
            <p:cNvPr id="38920"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a:defRPr/>
              </a:pPr>
              <a:endParaRPr lang="en-US">
                <a:latin typeface="Times New Roman" charset="0"/>
              </a:endParaRPr>
            </a:p>
          </p:txBody>
        </p:sp>
        <p:sp>
          <p:nvSpPr>
            <p:cNvPr id="38921"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sp>
          <p:nvSpPr>
            <p:cNvPr id="38922"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sp>
          <p:nvSpPr>
            <p:cNvPr id="38923"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sp>
          <p:nvSpPr>
            <p:cNvPr id="38924"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eaLnBrk="1" hangingPunct="1">
                <a:defRPr/>
              </a:pPr>
              <a:endParaRPr lang="en-US" sz="2400">
                <a:latin typeface="Times New Roman" charset="0"/>
              </a:endParaRPr>
            </a:p>
          </p:txBody>
        </p:sp>
      </p:grpSp>
    </p:spTree>
  </p:cSld>
  <p:clrMap bg1="lt1" tx1="dk1" bg2="lt2" tx2="dk2" accent1="accent1" accent2="accent2" accent3="accent3" accent4="accent4" accent5="accent5" accent6="accent6" hlink="hlink" folHlink="folHlink"/>
  <p:sldLayoutIdLst>
    <p:sldLayoutId id="2147483933"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ndara" pitchFamily="34" charset="0"/>
        </a:defRPr>
      </a:lvl2pPr>
      <a:lvl3pPr algn="l" rtl="0" eaLnBrk="0" fontAlgn="base" hangingPunct="0">
        <a:spcBef>
          <a:spcPct val="0"/>
        </a:spcBef>
        <a:spcAft>
          <a:spcPct val="0"/>
        </a:spcAft>
        <a:defRPr sz="4400">
          <a:solidFill>
            <a:schemeClr val="tx2"/>
          </a:solidFill>
          <a:latin typeface="Candara" pitchFamily="34" charset="0"/>
        </a:defRPr>
      </a:lvl3pPr>
      <a:lvl4pPr algn="l" rtl="0" eaLnBrk="0" fontAlgn="base" hangingPunct="0">
        <a:spcBef>
          <a:spcPct val="0"/>
        </a:spcBef>
        <a:spcAft>
          <a:spcPct val="0"/>
        </a:spcAft>
        <a:defRPr sz="4400">
          <a:solidFill>
            <a:schemeClr val="tx2"/>
          </a:solidFill>
          <a:latin typeface="Candara" pitchFamily="34" charset="0"/>
        </a:defRPr>
      </a:lvl4pPr>
      <a:lvl5pPr algn="l" rtl="0" eaLnBrk="0" fontAlgn="base" hangingPunct="0">
        <a:spcBef>
          <a:spcPct val="0"/>
        </a:spcBef>
        <a:spcAft>
          <a:spcPct val="0"/>
        </a:spcAft>
        <a:defRPr sz="4400">
          <a:solidFill>
            <a:schemeClr val="tx2"/>
          </a:solidFill>
          <a:latin typeface="Candara"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9.pn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29.jpeg"/><Relationship Id="rId4" Type="http://schemas.openxmlformats.org/officeDocument/2006/relationships/image" Target="../media/image28.png"/><Relationship Id="rId9"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What are Rangelands?</a:t>
            </a:r>
          </a:p>
        </p:txBody>
      </p:sp>
      <p:pic>
        <p:nvPicPr>
          <p:cNvPr id="3075" name="Picture 4"/>
          <p:cNvPicPr>
            <a:picLocks noChangeAspect="1" noChangeArrowheads="1"/>
          </p:cNvPicPr>
          <p:nvPr/>
        </p:nvPicPr>
        <p:blipFill>
          <a:blip r:embed="rId3" cstate="print"/>
          <a:srcRect l="11111"/>
          <a:stretch>
            <a:fillRect/>
          </a:stretch>
        </p:blipFill>
        <p:spPr bwMode="auto">
          <a:xfrm>
            <a:off x="3200400" y="3757612"/>
            <a:ext cx="2590800" cy="2185988"/>
          </a:xfrm>
          <a:prstGeom prst="rect">
            <a:avLst/>
          </a:prstGeom>
          <a:noFill/>
          <a:ln w="9525">
            <a:noFill/>
            <a:miter lim="800000"/>
            <a:headEnd/>
            <a:tailEnd/>
          </a:ln>
        </p:spPr>
      </p:pic>
      <p:sp>
        <p:nvSpPr>
          <p:cNvPr id="4" name="TextBox 3"/>
          <p:cNvSpPr txBox="1"/>
          <p:nvPr/>
        </p:nvSpPr>
        <p:spPr>
          <a:xfrm>
            <a:off x="4951413" y="5715000"/>
            <a:ext cx="906462" cy="276225"/>
          </a:xfrm>
          <a:prstGeom prst="rect">
            <a:avLst/>
          </a:prstGeom>
          <a:noFill/>
        </p:spPr>
        <p:txBody>
          <a:bodyPr wrap="none">
            <a:spAutoFit/>
          </a:bodyPr>
          <a:lstStyle/>
          <a:p>
            <a:pPr>
              <a:defRPr/>
            </a:pPr>
            <a:r>
              <a:rPr lang="en-US" sz="1200" i="1" dirty="0">
                <a:solidFill>
                  <a:schemeClr val="bg1"/>
                </a:solidFill>
                <a:latin typeface="+mn-lt"/>
              </a:rPr>
              <a:t>J. Peterson</a:t>
            </a:r>
          </a:p>
        </p:txBody>
      </p:sp>
      <p:pic>
        <p:nvPicPr>
          <p:cNvPr id="5" name="Picture 4" descr="Camas-Prairie.JPG"/>
          <p:cNvPicPr>
            <a:picLocks noChangeAspect="1"/>
          </p:cNvPicPr>
          <p:nvPr/>
        </p:nvPicPr>
        <p:blipFill>
          <a:blip r:embed="rId4" cstate="print"/>
          <a:srcRect l="11111"/>
          <a:stretch>
            <a:fillRect/>
          </a:stretch>
        </p:blipFill>
        <p:spPr>
          <a:xfrm>
            <a:off x="533400" y="3757612"/>
            <a:ext cx="2590800" cy="2185988"/>
          </a:xfrm>
          <a:prstGeom prst="rect">
            <a:avLst/>
          </a:prstGeom>
        </p:spPr>
      </p:pic>
      <p:pic>
        <p:nvPicPr>
          <p:cNvPr id="6" name="Picture 5" descr="Canyon-Grasslands-ID.JPG"/>
          <p:cNvPicPr>
            <a:picLocks noChangeAspect="1"/>
          </p:cNvPicPr>
          <p:nvPr/>
        </p:nvPicPr>
        <p:blipFill>
          <a:blip r:embed="rId5" cstate="print"/>
          <a:srcRect l="8333"/>
          <a:stretch>
            <a:fillRect/>
          </a:stretch>
        </p:blipFill>
        <p:spPr>
          <a:xfrm>
            <a:off x="5862637" y="3757612"/>
            <a:ext cx="2671763" cy="2185988"/>
          </a:xfrm>
          <a:prstGeom prst="rect">
            <a:avLst/>
          </a:prstGeom>
        </p:spPr>
      </p:pic>
      <p:sp>
        <p:nvSpPr>
          <p:cNvPr id="8" name="TextBox 7"/>
          <p:cNvSpPr txBox="1"/>
          <p:nvPr/>
        </p:nvSpPr>
        <p:spPr>
          <a:xfrm>
            <a:off x="7353897" y="5715000"/>
            <a:ext cx="1218603" cy="276999"/>
          </a:xfrm>
          <a:prstGeom prst="rect">
            <a:avLst/>
          </a:prstGeom>
          <a:noFill/>
        </p:spPr>
        <p:txBody>
          <a:bodyPr wrap="none">
            <a:spAutoFit/>
          </a:bodyPr>
          <a:lstStyle/>
          <a:p>
            <a:pPr>
              <a:defRPr/>
            </a:pPr>
            <a:r>
              <a:rPr lang="en-US" sz="1200" i="1" dirty="0" smtClean="0">
                <a:solidFill>
                  <a:schemeClr val="bg1"/>
                </a:solidFill>
                <a:latin typeface="+mn-lt"/>
              </a:rPr>
              <a:t>K.  Launchbaugh</a:t>
            </a:r>
            <a:endParaRPr lang="en-US" sz="1200" i="1" dirty="0">
              <a:solidFill>
                <a:schemeClr val="bg1"/>
              </a:solidFill>
              <a:latin typeface="+mn-lt"/>
            </a:endParaRPr>
          </a:p>
        </p:txBody>
      </p:sp>
      <p:sp>
        <p:nvSpPr>
          <p:cNvPr id="9" name="TextBox 8"/>
          <p:cNvSpPr txBox="1"/>
          <p:nvPr/>
        </p:nvSpPr>
        <p:spPr>
          <a:xfrm>
            <a:off x="1952625" y="5695950"/>
            <a:ext cx="1218603" cy="276999"/>
          </a:xfrm>
          <a:prstGeom prst="rect">
            <a:avLst/>
          </a:prstGeom>
          <a:noFill/>
        </p:spPr>
        <p:txBody>
          <a:bodyPr wrap="none">
            <a:spAutoFit/>
          </a:bodyPr>
          <a:lstStyle/>
          <a:p>
            <a:pPr>
              <a:defRPr/>
            </a:pPr>
            <a:r>
              <a:rPr lang="en-US" sz="1200" i="1" dirty="0" smtClean="0">
                <a:solidFill>
                  <a:schemeClr val="bg1"/>
                </a:solidFill>
                <a:latin typeface="+mn-lt"/>
              </a:rPr>
              <a:t>K.  Launchbaugh</a:t>
            </a:r>
            <a:endParaRPr lang="en-US" sz="1200" i="1" dirty="0">
              <a:solidFill>
                <a:schemeClr val="bg1"/>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Why are rangelands important?</a:t>
            </a:r>
          </a:p>
        </p:txBody>
      </p:sp>
      <p:grpSp>
        <p:nvGrpSpPr>
          <p:cNvPr id="17" name="Group 16"/>
          <p:cNvGrpSpPr/>
          <p:nvPr/>
        </p:nvGrpSpPr>
        <p:grpSpPr>
          <a:xfrm>
            <a:off x="457200" y="1752600"/>
            <a:ext cx="7642225" cy="4911436"/>
            <a:chOff x="457200" y="1752600"/>
            <a:chExt cx="7642225" cy="4911436"/>
          </a:xfrm>
        </p:grpSpPr>
        <p:pic>
          <p:nvPicPr>
            <p:cNvPr id="12291" name="Picture 3" descr="C:\Documents and Settings\lmoore\Local Settings\Temporary Internet Files\Content.IE5\11TQ6MCU\MCj04316200000[1].png"/>
            <p:cNvPicPr>
              <a:picLocks noChangeAspect="1" noChangeArrowheads="1"/>
            </p:cNvPicPr>
            <p:nvPr/>
          </p:nvPicPr>
          <p:blipFill>
            <a:blip r:embed="rId3" cstate="print"/>
            <a:srcRect/>
            <a:stretch>
              <a:fillRect/>
            </a:stretch>
          </p:blipFill>
          <p:spPr bwMode="auto">
            <a:xfrm>
              <a:off x="457200" y="2133600"/>
              <a:ext cx="1009650" cy="1009650"/>
            </a:xfrm>
            <a:prstGeom prst="rect">
              <a:avLst/>
            </a:prstGeom>
            <a:noFill/>
            <a:ln w="9525">
              <a:noFill/>
              <a:miter lim="800000"/>
              <a:headEnd/>
              <a:tailEnd/>
            </a:ln>
          </p:spPr>
        </p:pic>
        <p:pic>
          <p:nvPicPr>
            <p:cNvPr id="33805" name="Picture 13" descr="C:\Documents and Settings\lmoore\My Documents\My Pictures\Microsoft Clip Organizer\j0349411.wmf"/>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1143000" y="3200654"/>
              <a:ext cx="1202421" cy="933602"/>
            </a:xfrm>
            <a:prstGeom prst="rect">
              <a:avLst/>
            </a:prstGeom>
            <a:noFill/>
          </p:spPr>
        </p:pic>
        <p:pic>
          <p:nvPicPr>
            <p:cNvPr id="33808" name="Picture 16" descr="C:\Documents and Settings\lmoore\Local Settings\Temporary Internet Files\Content.IE5\SMO72L0Y\MCMP00123_0000[1].wmf"/>
            <p:cNvPicPr>
              <a:picLocks noChangeAspect="1" noChangeArrowheads="1"/>
            </p:cNvPicPr>
            <p:nvPr/>
          </p:nvPicPr>
          <p:blipFill>
            <a:blip r:embed="rId5" cstate="print">
              <a:duotone>
                <a:prstClr val="black"/>
                <a:schemeClr val="bg2">
                  <a:lumMod val="75000"/>
                  <a:tint val="45000"/>
                  <a:satMod val="400000"/>
                </a:schemeClr>
              </a:duotone>
            </a:blip>
            <a:srcRect/>
            <a:stretch>
              <a:fillRect/>
            </a:stretch>
          </p:blipFill>
          <p:spPr bwMode="auto">
            <a:xfrm>
              <a:off x="3276600" y="4800600"/>
              <a:ext cx="603968" cy="996696"/>
            </a:xfrm>
            <a:prstGeom prst="rect">
              <a:avLst/>
            </a:prstGeom>
            <a:noFill/>
          </p:spPr>
        </p:pic>
        <p:sp>
          <p:nvSpPr>
            <p:cNvPr id="12294" name="TextBox 19"/>
            <p:cNvSpPr txBox="1">
              <a:spLocks noChangeArrowheads="1"/>
            </p:cNvSpPr>
            <p:nvPr/>
          </p:nvSpPr>
          <p:spPr bwMode="auto">
            <a:xfrm>
              <a:off x="1752600" y="2209800"/>
              <a:ext cx="4522788" cy="892175"/>
            </a:xfrm>
            <a:prstGeom prst="rect">
              <a:avLst/>
            </a:prstGeom>
            <a:noFill/>
            <a:ln w="9525">
              <a:noFill/>
              <a:miter lim="800000"/>
              <a:headEnd/>
              <a:tailEnd/>
            </a:ln>
          </p:spPr>
          <p:txBody>
            <a:bodyPr wrap="none">
              <a:spAutoFit/>
            </a:bodyPr>
            <a:lstStyle/>
            <a:p>
              <a:r>
                <a:rPr lang="en-US" sz="2600" dirty="0"/>
                <a:t>47% of the EARTH is rangeland</a:t>
              </a:r>
              <a:br>
                <a:rPr lang="en-US" sz="2600" dirty="0"/>
              </a:br>
              <a:r>
                <a:rPr lang="en-US" sz="2400" i="1" dirty="0"/>
                <a:t>(some estimates as high as 70%)</a:t>
              </a:r>
            </a:p>
          </p:txBody>
        </p:sp>
        <p:sp>
          <p:nvSpPr>
            <p:cNvPr id="12295" name="TextBox 20"/>
            <p:cNvSpPr txBox="1">
              <a:spLocks noChangeArrowheads="1"/>
            </p:cNvSpPr>
            <p:nvPr/>
          </p:nvSpPr>
          <p:spPr bwMode="auto">
            <a:xfrm>
              <a:off x="2590800" y="3352800"/>
              <a:ext cx="3859213" cy="492125"/>
            </a:xfrm>
            <a:prstGeom prst="rect">
              <a:avLst/>
            </a:prstGeom>
            <a:noFill/>
            <a:ln w="9525">
              <a:noFill/>
              <a:miter lim="800000"/>
              <a:headEnd/>
              <a:tailEnd/>
            </a:ln>
          </p:spPr>
          <p:txBody>
            <a:bodyPr wrap="none">
              <a:spAutoFit/>
            </a:bodyPr>
            <a:lstStyle/>
            <a:p>
              <a:r>
                <a:rPr lang="en-US" sz="2600"/>
                <a:t>36% of the US is rangeland</a:t>
              </a:r>
            </a:p>
          </p:txBody>
        </p:sp>
        <p:sp>
          <p:nvSpPr>
            <p:cNvPr id="12296" name="TextBox 21"/>
            <p:cNvSpPr txBox="1">
              <a:spLocks noChangeArrowheads="1"/>
            </p:cNvSpPr>
            <p:nvPr/>
          </p:nvSpPr>
          <p:spPr bwMode="auto">
            <a:xfrm>
              <a:off x="3200400" y="4114800"/>
              <a:ext cx="4899025" cy="492125"/>
            </a:xfrm>
            <a:prstGeom prst="rect">
              <a:avLst/>
            </a:prstGeom>
            <a:noFill/>
            <a:ln w="9525">
              <a:noFill/>
              <a:miter lim="800000"/>
              <a:headEnd/>
              <a:tailEnd/>
            </a:ln>
          </p:spPr>
          <p:txBody>
            <a:bodyPr wrap="none">
              <a:spAutoFit/>
            </a:bodyPr>
            <a:lstStyle/>
            <a:p>
              <a:r>
                <a:rPr lang="en-US" sz="2600" dirty="0"/>
                <a:t>53% of Western States is rangeland</a:t>
              </a:r>
            </a:p>
          </p:txBody>
        </p:sp>
        <p:sp>
          <p:nvSpPr>
            <p:cNvPr id="12297" name="TextBox 22"/>
            <p:cNvSpPr txBox="1">
              <a:spLocks noChangeArrowheads="1"/>
            </p:cNvSpPr>
            <p:nvPr/>
          </p:nvSpPr>
          <p:spPr bwMode="auto">
            <a:xfrm>
              <a:off x="4038600" y="5105146"/>
              <a:ext cx="3793026" cy="492443"/>
            </a:xfrm>
            <a:prstGeom prst="rect">
              <a:avLst/>
            </a:prstGeom>
            <a:noFill/>
            <a:ln w="9525">
              <a:noFill/>
              <a:miter lim="800000"/>
              <a:headEnd/>
              <a:tailEnd/>
            </a:ln>
          </p:spPr>
          <p:txBody>
            <a:bodyPr wrap="none">
              <a:spAutoFit/>
            </a:bodyPr>
            <a:lstStyle/>
            <a:p>
              <a:r>
                <a:rPr lang="en-US" sz="2600" dirty="0"/>
                <a:t>48% of </a:t>
              </a:r>
              <a:r>
                <a:rPr lang="en-US" sz="2600" dirty="0" smtClean="0"/>
                <a:t>Idaho </a:t>
              </a:r>
              <a:r>
                <a:rPr lang="en-US" sz="2600" dirty="0"/>
                <a:t>is rangeland</a:t>
              </a:r>
            </a:p>
          </p:txBody>
        </p:sp>
        <p:pic>
          <p:nvPicPr>
            <p:cNvPr id="12298" name="Picture 10" descr="Western US.jpg"/>
            <p:cNvPicPr>
              <a:picLocks noChangeAspect="1"/>
            </p:cNvPicPr>
            <p:nvPr/>
          </p:nvPicPr>
          <p:blipFill>
            <a:blip r:embed="rId6" cstate="print"/>
            <a:srcRect l="18533" t="16731" r="21236" b="10764"/>
            <a:stretch>
              <a:fillRect/>
            </a:stretch>
          </p:blipFill>
          <p:spPr bwMode="auto">
            <a:xfrm>
              <a:off x="2209800" y="3962400"/>
              <a:ext cx="990600" cy="990600"/>
            </a:xfrm>
            <a:prstGeom prst="rect">
              <a:avLst/>
            </a:prstGeom>
            <a:noFill/>
            <a:ln w="9525">
              <a:noFill/>
              <a:miter lim="800000"/>
              <a:headEnd/>
              <a:tailEnd/>
            </a:ln>
          </p:spPr>
        </p:pic>
        <p:sp>
          <p:nvSpPr>
            <p:cNvPr id="12299" name="TextBox 10"/>
            <p:cNvSpPr txBox="1">
              <a:spLocks noChangeArrowheads="1"/>
            </p:cNvSpPr>
            <p:nvPr/>
          </p:nvSpPr>
          <p:spPr bwMode="auto">
            <a:xfrm>
              <a:off x="609600" y="1752600"/>
              <a:ext cx="4230688" cy="523875"/>
            </a:xfrm>
            <a:prstGeom prst="rect">
              <a:avLst/>
            </a:prstGeom>
            <a:noFill/>
            <a:ln w="9525">
              <a:noFill/>
              <a:miter lim="800000"/>
              <a:headEnd/>
              <a:tailEnd/>
            </a:ln>
          </p:spPr>
          <p:txBody>
            <a:bodyPr wrap="none">
              <a:spAutoFit/>
            </a:bodyPr>
            <a:lstStyle/>
            <a:p>
              <a:r>
                <a:rPr lang="en-US" sz="2800" b="1">
                  <a:solidFill>
                    <a:schemeClr val="bg2"/>
                  </a:solidFill>
                </a:rPr>
                <a:t>They cover a lot of ground</a:t>
              </a:r>
            </a:p>
          </p:txBody>
        </p:sp>
        <p:grpSp>
          <p:nvGrpSpPr>
            <p:cNvPr id="12" name="Group 25"/>
            <p:cNvGrpSpPr>
              <a:grpSpLocks noChangeAspect="1"/>
            </p:cNvGrpSpPr>
            <p:nvPr/>
          </p:nvGrpSpPr>
          <p:grpSpPr bwMode="auto">
            <a:xfrm>
              <a:off x="3886200" y="5791200"/>
              <a:ext cx="685800" cy="872836"/>
              <a:chOff x="1440" y="2173"/>
              <a:chExt cx="1392" cy="2147"/>
            </a:xfrm>
          </p:grpSpPr>
          <p:sp>
            <p:nvSpPr>
              <p:cNvPr id="13" name="AutoShape 24"/>
              <p:cNvSpPr>
                <a:spLocks noChangeAspect="1" noChangeArrowheads="1" noTextEdit="1"/>
              </p:cNvSpPr>
              <p:nvPr/>
            </p:nvSpPr>
            <p:spPr bwMode="auto">
              <a:xfrm>
                <a:off x="1440" y="2173"/>
                <a:ext cx="1392" cy="2147"/>
              </a:xfrm>
              <a:prstGeom prst="rect">
                <a:avLst/>
              </a:prstGeom>
              <a:noFill/>
              <a:ln w="9525">
                <a:noFill/>
                <a:miter lim="800000"/>
                <a:headEnd/>
                <a:tailEnd/>
              </a:ln>
            </p:spPr>
            <p:txBody>
              <a:bodyPr/>
              <a:lstStyle/>
              <a:p>
                <a:endParaRPr lang="en-US"/>
              </a:p>
            </p:txBody>
          </p:sp>
          <p:sp>
            <p:nvSpPr>
              <p:cNvPr id="14" name="Freeform 26"/>
              <p:cNvSpPr>
                <a:spLocks/>
              </p:cNvSpPr>
              <p:nvPr/>
            </p:nvSpPr>
            <p:spPr bwMode="auto">
              <a:xfrm>
                <a:off x="1440" y="2229"/>
                <a:ext cx="1323" cy="2091"/>
              </a:xfrm>
              <a:custGeom>
                <a:avLst/>
                <a:gdLst>
                  <a:gd name="T0" fmla="*/ 1323 w 1323"/>
                  <a:gd name="T1" fmla="*/ 269 h 2091"/>
                  <a:gd name="T2" fmla="*/ 185 w 1323"/>
                  <a:gd name="T3" fmla="*/ 0 h 2091"/>
                  <a:gd name="T4" fmla="*/ 0 w 1323"/>
                  <a:gd name="T5" fmla="*/ 783 h 2091"/>
                  <a:gd name="T6" fmla="*/ 837 w 1323"/>
                  <a:gd name="T7" fmla="*/ 2091 h 2091"/>
                  <a:gd name="T8" fmla="*/ 842 w 1323"/>
                  <a:gd name="T9" fmla="*/ 2083 h 2091"/>
                  <a:gd name="T10" fmla="*/ 855 w 1323"/>
                  <a:gd name="T11" fmla="*/ 2065 h 2091"/>
                  <a:gd name="T12" fmla="*/ 866 w 1323"/>
                  <a:gd name="T13" fmla="*/ 2043 h 2091"/>
                  <a:gd name="T14" fmla="*/ 871 w 1323"/>
                  <a:gd name="T15" fmla="*/ 2023 h 2091"/>
                  <a:gd name="T16" fmla="*/ 867 w 1323"/>
                  <a:gd name="T17" fmla="*/ 1996 h 2091"/>
                  <a:gd name="T18" fmla="*/ 864 w 1323"/>
                  <a:gd name="T19" fmla="*/ 1956 h 2091"/>
                  <a:gd name="T20" fmla="*/ 863 w 1323"/>
                  <a:gd name="T21" fmla="*/ 1919 h 2091"/>
                  <a:gd name="T22" fmla="*/ 871 w 1323"/>
                  <a:gd name="T23" fmla="*/ 1901 h 2091"/>
                  <a:gd name="T24" fmla="*/ 883 w 1323"/>
                  <a:gd name="T25" fmla="*/ 1893 h 2091"/>
                  <a:gd name="T26" fmla="*/ 896 w 1323"/>
                  <a:gd name="T27" fmla="*/ 1883 h 2091"/>
                  <a:gd name="T28" fmla="*/ 906 w 1323"/>
                  <a:gd name="T29" fmla="*/ 1875 h 2091"/>
                  <a:gd name="T30" fmla="*/ 909 w 1323"/>
                  <a:gd name="T31" fmla="*/ 1872 h 2091"/>
                  <a:gd name="T32" fmla="*/ 954 w 1323"/>
                  <a:gd name="T33" fmla="*/ 1856 h 2091"/>
                  <a:gd name="T34" fmla="*/ 959 w 1323"/>
                  <a:gd name="T35" fmla="*/ 1862 h 2091"/>
                  <a:gd name="T36" fmla="*/ 972 w 1323"/>
                  <a:gd name="T37" fmla="*/ 1874 h 2091"/>
                  <a:gd name="T38" fmla="*/ 988 w 1323"/>
                  <a:gd name="T39" fmla="*/ 1882 h 2091"/>
                  <a:gd name="T40" fmla="*/ 999 w 1323"/>
                  <a:gd name="T41" fmla="*/ 1879 h 2091"/>
                  <a:gd name="T42" fmla="*/ 1007 w 1323"/>
                  <a:gd name="T43" fmla="*/ 1859 h 2091"/>
                  <a:gd name="T44" fmla="*/ 1015 w 1323"/>
                  <a:gd name="T45" fmla="*/ 1832 h 2091"/>
                  <a:gd name="T46" fmla="*/ 1020 w 1323"/>
                  <a:gd name="T47" fmla="*/ 1809 h 2091"/>
                  <a:gd name="T48" fmla="*/ 1022 w 1323"/>
                  <a:gd name="T49" fmla="*/ 1800 h 2091"/>
                  <a:gd name="T50" fmla="*/ 1323 w 1323"/>
                  <a:gd name="T51" fmla="*/ 269 h 20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3"/>
                  <a:gd name="T79" fmla="*/ 0 h 2091"/>
                  <a:gd name="T80" fmla="*/ 1323 w 1323"/>
                  <a:gd name="T81" fmla="*/ 2091 h 20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3" h="2091">
                    <a:moveTo>
                      <a:pt x="1323" y="269"/>
                    </a:moveTo>
                    <a:lnTo>
                      <a:pt x="185" y="0"/>
                    </a:lnTo>
                    <a:lnTo>
                      <a:pt x="0" y="783"/>
                    </a:lnTo>
                    <a:lnTo>
                      <a:pt x="837" y="2091"/>
                    </a:lnTo>
                    <a:lnTo>
                      <a:pt x="842" y="2083"/>
                    </a:lnTo>
                    <a:lnTo>
                      <a:pt x="855" y="2065"/>
                    </a:lnTo>
                    <a:lnTo>
                      <a:pt x="866" y="2043"/>
                    </a:lnTo>
                    <a:lnTo>
                      <a:pt x="871" y="2023"/>
                    </a:lnTo>
                    <a:lnTo>
                      <a:pt x="867" y="1996"/>
                    </a:lnTo>
                    <a:lnTo>
                      <a:pt x="864" y="1956"/>
                    </a:lnTo>
                    <a:lnTo>
                      <a:pt x="863" y="1919"/>
                    </a:lnTo>
                    <a:lnTo>
                      <a:pt x="871" y="1901"/>
                    </a:lnTo>
                    <a:lnTo>
                      <a:pt x="883" y="1893"/>
                    </a:lnTo>
                    <a:lnTo>
                      <a:pt x="896" y="1883"/>
                    </a:lnTo>
                    <a:lnTo>
                      <a:pt x="906" y="1875"/>
                    </a:lnTo>
                    <a:lnTo>
                      <a:pt x="909" y="1872"/>
                    </a:lnTo>
                    <a:lnTo>
                      <a:pt x="954" y="1856"/>
                    </a:lnTo>
                    <a:lnTo>
                      <a:pt x="959" y="1862"/>
                    </a:lnTo>
                    <a:lnTo>
                      <a:pt x="972" y="1874"/>
                    </a:lnTo>
                    <a:lnTo>
                      <a:pt x="988" y="1882"/>
                    </a:lnTo>
                    <a:lnTo>
                      <a:pt x="999" y="1879"/>
                    </a:lnTo>
                    <a:lnTo>
                      <a:pt x="1007" y="1859"/>
                    </a:lnTo>
                    <a:lnTo>
                      <a:pt x="1015" y="1832"/>
                    </a:lnTo>
                    <a:lnTo>
                      <a:pt x="1020" y="1809"/>
                    </a:lnTo>
                    <a:lnTo>
                      <a:pt x="1022" y="1800"/>
                    </a:lnTo>
                    <a:lnTo>
                      <a:pt x="1323" y="269"/>
                    </a:lnTo>
                    <a:close/>
                  </a:path>
                </a:pathLst>
              </a:custGeom>
              <a:solidFill>
                <a:srgbClr val="000000"/>
              </a:solidFill>
              <a:ln w="9525">
                <a:noFill/>
                <a:round/>
                <a:headEnd/>
                <a:tailEnd/>
              </a:ln>
            </p:spPr>
            <p:txBody>
              <a:bodyPr/>
              <a:lstStyle/>
              <a:p>
                <a:endParaRPr lang="en-US"/>
              </a:p>
            </p:txBody>
          </p:sp>
          <p:sp>
            <p:nvSpPr>
              <p:cNvPr id="15" name="Freeform 27"/>
              <p:cNvSpPr>
                <a:spLocks/>
              </p:cNvSpPr>
              <p:nvPr/>
            </p:nvSpPr>
            <p:spPr bwMode="auto">
              <a:xfrm>
                <a:off x="1509" y="2173"/>
                <a:ext cx="1323" cy="2091"/>
              </a:xfrm>
              <a:custGeom>
                <a:avLst/>
                <a:gdLst>
                  <a:gd name="T0" fmla="*/ 1323 w 1323"/>
                  <a:gd name="T1" fmla="*/ 269 h 2091"/>
                  <a:gd name="T2" fmla="*/ 185 w 1323"/>
                  <a:gd name="T3" fmla="*/ 0 h 2091"/>
                  <a:gd name="T4" fmla="*/ 0 w 1323"/>
                  <a:gd name="T5" fmla="*/ 782 h 2091"/>
                  <a:gd name="T6" fmla="*/ 837 w 1323"/>
                  <a:gd name="T7" fmla="*/ 2091 h 2091"/>
                  <a:gd name="T8" fmla="*/ 842 w 1323"/>
                  <a:gd name="T9" fmla="*/ 2083 h 2091"/>
                  <a:gd name="T10" fmla="*/ 855 w 1323"/>
                  <a:gd name="T11" fmla="*/ 2065 h 2091"/>
                  <a:gd name="T12" fmla="*/ 866 w 1323"/>
                  <a:gd name="T13" fmla="*/ 2042 h 2091"/>
                  <a:gd name="T14" fmla="*/ 871 w 1323"/>
                  <a:gd name="T15" fmla="*/ 2023 h 2091"/>
                  <a:gd name="T16" fmla="*/ 869 w 1323"/>
                  <a:gd name="T17" fmla="*/ 1996 h 2091"/>
                  <a:gd name="T18" fmla="*/ 864 w 1323"/>
                  <a:gd name="T19" fmla="*/ 1955 h 2091"/>
                  <a:gd name="T20" fmla="*/ 864 w 1323"/>
                  <a:gd name="T21" fmla="*/ 1918 h 2091"/>
                  <a:gd name="T22" fmla="*/ 871 w 1323"/>
                  <a:gd name="T23" fmla="*/ 1901 h 2091"/>
                  <a:gd name="T24" fmla="*/ 884 w 1323"/>
                  <a:gd name="T25" fmla="*/ 1894 h 2091"/>
                  <a:gd name="T26" fmla="*/ 897 w 1323"/>
                  <a:gd name="T27" fmla="*/ 1885 h 2091"/>
                  <a:gd name="T28" fmla="*/ 906 w 1323"/>
                  <a:gd name="T29" fmla="*/ 1877 h 2091"/>
                  <a:gd name="T30" fmla="*/ 909 w 1323"/>
                  <a:gd name="T31" fmla="*/ 1873 h 2091"/>
                  <a:gd name="T32" fmla="*/ 954 w 1323"/>
                  <a:gd name="T33" fmla="*/ 1856 h 2091"/>
                  <a:gd name="T34" fmla="*/ 959 w 1323"/>
                  <a:gd name="T35" fmla="*/ 1862 h 2091"/>
                  <a:gd name="T36" fmla="*/ 972 w 1323"/>
                  <a:gd name="T37" fmla="*/ 1873 h 2091"/>
                  <a:gd name="T38" fmla="*/ 988 w 1323"/>
                  <a:gd name="T39" fmla="*/ 1881 h 2091"/>
                  <a:gd name="T40" fmla="*/ 1000 w 1323"/>
                  <a:gd name="T41" fmla="*/ 1878 h 2091"/>
                  <a:gd name="T42" fmla="*/ 1008 w 1323"/>
                  <a:gd name="T43" fmla="*/ 1859 h 2091"/>
                  <a:gd name="T44" fmla="*/ 1016 w 1323"/>
                  <a:gd name="T45" fmla="*/ 1833 h 2091"/>
                  <a:gd name="T46" fmla="*/ 1020 w 1323"/>
                  <a:gd name="T47" fmla="*/ 1809 h 2091"/>
                  <a:gd name="T48" fmla="*/ 1022 w 1323"/>
                  <a:gd name="T49" fmla="*/ 1799 h 2091"/>
                  <a:gd name="T50" fmla="*/ 1323 w 1323"/>
                  <a:gd name="T51" fmla="*/ 269 h 20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3"/>
                  <a:gd name="T79" fmla="*/ 0 h 2091"/>
                  <a:gd name="T80" fmla="*/ 1323 w 1323"/>
                  <a:gd name="T81" fmla="*/ 2091 h 20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3" h="2091">
                    <a:moveTo>
                      <a:pt x="1323" y="269"/>
                    </a:moveTo>
                    <a:lnTo>
                      <a:pt x="185" y="0"/>
                    </a:lnTo>
                    <a:lnTo>
                      <a:pt x="0" y="782"/>
                    </a:lnTo>
                    <a:lnTo>
                      <a:pt x="837" y="2091"/>
                    </a:lnTo>
                    <a:lnTo>
                      <a:pt x="842" y="2083"/>
                    </a:lnTo>
                    <a:lnTo>
                      <a:pt x="855" y="2065"/>
                    </a:lnTo>
                    <a:lnTo>
                      <a:pt x="866" y="2042"/>
                    </a:lnTo>
                    <a:lnTo>
                      <a:pt x="871" y="2023"/>
                    </a:lnTo>
                    <a:lnTo>
                      <a:pt x="869" y="1996"/>
                    </a:lnTo>
                    <a:lnTo>
                      <a:pt x="864" y="1955"/>
                    </a:lnTo>
                    <a:lnTo>
                      <a:pt x="864" y="1918"/>
                    </a:lnTo>
                    <a:lnTo>
                      <a:pt x="871" y="1901"/>
                    </a:lnTo>
                    <a:lnTo>
                      <a:pt x="884" y="1894"/>
                    </a:lnTo>
                    <a:lnTo>
                      <a:pt x="897" y="1885"/>
                    </a:lnTo>
                    <a:lnTo>
                      <a:pt x="906" y="1877"/>
                    </a:lnTo>
                    <a:lnTo>
                      <a:pt x="909" y="1873"/>
                    </a:lnTo>
                    <a:lnTo>
                      <a:pt x="954" y="1856"/>
                    </a:lnTo>
                    <a:lnTo>
                      <a:pt x="959" y="1862"/>
                    </a:lnTo>
                    <a:lnTo>
                      <a:pt x="972" y="1873"/>
                    </a:lnTo>
                    <a:lnTo>
                      <a:pt x="988" y="1881"/>
                    </a:lnTo>
                    <a:lnTo>
                      <a:pt x="1000" y="1878"/>
                    </a:lnTo>
                    <a:lnTo>
                      <a:pt x="1008" y="1859"/>
                    </a:lnTo>
                    <a:lnTo>
                      <a:pt x="1016" y="1833"/>
                    </a:lnTo>
                    <a:lnTo>
                      <a:pt x="1020" y="1809"/>
                    </a:lnTo>
                    <a:lnTo>
                      <a:pt x="1022" y="1799"/>
                    </a:lnTo>
                    <a:lnTo>
                      <a:pt x="1323" y="269"/>
                    </a:lnTo>
                    <a:close/>
                  </a:path>
                </a:pathLst>
              </a:custGeom>
              <a:solidFill>
                <a:srgbClr val="BFBF7F"/>
              </a:solidFill>
              <a:ln w="9525">
                <a:noFill/>
                <a:round/>
                <a:headEnd/>
                <a:tailEnd/>
              </a:ln>
            </p:spPr>
            <p:txBody>
              <a:bodyPr/>
              <a:lstStyle/>
              <a:p>
                <a:endParaRPr lang="en-US"/>
              </a:p>
            </p:txBody>
          </p:sp>
        </p:grpSp>
        <p:sp>
          <p:nvSpPr>
            <p:cNvPr id="16" name="TextBox 22"/>
            <p:cNvSpPr txBox="1">
              <a:spLocks noChangeArrowheads="1"/>
            </p:cNvSpPr>
            <p:nvPr/>
          </p:nvSpPr>
          <p:spPr bwMode="auto">
            <a:xfrm>
              <a:off x="4648200" y="5943600"/>
              <a:ext cx="2432076" cy="492443"/>
            </a:xfrm>
            <a:prstGeom prst="rect">
              <a:avLst/>
            </a:prstGeom>
            <a:noFill/>
            <a:ln w="9525">
              <a:noFill/>
              <a:miter lim="800000"/>
              <a:headEnd/>
              <a:tailEnd/>
            </a:ln>
          </p:spPr>
          <p:txBody>
            <a:bodyPr wrap="none">
              <a:spAutoFit/>
            </a:bodyPr>
            <a:lstStyle/>
            <a:p>
              <a:r>
                <a:rPr lang="en-US" sz="2600" dirty="0" smtClean="0"/>
                <a:t>80 % </a:t>
              </a:r>
              <a:r>
                <a:rPr lang="en-US" sz="2600"/>
                <a:t>of </a:t>
              </a:r>
              <a:r>
                <a:rPr lang="en-US" sz="2600" smtClean="0"/>
                <a:t>Nevada</a:t>
              </a:r>
              <a:endParaRPr lang="en-US" sz="2600"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Why are rangelands important?</a:t>
            </a:r>
          </a:p>
        </p:txBody>
      </p:sp>
      <p:sp>
        <p:nvSpPr>
          <p:cNvPr id="13315" name="Content Placeholder 2"/>
          <p:cNvSpPr>
            <a:spLocks noGrp="1"/>
          </p:cNvSpPr>
          <p:nvPr>
            <p:ph idx="1"/>
          </p:nvPr>
        </p:nvSpPr>
        <p:spPr>
          <a:xfrm>
            <a:off x="457200" y="2362200"/>
            <a:ext cx="8229600" cy="4302125"/>
          </a:xfrm>
        </p:spPr>
        <p:txBody>
          <a:bodyPr/>
          <a:lstStyle/>
          <a:p>
            <a:r>
              <a:rPr lang="en-US" smtClean="0"/>
              <a:t>Half of the earth’s surface is rangeland</a:t>
            </a:r>
          </a:p>
          <a:p>
            <a:pPr lvl="1"/>
            <a:r>
              <a:rPr lang="en-US" smtClean="0"/>
              <a:t>47% = Rangeland</a:t>
            </a:r>
          </a:p>
          <a:p>
            <a:pPr lvl="1"/>
            <a:r>
              <a:rPr lang="en-US" smtClean="0"/>
              <a:t>25% = Dense Forest</a:t>
            </a:r>
          </a:p>
          <a:p>
            <a:pPr lvl="1"/>
            <a:r>
              <a:rPr lang="en-US" smtClean="0"/>
              <a:t>10% = Cropland</a:t>
            </a:r>
          </a:p>
          <a:p>
            <a:pPr lvl="1"/>
            <a:r>
              <a:rPr lang="en-US" smtClean="0"/>
              <a:t>  3% = Urban</a:t>
            </a:r>
          </a:p>
          <a:p>
            <a:pPr lvl="1"/>
            <a:r>
              <a:rPr lang="en-US" smtClean="0"/>
              <a:t>15% = Ice, rock, and barren desert</a:t>
            </a:r>
          </a:p>
          <a:p>
            <a:pPr lvl="1">
              <a:buFont typeface="Wingdings" pitchFamily="2" charset="2"/>
              <a:buNone/>
            </a:pPr>
            <a:endParaRPr lang="en-US" smtClean="0"/>
          </a:p>
        </p:txBody>
      </p:sp>
      <p:sp>
        <p:nvSpPr>
          <p:cNvPr id="13316" name="TextBox 3"/>
          <p:cNvSpPr txBox="1">
            <a:spLocks noChangeArrowheads="1"/>
          </p:cNvSpPr>
          <p:nvPr/>
        </p:nvSpPr>
        <p:spPr bwMode="auto">
          <a:xfrm>
            <a:off x="609600" y="1752600"/>
            <a:ext cx="4230688" cy="523875"/>
          </a:xfrm>
          <a:prstGeom prst="rect">
            <a:avLst/>
          </a:prstGeom>
          <a:noFill/>
          <a:ln w="9525">
            <a:noFill/>
            <a:miter lim="800000"/>
            <a:headEnd/>
            <a:tailEnd/>
          </a:ln>
        </p:spPr>
        <p:txBody>
          <a:bodyPr wrap="none">
            <a:spAutoFit/>
          </a:bodyPr>
          <a:lstStyle/>
          <a:p>
            <a:r>
              <a:rPr lang="en-US" sz="2800" b="1">
                <a:solidFill>
                  <a:schemeClr val="bg2"/>
                </a:solidFill>
              </a:rPr>
              <a:t>They cover a lot of ground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28600"/>
            <a:ext cx="9144000" cy="1143000"/>
          </a:xfrm>
        </p:spPr>
        <p:txBody>
          <a:bodyPr/>
          <a:lstStyle/>
          <a:p>
            <a:pPr eaLnBrk="1" hangingPunct="1"/>
            <a:r>
              <a:rPr lang="en-US" sz="3200" b="1" i="1" dirty="0" smtClean="0"/>
              <a:t>Rangelands are Diverse and Extensive!</a:t>
            </a:r>
          </a:p>
        </p:txBody>
      </p:sp>
      <p:sp>
        <p:nvSpPr>
          <p:cNvPr id="4099" name="Text Box 3"/>
          <p:cNvSpPr txBox="1">
            <a:spLocks noChangeArrowheads="1"/>
          </p:cNvSpPr>
          <p:nvPr/>
        </p:nvSpPr>
        <p:spPr bwMode="auto">
          <a:xfrm>
            <a:off x="2286000" y="4267200"/>
            <a:ext cx="184150" cy="244475"/>
          </a:xfrm>
          <a:prstGeom prst="rect">
            <a:avLst/>
          </a:prstGeom>
          <a:noFill/>
          <a:ln w="9525">
            <a:noFill/>
            <a:miter lim="800000"/>
            <a:headEnd/>
            <a:tailEnd/>
          </a:ln>
        </p:spPr>
        <p:txBody>
          <a:bodyPr wrap="none">
            <a:spAutoFit/>
          </a:bodyPr>
          <a:lstStyle/>
          <a:p>
            <a:pPr eaLnBrk="0" hangingPunct="0"/>
            <a:endParaRPr lang="en-US" sz="1000">
              <a:latin typeface="Comic Sans MS" pitchFamily="66" charset="0"/>
            </a:endParaRPr>
          </a:p>
        </p:txBody>
      </p:sp>
      <p:pic>
        <p:nvPicPr>
          <p:cNvPr id="4100" name="Picture 4" descr="MCj04316200000[1]"/>
          <p:cNvPicPr>
            <a:picLocks noChangeAspect="1" noChangeArrowheads="1"/>
          </p:cNvPicPr>
          <p:nvPr/>
        </p:nvPicPr>
        <p:blipFill>
          <a:blip r:embed="rId3" cstate="print"/>
          <a:srcRect/>
          <a:stretch>
            <a:fillRect/>
          </a:stretch>
        </p:blipFill>
        <p:spPr bwMode="auto">
          <a:xfrm>
            <a:off x="3048000" y="2438400"/>
            <a:ext cx="3771900" cy="3771900"/>
          </a:xfrm>
          <a:prstGeom prst="rect">
            <a:avLst/>
          </a:prstGeom>
          <a:noFill/>
          <a:ln w="9525">
            <a:noFill/>
            <a:miter lim="800000"/>
            <a:headEnd/>
            <a:tailEnd/>
          </a:ln>
        </p:spPr>
      </p:pic>
      <p:pic>
        <p:nvPicPr>
          <p:cNvPr id="4101" name="Picture 5" descr="tundra"/>
          <p:cNvPicPr>
            <a:picLocks noChangeAspect="1" noChangeArrowheads="1"/>
          </p:cNvPicPr>
          <p:nvPr/>
        </p:nvPicPr>
        <p:blipFill>
          <a:blip r:embed="rId4" cstate="print"/>
          <a:srcRect/>
          <a:stretch>
            <a:fillRect/>
          </a:stretch>
        </p:blipFill>
        <p:spPr bwMode="auto">
          <a:xfrm>
            <a:off x="3657600" y="1524000"/>
            <a:ext cx="1676400" cy="1497013"/>
          </a:xfrm>
          <a:prstGeom prst="rect">
            <a:avLst/>
          </a:prstGeom>
          <a:noFill/>
          <a:ln w="9525">
            <a:noFill/>
            <a:miter lim="800000"/>
            <a:headEnd/>
            <a:tailEnd/>
          </a:ln>
        </p:spPr>
      </p:pic>
      <p:sp>
        <p:nvSpPr>
          <p:cNvPr id="4102" name="Text Box 6"/>
          <p:cNvSpPr txBox="1">
            <a:spLocks noChangeArrowheads="1"/>
          </p:cNvSpPr>
          <p:nvPr/>
        </p:nvSpPr>
        <p:spPr bwMode="auto">
          <a:xfrm>
            <a:off x="2514600" y="1752600"/>
            <a:ext cx="2544763" cy="376238"/>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Tundra of the Arctic</a:t>
            </a:r>
          </a:p>
        </p:txBody>
      </p:sp>
      <p:pic>
        <p:nvPicPr>
          <p:cNvPr id="4103" name="Picture 7" descr="Outback"/>
          <p:cNvPicPr>
            <a:picLocks noChangeAspect="1" noChangeArrowheads="1"/>
          </p:cNvPicPr>
          <p:nvPr/>
        </p:nvPicPr>
        <p:blipFill>
          <a:blip r:embed="rId5" cstate="print"/>
          <a:srcRect/>
          <a:stretch>
            <a:fillRect/>
          </a:stretch>
        </p:blipFill>
        <p:spPr bwMode="auto">
          <a:xfrm>
            <a:off x="5257800" y="5257800"/>
            <a:ext cx="2019300" cy="1355725"/>
          </a:xfrm>
          <a:prstGeom prst="rect">
            <a:avLst/>
          </a:prstGeom>
          <a:noFill/>
          <a:ln w="9525">
            <a:noFill/>
            <a:miter lim="800000"/>
            <a:headEnd/>
            <a:tailEnd/>
          </a:ln>
        </p:spPr>
      </p:pic>
      <p:sp>
        <p:nvSpPr>
          <p:cNvPr id="4104" name="Text Box 8"/>
          <p:cNvSpPr txBox="1">
            <a:spLocks noChangeArrowheads="1"/>
          </p:cNvSpPr>
          <p:nvPr/>
        </p:nvSpPr>
        <p:spPr bwMode="auto">
          <a:xfrm>
            <a:off x="5867400" y="6096000"/>
            <a:ext cx="2533650" cy="376238"/>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Outback of Australia</a:t>
            </a:r>
          </a:p>
        </p:txBody>
      </p:sp>
      <p:pic>
        <p:nvPicPr>
          <p:cNvPr id="4105" name="Picture 9" descr="Savannah"/>
          <p:cNvPicPr>
            <a:picLocks noChangeAspect="1" noChangeArrowheads="1"/>
          </p:cNvPicPr>
          <p:nvPr/>
        </p:nvPicPr>
        <p:blipFill>
          <a:blip r:embed="rId6" cstate="print"/>
          <a:srcRect/>
          <a:stretch>
            <a:fillRect/>
          </a:stretch>
        </p:blipFill>
        <p:spPr bwMode="auto">
          <a:xfrm>
            <a:off x="6096000" y="4038600"/>
            <a:ext cx="1905000" cy="1092200"/>
          </a:xfrm>
          <a:prstGeom prst="rect">
            <a:avLst/>
          </a:prstGeom>
          <a:noFill/>
          <a:ln w="9525">
            <a:noFill/>
            <a:miter lim="800000"/>
            <a:headEnd/>
            <a:tailEnd/>
          </a:ln>
        </p:spPr>
      </p:pic>
      <p:sp>
        <p:nvSpPr>
          <p:cNvPr id="4106" name="Text Box 10"/>
          <p:cNvSpPr txBox="1">
            <a:spLocks noChangeArrowheads="1"/>
          </p:cNvSpPr>
          <p:nvPr/>
        </p:nvSpPr>
        <p:spPr bwMode="auto">
          <a:xfrm>
            <a:off x="6610350" y="4648200"/>
            <a:ext cx="2132013" cy="376238"/>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African Savannah</a:t>
            </a:r>
          </a:p>
        </p:txBody>
      </p:sp>
      <p:pic>
        <p:nvPicPr>
          <p:cNvPr id="4107" name="Picture 11" descr="Mongolia_Plains"/>
          <p:cNvPicPr>
            <a:picLocks noChangeAspect="1" noChangeArrowheads="1"/>
          </p:cNvPicPr>
          <p:nvPr/>
        </p:nvPicPr>
        <p:blipFill>
          <a:blip r:embed="rId7" cstate="print"/>
          <a:srcRect/>
          <a:stretch>
            <a:fillRect/>
          </a:stretch>
        </p:blipFill>
        <p:spPr bwMode="auto">
          <a:xfrm>
            <a:off x="6172200" y="2362200"/>
            <a:ext cx="2286000" cy="1285875"/>
          </a:xfrm>
          <a:prstGeom prst="rect">
            <a:avLst/>
          </a:prstGeom>
          <a:noFill/>
          <a:ln w="9525">
            <a:noFill/>
            <a:miter lim="800000"/>
            <a:headEnd/>
            <a:tailEnd/>
          </a:ln>
        </p:spPr>
      </p:pic>
      <p:sp>
        <p:nvSpPr>
          <p:cNvPr id="4108" name="Text Box 12"/>
          <p:cNvSpPr txBox="1">
            <a:spLocks noChangeArrowheads="1"/>
          </p:cNvSpPr>
          <p:nvPr/>
        </p:nvSpPr>
        <p:spPr bwMode="auto">
          <a:xfrm>
            <a:off x="6934200" y="3200400"/>
            <a:ext cx="1951038" cy="376238"/>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Mongolian Plains</a:t>
            </a:r>
          </a:p>
        </p:txBody>
      </p:sp>
      <p:pic>
        <p:nvPicPr>
          <p:cNvPr id="4109" name="Picture 13" descr="Idaho-Sage-Stepp"/>
          <p:cNvPicPr>
            <a:picLocks noChangeAspect="1" noChangeArrowheads="1"/>
          </p:cNvPicPr>
          <p:nvPr/>
        </p:nvPicPr>
        <p:blipFill>
          <a:blip r:embed="rId8" cstate="print"/>
          <a:srcRect b="19193"/>
          <a:stretch>
            <a:fillRect/>
          </a:stretch>
        </p:blipFill>
        <p:spPr bwMode="auto">
          <a:xfrm>
            <a:off x="1524000" y="2590800"/>
            <a:ext cx="2133600" cy="1293813"/>
          </a:xfrm>
          <a:prstGeom prst="rect">
            <a:avLst/>
          </a:prstGeom>
          <a:noFill/>
          <a:ln w="9525">
            <a:noFill/>
            <a:miter lim="800000"/>
            <a:headEnd/>
            <a:tailEnd/>
          </a:ln>
        </p:spPr>
      </p:pic>
      <p:sp>
        <p:nvSpPr>
          <p:cNvPr id="4110" name="Text Box 14"/>
          <p:cNvSpPr txBox="1">
            <a:spLocks noChangeArrowheads="1"/>
          </p:cNvSpPr>
          <p:nvPr/>
        </p:nvSpPr>
        <p:spPr bwMode="auto">
          <a:xfrm>
            <a:off x="381000" y="2667000"/>
            <a:ext cx="2201863" cy="376238"/>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Sagebrush Steppe</a:t>
            </a:r>
          </a:p>
        </p:txBody>
      </p:sp>
      <p:pic>
        <p:nvPicPr>
          <p:cNvPr id="4111" name="Picture 15" descr="cerrados_Brazil"/>
          <p:cNvPicPr>
            <a:picLocks noChangeAspect="1" noChangeArrowheads="1"/>
          </p:cNvPicPr>
          <p:nvPr/>
        </p:nvPicPr>
        <p:blipFill>
          <a:blip r:embed="rId9" cstate="print"/>
          <a:srcRect/>
          <a:stretch>
            <a:fillRect/>
          </a:stretch>
        </p:blipFill>
        <p:spPr bwMode="auto">
          <a:xfrm>
            <a:off x="2133600" y="5257800"/>
            <a:ext cx="2057400" cy="1373188"/>
          </a:xfrm>
          <a:prstGeom prst="rect">
            <a:avLst/>
          </a:prstGeom>
          <a:noFill/>
          <a:ln w="9525">
            <a:noFill/>
            <a:miter lim="800000"/>
            <a:headEnd/>
            <a:tailEnd/>
          </a:ln>
        </p:spPr>
      </p:pic>
      <p:sp>
        <p:nvSpPr>
          <p:cNvPr id="4112" name="Text Box 16"/>
          <p:cNvSpPr txBox="1">
            <a:spLocks noChangeArrowheads="1"/>
          </p:cNvSpPr>
          <p:nvPr/>
        </p:nvSpPr>
        <p:spPr bwMode="auto">
          <a:xfrm>
            <a:off x="762000" y="5410200"/>
            <a:ext cx="2238375" cy="376238"/>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Cerrados of Brazil</a:t>
            </a:r>
          </a:p>
        </p:txBody>
      </p:sp>
      <p:pic>
        <p:nvPicPr>
          <p:cNvPr id="4113" name="Picture 17" descr="Saguaro(4)"/>
          <p:cNvPicPr>
            <a:picLocks noChangeAspect="1" noChangeArrowheads="1"/>
          </p:cNvPicPr>
          <p:nvPr/>
        </p:nvPicPr>
        <p:blipFill>
          <a:blip r:embed="rId10" cstate="print"/>
          <a:srcRect/>
          <a:stretch>
            <a:fillRect/>
          </a:stretch>
        </p:blipFill>
        <p:spPr bwMode="auto">
          <a:xfrm>
            <a:off x="1295400" y="3810000"/>
            <a:ext cx="2057400" cy="1209675"/>
          </a:xfrm>
          <a:prstGeom prst="rect">
            <a:avLst/>
          </a:prstGeom>
          <a:noFill/>
          <a:ln w="9525">
            <a:noFill/>
            <a:miter lim="800000"/>
            <a:headEnd/>
            <a:tailEnd/>
          </a:ln>
        </p:spPr>
      </p:pic>
      <p:sp>
        <p:nvSpPr>
          <p:cNvPr id="4114" name="Text Box 18"/>
          <p:cNvSpPr txBox="1">
            <a:spLocks noChangeArrowheads="1"/>
          </p:cNvSpPr>
          <p:nvPr/>
        </p:nvSpPr>
        <p:spPr bwMode="auto">
          <a:xfrm>
            <a:off x="444500" y="4114800"/>
            <a:ext cx="1917700" cy="376238"/>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Sonoran Desert</a:t>
            </a:r>
          </a:p>
        </p:txBody>
      </p:sp>
      <p:sp>
        <p:nvSpPr>
          <p:cNvPr id="19" name="Rectangle 2"/>
          <p:cNvSpPr txBox="1">
            <a:spLocks noChangeArrowheads="1"/>
          </p:cNvSpPr>
          <p:nvPr/>
        </p:nvSpPr>
        <p:spPr bwMode="auto">
          <a:xfrm>
            <a:off x="5867400" y="1143000"/>
            <a:ext cx="32766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b="1" i="1" kern="0" noProof="0" dirty="0" smtClean="0">
                <a:solidFill>
                  <a:srgbClr val="008000"/>
                </a:solidFill>
                <a:latin typeface="+mj-lt"/>
                <a:ea typeface="+mj-ea"/>
                <a:cs typeface="+mj-cs"/>
              </a:rPr>
              <a:t>Across the globe</a:t>
            </a:r>
            <a:endParaRPr kumimoji="0" lang="en-US" sz="3200" b="1" i="1" u="none" strike="noStrike" kern="0" cap="none" spc="0" normalizeH="0" baseline="0" noProof="0" dirty="0" smtClean="0">
              <a:ln>
                <a:noFill/>
              </a:ln>
              <a:solidFill>
                <a:srgbClr val="008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43787" t="30754" r="15939" b="27754"/>
          <a:stretch>
            <a:fillRect/>
          </a:stretch>
        </p:blipFill>
        <p:spPr bwMode="auto">
          <a:xfrm>
            <a:off x="2162175" y="2190750"/>
            <a:ext cx="4324350" cy="3343275"/>
          </a:xfrm>
          <a:prstGeom prst="rect">
            <a:avLst/>
          </a:prstGeom>
          <a:noFill/>
          <a:ln w="25400">
            <a:noFill/>
            <a:miter lim="800000"/>
            <a:headEnd/>
            <a:tailEnd/>
          </a:ln>
        </p:spPr>
      </p:pic>
      <p:pic>
        <p:nvPicPr>
          <p:cNvPr id="5123" name="Picture 8"/>
          <p:cNvPicPr>
            <a:picLocks noChangeAspect="1" noChangeArrowheads="1"/>
          </p:cNvPicPr>
          <p:nvPr/>
        </p:nvPicPr>
        <p:blipFill>
          <a:blip r:embed="rId4" cstate="print"/>
          <a:srcRect/>
          <a:stretch>
            <a:fillRect/>
          </a:stretch>
        </p:blipFill>
        <p:spPr bwMode="auto">
          <a:xfrm>
            <a:off x="4852988" y="1903413"/>
            <a:ext cx="3971925" cy="962025"/>
          </a:xfrm>
          <a:prstGeom prst="rect">
            <a:avLst/>
          </a:prstGeom>
          <a:noFill/>
          <a:ln w="9525">
            <a:noFill/>
            <a:miter lim="800000"/>
            <a:headEnd/>
            <a:tailEnd/>
          </a:ln>
        </p:spPr>
      </p:pic>
      <p:pic>
        <p:nvPicPr>
          <p:cNvPr id="5124" name="Picture 9"/>
          <p:cNvPicPr>
            <a:picLocks noChangeAspect="1" noChangeArrowheads="1"/>
          </p:cNvPicPr>
          <p:nvPr/>
        </p:nvPicPr>
        <p:blipFill>
          <a:blip r:embed="rId5" cstate="print"/>
          <a:srcRect/>
          <a:stretch>
            <a:fillRect/>
          </a:stretch>
        </p:blipFill>
        <p:spPr bwMode="auto">
          <a:xfrm>
            <a:off x="1050925" y="4775200"/>
            <a:ext cx="3971925" cy="962025"/>
          </a:xfrm>
          <a:prstGeom prst="rect">
            <a:avLst/>
          </a:prstGeom>
          <a:noFill/>
          <a:ln w="9525">
            <a:noFill/>
            <a:miter lim="800000"/>
            <a:headEnd/>
            <a:tailEnd/>
          </a:ln>
        </p:spPr>
      </p:pic>
      <p:pic>
        <p:nvPicPr>
          <p:cNvPr id="5125" name="Picture 11"/>
          <p:cNvPicPr>
            <a:picLocks noChangeAspect="1" noChangeArrowheads="1"/>
          </p:cNvPicPr>
          <p:nvPr/>
        </p:nvPicPr>
        <p:blipFill>
          <a:blip r:embed="rId6" cstate="print"/>
          <a:srcRect/>
          <a:stretch>
            <a:fillRect/>
          </a:stretch>
        </p:blipFill>
        <p:spPr bwMode="auto">
          <a:xfrm>
            <a:off x="4589463" y="3538538"/>
            <a:ext cx="3971925" cy="1000125"/>
          </a:xfrm>
          <a:prstGeom prst="rect">
            <a:avLst/>
          </a:prstGeom>
          <a:noFill/>
          <a:ln w="9525">
            <a:noFill/>
            <a:miter lim="800000"/>
            <a:headEnd/>
            <a:tailEnd/>
          </a:ln>
        </p:spPr>
      </p:pic>
      <p:pic>
        <p:nvPicPr>
          <p:cNvPr id="5126" name="Picture 12"/>
          <p:cNvPicPr>
            <a:picLocks noChangeAspect="1" noChangeArrowheads="1"/>
          </p:cNvPicPr>
          <p:nvPr/>
        </p:nvPicPr>
        <p:blipFill>
          <a:blip r:embed="rId7" cstate="print"/>
          <a:srcRect b="25462"/>
          <a:stretch>
            <a:fillRect/>
          </a:stretch>
        </p:blipFill>
        <p:spPr bwMode="auto">
          <a:xfrm>
            <a:off x="347663" y="3530600"/>
            <a:ext cx="3486150" cy="1103313"/>
          </a:xfrm>
          <a:prstGeom prst="rect">
            <a:avLst/>
          </a:prstGeom>
          <a:noFill/>
          <a:ln w="9525">
            <a:noFill/>
            <a:miter lim="800000"/>
            <a:headEnd/>
            <a:tailEnd/>
          </a:ln>
        </p:spPr>
      </p:pic>
      <p:pic>
        <p:nvPicPr>
          <p:cNvPr id="5127" name="Picture 13"/>
          <p:cNvPicPr>
            <a:picLocks noChangeAspect="1" noChangeArrowheads="1"/>
          </p:cNvPicPr>
          <p:nvPr/>
        </p:nvPicPr>
        <p:blipFill>
          <a:blip r:embed="rId8" cstate="print"/>
          <a:srcRect t="28557" b="13792"/>
          <a:stretch>
            <a:fillRect/>
          </a:stretch>
        </p:blipFill>
        <p:spPr bwMode="auto">
          <a:xfrm>
            <a:off x="719138" y="1892300"/>
            <a:ext cx="1957387" cy="849313"/>
          </a:xfrm>
          <a:prstGeom prst="rect">
            <a:avLst/>
          </a:prstGeom>
          <a:noFill/>
          <a:ln w="9525">
            <a:noFill/>
            <a:miter lim="800000"/>
            <a:headEnd/>
            <a:tailEnd/>
          </a:ln>
        </p:spPr>
      </p:pic>
      <p:pic>
        <p:nvPicPr>
          <p:cNvPr id="5128" name="Picture 14"/>
          <p:cNvPicPr>
            <a:picLocks noChangeAspect="1" noChangeArrowheads="1"/>
          </p:cNvPicPr>
          <p:nvPr/>
        </p:nvPicPr>
        <p:blipFill>
          <a:blip r:embed="rId9" cstate="print"/>
          <a:srcRect/>
          <a:stretch>
            <a:fillRect/>
          </a:stretch>
        </p:blipFill>
        <p:spPr bwMode="auto">
          <a:xfrm>
            <a:off x="4689475" y="5426075"/>
            <a:ext cx="3971925" cy="962025"/>
          </a:xfrm>
          <a:prstGeom prst="rect">
            <a:avLst/>
          </a:prstGeom>
          <a:noFill/>
          <a:ln w="9525">
            <a:noFill/>
            <a:miter lim="800000"/>
            <a:headEnd/>
            <a:tailEnd/>
          </a:ln>
        </p:spPr>
      </p:pic>
      <p:sp>
        <p:nvSpPr>
          <p:cNvPr id="5129" name="Rectangle 2"/>
          <p:cNvSpPr>
            <a:spLocks noGrp="1" noChangeArrowheads="1"/>
          </p:cNvSpPr>
          <p:nvPr>
            <p:ph type="title"/>
          </p:nvPr>
        </p:nvSpPr>
        <p:spPr>
          <a:xfrm>
            <a:off x="0" y="228600"/>
            <a:ext cx="9144000" cy="1143000"/>
          </a:xfrm>
        </p:spPr>
        <p:txBody>
          <a:bodyPr/>
          <a:lstStyle/>
          <a:p>
            <a:pPr eaLnBrk="1" hangingPunct="1"/>
            <a:r>
              <a:rPr lang="en-US" sz="3200" b="1" i="1" smtClean="0"/>
              <a:t>Rangelands are Diverse and Extensive!</a:t>
            </a:r>
          </a:p>
        </p:txBody>
      </p:sp>
      <p:sp>
        <p:nvSpPr>
          <p:cNvPr id="5130" name="Text Box 14"/>
          <p:cNvSpPr txBox="1">
            <a:spLocks noChangeArrowheads="1"/>
          </p:cNvSpPr>
          <p:nvPr/>
        </p:nvSpPr>
        <p:spPr bwMode="auto">
          <a:xfrm>
            <a:off x="468313" y="1679575"/>
            <a:ext cx="1749425" cy="369888"/>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Arctic Tundra</a:t>
            </a:r>
          </a:p>
        </p:txBody>
      </p:sp>
      <p:sp>
        <p:nvSpPr>
          <p:cNvPr id="5131" name="Text Box 14"/>
          <p:cNvSpPr txBox="1">
            <a:spLocks noChangeArrowheads="1"/>
          </p:cNvSpPr>
          <p:nvPr/>
        </p:nvSpPr>
        <p:spPr bwMode="auto">
          <a:xfrm>
            <a:off x="200025" y="3313113"/>
            <a:ext cx="1900238" cy="369887"/>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Oak Woodlands</a:t>
            </a:r>
          </a:p>
        </p:txBody>
      </p:sp>
      <p:sp>
        <p:nvSpPr>
          <p:cNvPr id="5132" name="Text Box 14"/>
          <p:cNvSpPr txBox="1">
            <a:spLocks noChangeArrowheads="1"/>
          </p:cNvSpPr>
          <p:nvPr/>
        </p:nvSpPr>
        <p:spPr bwMode="auto">
          <a:xfrm>
            <a:off x="784225" y="4583113"/>
            <a:ext cx="1925638" cy="369887"/>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Sonoran Desert</a:t>
            </a:r>
          </a:p>
        </p:txBody>
      </p:sp>
      <p:sp>
        <p:nvSpPr>
          <p:cNvPr id="5133" name="Text Box 14"/>
          <p:cNvSpPr txBox="1">
            <a:spLocks noChangeArrowheads="1"/>
          </p:cNvSpPr>
          <p:nvPr/>
        </p:nvSpPr>
        <p:spPr bwMode="auto">
          <a:xfrm>
            <a:off x="6626225" y="3355975"/>
            <a:ext cx="2074863" cy="369888"/>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Plains Grasslands</a:t>
            </a:r>
          </a:p>
        </p:txBody>
      </p:sp>
      <p:sp>
        <p:nvSpPr>
          <p:cNvPr id="5134" name="Text Box 14"/>
          <p:cNvSpPr txBox="1">
            <a:spLocks noChangeArrowheads="1"/>
          </p:cNvSpPr>
          <p:nvPr/>
        </p:nvSpPr>
        <p:spPr bwMode="auto">
          <a:xfrm>
            <a:off x="7010400" y="5235575"/>
            <a:ext cx="1684338" cy="369888"/>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Mixed Prairie</a:t>
            </a:r>
          </a:p>
        </p:txBody>
      </p:sp>
      <p:sp>
        <p:nvSpPr>
          <p:cNvPr id="5135" name="Text Box 14"/>
          <p:cNvSpPr txBox="1">
            <a:spLocks noChangeArrowheads="1"/>
          </p:cNvSpPr>
          <p:nvPr/>
        </p:nvSpPr>
        <p:spPr bwMode="auto">
          <a:xfrm>
            <a:off x="6392863" y="1687513"/>
            <a:ext cx="2452687" cy="369887"/>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Mountain Grasslands</a:t>
            </a:r>
          </a:p>
        </p:txBody>
      </p:sp>
      <p:sp>
        <p:nvSpPr>
          <p:cNvPr id="16" name="Rectangle 2"/>
          <p:cNvSpPr txBox="1">
            <a:spLocks noChangeArrowheads="1"/>
          </p:cNvSpPr>
          <p:nvPr/>
        </p:nvSpPr>
        <p:spPr bwMode="auto">
          <a:xfrm>
            <a:off x="4572000" y="1143000"/>
            <a:ext cx="45720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b="1" i="1" kern="0" noProof="0" dirty="0" smtClean="0">
                <a:solidFill>
                  <a:srgbClr val="008000"/>
                </a:solidFill>
                <a:latin typeface="+mj-lt"/>
                <a:ea typeface="+mj-ea"/>
                <a:cs typeface="+mj-cs"/>
              </a:rPr>
              <a:t>Across the North America</a:t>
            </a:r>
            <a:endParaRPr kumimoji="0" lang="en-US" sz="3200" b="1" i="1" u="none" strike="noStrike" kern="0" cap="none" spc="0" normalizeH="0" baseline="0" noProof="0" dirty="0" smtClean="0">
              <a:ln>
                <a:noFill/>
              </a:ln>
              <a:solidFill>
                <a:srgbClr val="008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9" descr="TGP"/>
          <p:cNvPicPr>
            <a:picLocks noChangeAspect="1" noChangeArrowheads="1"/>
          </p:cNvPicPr>
          <p:nvPr/>
        </p:nvPicPr>
        <p:blipFill>
          <a:blip r:embed="rId3" cstate="print"/>
          <a:srcRect/>
          <a:stretch>
            <a:fillRect/>
          </a:stretch>
        </p:blipFill>
        <p:spPr bwMode="auto">
          <a:xfrm>
            <a:off x="2928938" y="1755775"/>
            <a:ext cx="2252662" cy="1504950"/>
          </a:xfrm>
          <a:prstGeom prst="rect">
            <a:avLst/>
          </a:prstGeom>
          <a:noFill/>
          <a:ln w="9525">
            <a:noFill/>
            <a:miter lim="800000"/>
            <a:headEnd/>
            <a:tailEnd/>
          </a:ln>
        </p:spPr>
      </p:pic>
      <p:pic>
        <p:nvPicPr>
          <p:cNvPr id="6147" name="Picture 24"/>
          <p:cNvPicPr>
            <a:picLocks noChangeAspect="1" noChangeArrowheads="1"/>
          </p:cNvPicPr>
          <p:nvPr/>
        </p:nvPicPr>
        <p:blipFill>
          <a:blip r:embed="rId4" cstate="print"/>
          <a:srcRect/>
          <a:stretch>
            <a:fillRect/>
          </a:stretch>
        </p:blipFill>
        <p:spPr bwMode="auto">
          <a:xfrm>
            <a:off x="712788" y="4678363"/>
            <a:ext cx="2519362" cy="1752600"/>
          </a:xfrm>
          <a:prstGeom prst="rect">
            <a:avLst/>
          </a:prstGeom>
          <a:noFill/>
          <a:ln w="9525">
            <a:noFill/>
            <a:miter lim="800000"/>
            <a:headEnd/>
            <a:tailEnd/>
          </a:ln>
        </p:spPr>
      </p:pic>
      <p:sp>
        <p:nvSpPr>
          <p:cNvPr id="6148" name="Rectangle 2"/>
          <p:cNvSpPr>
            <a:spLocks noGrp="1" noChangeArrowheads="1"/>
          </p:cNvSpPr>
          <p:nvPr>
            <p:ph type="title"/>
          </p:nvPr>
        </p:nvSpPr>
        <p:spPr>
          <a:xfrm>
            <a:off x="1392238" y="258763"/>
            <a:ext cx="7475537" cy="1143000"/>
          </a:xfrm>
        </p:spPr>
        <p:txBody>
          <a:bodyPr/>
          <a:lstStyle/>
          <a:p>
            <a:pPr eaLnBrk="1" hangingPunct="1"/>
            <a:r>
              <a:rPr lang="en-US" sz="3600" b="1" i="1" smtClean="0"/>
              <a:t>Rangelands are Important</a:t>
            </a:r>
          </a:p>
        </p:txBody>
      </p:sp>
      <p:sp>
        <p:nvSpPr>
          <p:cNvPr id="6149" name="Text Box 3"/>
          <p:cNvSpPr txBox="1">
            <a:spLocks noChangeArrowheads="1"/>
          </p:cNvSpPr>
          <p:nvPr/>
        </p:nvSpPr>
        <p:spPr bwMode="auto">
          <a:xfrm>
            <a:off x="2286000" y="4267200"/>
            <a:ext cx="184150" cy="244475"/>
          </a:xfrm>
          <a:prstGeom prst="rect">
            <a:avLst/>
          </a:prstGeom>
          <a:noFill/>
          <a:ln w="9525">
            <a:noFill/>
            <a:miter lim="800000"/>
            <a:headEnd/>
            <a:tailEnd/>
          </a:ln>
        </p:spPr>
        <p:txBody>
          <a:bodyPr wrap="none">
            <a:spAutoFit/>
          </a:bodyPr>
          <a:lstStyle/>
          <a:p>
            <a:pPr eaLnBrk="0" hangingPunct="0"/>
            <a:endParaRPr lang="en-US" sz="1000">
              <a:latin typeface="Comic Sans MS" pitchFamily="66" charset="0"/>
            </a:endParaRPr>
          </a:p>
        </p:txBody>
      </p:sp>
      <p:sp>
        <p:nvSpPr>
          <p:cNvPr id="6150" name="Text Box 14"/>
          <p:cNvSpPr txBox="1">
            <a:spLocks noChangeArrowheads="1"/>
          </p:cNvSpPr>
          <p:nvPr/>
        </p:nvSpPr>
        <p:spPr bwMode="auto">
          <a:xfrm>
            <a:off x="2309813" y="1778000"/>
            <a:ext cx="938212" cy="376238"/>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Forage</a:t>
            </a:r>
          </a:p>
        </p:txBody>
      </p:sp>
      <p:sp>
        <p:nvSpPr>
          <p:cNvPr id="6151" name="Text Box 16"/>
          <p:cNvSpPr txBox="1">
            <a:spLocks noChangeArrowheads="1"/>
          </p:cNvSpPr>
          <p:nvPr/>
        </p:nvSpPr>
        <p:spPr bwMode="auto">
          <a:xfrm>
            <a:off x="341313" y="4843463"/>
            <a:ext cx="1362075" cy="376237"/>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Recreation</a:t>
            </a:r>
          </a:p>
        </p:txBody>
      </p:sp>
      <p:pic>
        <p:nvPicPr>
          <p:cNvPr id="6152" name="Picture 22" descr="cowboy-checking-herd"/>
          <p:cNvPicPr>
            <a:picLocks noChangeAspect="1" noChangeArrowheads="1"/>
          </p:cNvPicPr>
          <p:nvPr/>
        </p:nvPicPr>
        <p:blipFill>
          <a:blip r:embed="rId5" cstate="print"/>
          <a:srcRect/>
          <a:stretch>
            <a:fillRect/>
          </a:stretch>
        </p:blipFill>
        <p:spPr bwMode="auto">
          <a:xfrm>
            <a:off x="1284288" y="2971800"/>
            <a:ext cx="2190750" cy="1431925"/>
          </a:xfrm>
          <a:prstGeom prst="rect">
            <a:avLst/>
          </a:prstGeom>
          <a:noFill/>
          <a:ln w="9525">
            <a:noFill/>
            <a:miter lim="800000"/>
            <a:headEnd/>
            <a:tailEnd/>
          </a:ln>
        </p:spPr>
      </p:pic>
      <p:sp>
        <p:nvSpPr>
          <p:cNvPr id="6153" name="Text Box 20"/>
          <p:cNvSpPr txBox="1">
            <a:spLocks noChangeArrowheads="1"/>
          </p:cNvSpPr>
          <p:nvPr/>
        </p:nvSpPr>
        <p:spPr bwMode="auto">
          <a:xfrm>
            <a:off x="385763" y="3986213"/>
            <a:ext cx="2436812" cy="376237"/>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Livestock Production</a:t>
            </a:r>
          </a:p>
        </p:txBody>
      </p:sp>
      <p:pic>
        <p:nvPicPr>
          <p:cNvPr id="6154" name="Picture 23" descr="Idaho-Sage-Stepp"/>
          <p:cNvPicPr>
            <a:picLocks noChangeAspect="1" noChangeArrowheads="1"/>
          </p:cNvPicPr>
          <p:nvPr/>
        </p:nvPicPr>
        <p:blipFill>
          <a:blip r:embed="rId6" cstate="print"/>
          <a:srcRect b="19193"/>
          <a:stretch>
            <a:fillRect/>
          </a:stretch>
        </p:blipFill>
        <p:spPr bwMode="auto">
          <a:xfrm>
            <a:off x="3498850" y="5172075"/>
            <a:ext cx="2278063" cy="1381125"/>
          </a:xfrm>
          <a:prstGeom prst="rect">
            <a:avLst/>
          </a:prstGeom>
          <a:noFill/>
          <a:ln w="9525">
            <a:noFill/>
            <a:miter lim="800000"/>
            <a:headEnd/>
            <a:tailEnd/>
          </a:ln>
        </p:spPr>
      </p:pic>
      <p:sp>
        <p:nvSpPr>
          <p:cNvPr id="6155" name="Text Box 21"/>
          <p:cNvSpPr txBox="1">
            <a:spLocks noChangeArrowheads="1"/>
          </p:cNvSpPr>
          <p:nvPr/>
        </p:nvSpPr>
        <p:spPr bwMode="auto">
          <a:xfrm>
            <a:off x="3422650" y="5083175"/>
            <a:ext cx="1498600" cy="376238"/>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Open Space</a:t>
            </a:r>
          </a:p>
        </p:txBody>
      </p:sp>
      <p:pic>
        <p:nvPicPr>
          <p:cNvPr id="6156" name="Picture 25" descr="Balsam-Root-JK"/>
          <p:cNvPicPr>
            <a:picLocks noChangeAspect="1" noChangeArrowheads="1"/>
          </p:cNvPicPr>
          <p:nvPr/>
        </p:nvPicPr>
        <p:blipFill>
          <a:blip r:embed="rId7" cstate="print"/>
          <a:srcRect/>
          <a:stretch>
            <a:fillRect/>
          </a:stretch>
        </p:blipFill>
        <p:spPr bwMode="auto">
          <a:xfrm>
            <a:off x="6183313" y="4743450"/>
            <a:ext cx="2003425" cy="1503363"/>
          </a:xfrm>
          <a:prstGeom prst="rect">
            <a:avLst/>
          </a:prstGeom>
          <a:noFill/>
          <a:ln w="9525">
            <a:noFill/>
            <a:miter lim="800000"/>
            <a:headEnd/>
            <a:tailEnd/>
          </a:ln>
        </p:spPr>
      </p:pic>
      <p:sp>
        <p:nvSpPr>
          <p:cNvPr id="6157" name="Text Box 8"/>
          <p:cNvSpPr txBox="1">
            <a:spLocks noChangeArrowheads="1"/>
          </p:cNvSpPr>
          <p:nvPr/>
        </p:nvSpPr>
        <p:spPr bwMode="auto">
          <a:xfrm>
            <a:off x="6899275" y="5935663"/>
            <a:ext cx="1665288" cy="376237"/>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Native Plants</a:t>
            </a:r>
          </a:p>
        </p:txBody>
      </p:sp>
      <p:pic>
        <p:nvPicPr>
          <p:cNvPr id="6158" name="Picture 27" descr="Creek"/>
          <p:cNvPicPr>
            <a:picLocks noChangeAspect="1" noChangeArrowheads="1"/>
          </p:cNvPicPr>
          <p:nvPr/>
        </p:nvPicPr>
        <p:blipFill>
          <a:blip r:embed="rId8" cstate="print"/>
          <a:srcRect l="4948" t="8444" r="5559" b="3764"/>
          <a:stretch>
            <a:fillRect/>
          </a:stretch>
        </p:blipFill>
        <p:spPr bwMode="auto">
          <a:xfrm>
            <a:off x="4778375" y="3365500"/>
            <a:ext cx="2270125" cy="1484313"/>
          </a:xfrm>
          <a:prstGeom prst="rect">
            <a:avLst/>
          </a:prstGeom>
          <a:noFill/>
          <a:ln w="9525">
            <a:noFill/>
            <a:miter lim="800000"/>
            <a:headEnd/>
            <a:tailEnd/>
          </a:ln>
        </p:spPr>
      </p:pic>
      <p:sp>
        <p:nvSpPr>
          <p:cNvPr id="6159" name="Text Box 10"/>
          <p:cNvSpPr txBox="1">
            <a:spLocks noChangeArrowheads="1"/>
          </p:cNvSpPr>
          <p:nvPr/>
        </p:nvSpPr>
        <p:spPr bwMode="auto">
          <a:xfrm>
            <a:off x="6567488" y="4430713"/>
            <a:ext cx="904875" cy="376237"/>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Water</a:t>
            </a:r>
          </a:p>
        </p:txBody>
      </p:sp>
      <p:pic>
        <p:nvPicPr>
          <p:cNvPr id="6160" name="Picture 28" descr="elk"/>
          <p:cNvPicPr>
            <a:picLocks noChangeAspect="1" noChangeArrowheads="1"/>
          </p:cNvPicPr>
          <p:nvPr/>
        </p:nvPicPr>
        <p:blipFill>
          <a:blip r:embed="rId9" cstate="print"/>
          <a:srcRect l="4948" t="6511" r="5559" b="5595"/>
          <a:stretch>
            <a:fillRect/>
          </a:stretch>
        </p:blipFill>
        <p:spPr bwMode="auto">
          <a:xfrm>
            <a:off x="5780088" y="1817688"/>
            <a:ext cx="2427287" cy="1589087"/>
          </a:xfrm>
          <a:prstGeom prst="rect">
            <a:avLst/>
          </a:prstGeom>
          <a:noFill/>
          <a:ln w="9525">
            <a:noFill/>
            <a:miter lim="800000"/>
            <a:headEnd/>
            <a:tailEnd/>
          </a:ln>
        </p:spPr>
      </p:pic>
      <p:sp>
        <p:nvSpPr>
          <p:cNvPr id="6161" name="Text Box 12"/>
          <p:cNvSpPr txBox="1">
            <a:spLocks noChangeArrowheads="1"/>
          </p:cNvSpPr>
          <p:nvPr/>
        </p:nvSpPr>
        <p:spPr bwMode="auto">
          <a:xfrm>
            <a:off x="6746875" y="2998788"/>
            <a:ext cx="2005013" cy="376237"/>
          </a:xfrm>
          <a:prstGeom prst="rect">
            <a:avLst/>
          </a:prstGeom>
          <a:solidFill>
            <a:schemeClr val="bg1">
              <a:alpha val="49019"/>
            </a:schemeClr>
          </a:solidFill>
          <a:ln w="9525">
            <a:solidFill>
              <a:srgbClr val="DFD8B5"/>
            </a:solidFill>
            <a:miter lim="800000"/>
            <a:headEnd/>
            <a:tailEnd/>
          </a:ln>
        </p:spPr>
        <p:txBody>
          <a:bodyPr wrap="none">
            <a:spAutoFit/>
          </a:bodyPr>
          <a:lstStyle/>
          <a:p>
            <a:pPr eaLnBrk="0" hangingPunct="0"/>
            <a:r>
              <a:rPr lang="en-US" sz="1800" b="1">
                <a:latin typeface="Comic Sans MS" pitchFamily="66" charset="0"/>
              </a:rPr>
              <a:t>Wildlife Habitat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74625"/>
            <a:ext cx="8153400" cy="1447800"/>
          </a:xfrm>
        </p:spPr>
        <p:txBody>
          <a:bodyPr/>
          <a:lstStyle/>
          <a:p>
            <a:pPr eaLnBrk="1" hangingPunct="1"/>
            <a:r>
              <a:rPr lang="en-US" sz="4400" i="1" smtClean="0"/>
              <a:t>Rangelands are Challenged</a:t>
            </a:r>
          </a:p>
        </p:txBody>
      </p:sp>
      <p:sp>
        <p:nvSpPr>
          <p:cNvPr id="7171" name="Rectangle 3"/>
          <p:cNvSpPr>
            <a:spLocks noGrp="1" noChangeArrowheads="1"/>
          </p:cNvSpPr>
          <p:nvPr>
            <p:ph type="body" idx="1"/>
          </p:nvPr>
        </p:nvSpPr>
        <p:spPr>
          <a:xfrm>
            <a:off x="98425" y="1905000"/>
            <a:ext cx="8813800" cy="4406900"/>
          </a:xfrm>
        </p:spPr>
        <p:txBody>
          <a:bodyPr/>
          <a:lstStyle/>
          <a:p>
            <a:pPr eaLnBrk="1" hangingPunct="1">
              <a:spcBef>
                <a:spcPct val="15000"/>
              </a:spcBef>
            </a:pPr>
            <a:r>
              <a:rPr lang="en-US" i="1" dirty="0" smtClean="0"/>
              <a:t>Many forces that threaten rangeland integrity!</a:t>
            </a:r>
          </a:p>
          <a:p>
            <a:pPr lvl="1" eaLnBrk="1" hangingPunct="1">
              <a:spcBef>
                <a:spcPct val="15000"/>
              </a:spcBef>
            </a:pPr>
            <a:r>
              <a:rPr lang="en-US" i="1" dirty="0" smtClean="0"/>
              <a:t> </a:t>
            </a:r>
          </a:p>
          <a:p>
            <a:pPr lvl="1" eaLnBrk="1" hangingPunct="1">
              <a:spcBef>
                <a:spcPct val="15000"/>
              </a:spcBef>
            </a:pPr>
            <a:r>
              <a:rPr lang="en-US" i="1" dirty="0" smtClean="0"/>
              <a:t> </a:t>
            </a:r>
          </a:p>
          <a:p>
            <a:pPr lvl="1" eaLnBrk="1" hangingPunct="1">
              <a:spcBef>
                <a:spcPct val="15000"/>
              </a:spcBef>
            </a:pPr>
            <a:r>
              <a:rPr lang="en-US" i="1" dirty="0" smtClean="0"/>
              <a:t> </a:t>
            </a:r>
          </a:p>
          <a:p>
            <a:pPr lvl="1" eaLnBrk="1" hangingPunct="1">
              <a:spcBef>
                <a:spcPct val="15000"/>
              </a:spcBef>
            </a:pPr>
            <a:r>
              <a:rPr lang="en-US" i="1" dirty="0" smtClean="0"/>
              <a:t> </a:t>
            </a:r>
          </a:p>
          <a:p>
            <a:pPr lvl="1" eaLnBrk="1" hangingPunct="1">
              <a:spcBef>
                <a:spcPct val="15000"/>
              </a:spcBef>
            </a:pPr>
            <a:r>
              <a:rPr lang="en-US" i="1" dirty="0" smtClean="0"/>
              <a:t> </a:t>
            </a:r>
          </a:p>
        </p:txBody>
      </p:sp>
      <p:pic>
        <p:nvPicPr>
          <p:cNvPr id="7172" name="Picture 4" descr="range-banner"/>
          <p:cNvPicPr>
            <a:picLocks noChangeAspect="1" noChangeArrowheads="1"/>
          </p:cNvPicPr>
          <p:nvPr/>
        </p:nvPicPr>
        <p:blipFill>
          <a:blip r:embed="rId3" cstate="print"/>
          <a:srcRect/>
          <a:stretch>
            <a:fillRect/>
          </a:stretch>
        </p:blipFill>
        <p:spPr bwMode="auto">
          <a:xfrm>
            <a:off x="774700" y="5207000"/>
            <a:ext cx="76200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74625"/>
            <a:ext cx="8153400" cy="1447800"/>
          </a:xfrm>
        </p:spPr>
        <p:txBody>
          <a:bodyPr/>
          <a:lstStyle/>
          <a:p>
            <a:pPr eaLnBrk="1" hangingPunct="1"/>
            <a:r>
              <a:rPr lang="en-US" sz="4400" i="1" smtClean="0"/>
              <a:t>Rangelands are Challenged</a:t>
            </a:r>
          </a:p>
        </p:txBody>
      </p:sp>
      <p:sp>
        <p:nvSpPr>
          <p:cNvPr id="7171" name="Rectangle 3"/>
          <p:cNvSpPr>
            <a:spLocks noGrp="1" noChangeArrowheads="1"/>
          </p:cNvSpPr>
          <p:nvPr>
            <p:ph type="body" idx="1"/>
          </p:nvPr>
        </p:nvSpPr>
        <p:spPr>
          <a:xfrm>
            <a:off x="98425" y="1905000"/>
            <a:ext cx="8813800" cy="4406900"/>
          </a:xfrm>
        </p:spPr>
        <p:txBody>
          <a:bodyPr/>
          <a:lstStyle/>
          <a:p>
            <a:pPr eaLnBrk="1" hangingPunct="1">
              <a:spcBef>
                <a:spcPct val="15000"/>
              </a:spcBef>
            </a:pPr>
            <a:r>
              <a:rPr lang="en-US" i="1" dirty="0" smtClean="0"/>
              <a:t>Many forces that threaten rangeland integrity!</a:t>
            </a:r>
          </a:p>
          <a:p>
            <a:pPr lvl="1" eaLnBrk="1" hangingPunct="1">
              <a:spcBef>
                <a:spcPct val="15000"/>
              </a:spcBef>
            </a:pPr>
            <a:r>
              <a:rPr lang="en-US" dirty="0" smtClean="0"/>
              <a:t>Unsustainable grazing practices</a:t>
            </a:r>
          </a:p>
          <a:p>
            <a:pPr lvl="1" eaLnBrk="1" hangingPunct="1">
              <a:spcBef>
                <a:spcPct val="15000"/>
              </a:spcBef>
            </a:pPr>
            <a:r>
              <a:rPr lang="en-US" dirty="0" smtClean="0"/>
              <a:t>Damaging fire regimes</a:t>
            </a:r>
          </a:p>
          <a:p>
            <a:pPr lvl="1" eaLnBrk="1" hangingPunct="1">
              <a:spcBef>
                <a:spcPct val="15000"/>
              </a:spcBef>
            </a:pPr>
            <a:r>
              <a:rPr lang="en-US" dirty="0" smtClean="0"/>
              <a:t>Invasive plant species</a:t>
            </a:r>
          </a:p>
          <a:p>
            <a:pPr lvl="1" eaLnBrk="1" hangingPunct="1">
              <a:spcBef>
                <a:spcPct val="15000"/>
              </a:spcBef>
            </a:pPr>
            <a:r>
              <a:rPr lang="en-US" dirty="0" smtClean="0"/>
              <a:t>Global climate change</a:t>
            </a:r>
          </a:p>
          <a:p>
            <a:pPr lvl="1" eaLnBrk="1" hangingPunct="1">
              <a:spcBef>
                <a:spcPct val="15000"/>
              </a:spcBef>
            </a:pPr>
            <a:r>
              <a:rPr lang="en-US" dirty="0" smtClean="0"/>
              <a:t>Human development</a:t>
            </a:r>
          </a:p>
        </p:txBody>
      </p:sp>
      <p:pic>
        <p:nvPicPr>
          <p:cNvPr id="7172" name="Picture 4" descr="range-banner"/>
          <p:cNvPicPr>
            <a:picLocks noChangeAspect="1" noChangeArrowheads="1"/>
          </p:cNvPicPr>
          <p:nvPr/>
        </p:nvPicPr>
        <p:blipFill>
          <a:blip r:embed="rId3" cstate="print"/>
          <a:srcRect/>
          <a:stretch>
            <a:fillRect/>
          </a:stretch>
        </p:blipFill>
        <p:spPr bwMode="auto">
          <a:xfrm>
            <a:off x="774700" y="5207000"/>
            <a:ext cx="76200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686800" cy="1143000"/>
          </a:xfrm>
        </p:spPr>
        <p:txBody>
          <a:bodyPr/>
          <a:lstStyle/>
          <a:p>
            <a:r>
              <a:rPr lang="en-US" smtClean="0"/>
              <a:t>Wild Open Spaces of the West</a:t>
            </a:r>
            <a:endParaRPr lang="en-US" sz="4800" smtClean="0"/>
          </a:p>
        </p:txBody>
      </p:sp>
      <p:sp>
        <p:nvSpPr>
          <p:cNvPr id="4099" name="Rectangle 3"/>
          <p:cNvSpPr>
            <a:spLocks noGrp="1" noChangeArrowheads="1"/>
          </p:cNvSpPr>
          <p:nvPr>
            <p:ph type="body" idx="1"/>
          </p:nvPr>
        </p:nvSpPr>
        <p:spPr>
          <a:xfrm>
            <a:off x="1371600" y="1905000"/>
            <a:ext cx="6705600" cy="4171950"/>
          </a:xfrm>
        </p:spPr>
        <p:txBody>
          <a:bodyPr/>
          <a:lstStyle/>
          <a:p>
            <a:r>
              <a:rPr lang="en-US" smtClean="0"/>
              <a:t>What is rangeland?</a:t>
            </a:r>
          </a:p>
          <a:p>
            <a:r>
              <a:rPr lang="en-US" smtClean="0"/>
              <a:t>How much rangeland?</a:t>
            </a:r>
          </a:p>
          <a:p>
            <a:r>
              <a:rPr lang="en-US" smtClean="0"/>
              <a:t>Who owns rangeland? </a:t>
            </a:r>
          </a:p>
          <a:p>
            <a:r>
              <a:rPr lang="en-US" smtClean="0"/>
              <a:t>What is rangeland good for?</a:t>
            </a:r>
          </a:p>
          <a:p>
            <a:pPr lvl="1"/>
            <a:r>
              <a:rPr lang="en-US" smtClean="0"/>
              <a:t>Multiple uses of rangeland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 descr="Mountain_Marsh.JPG"/>
          <p:cNvPicPr>
            <a:picLocks noChangeAspect="1"/>
          </p:cNvPicPr>
          <p:nvPr/>
        </p:nvPicPr>
        <p:blipFill>
          <a:blip r:embed="rId3" cstate="print"/>
          <a:srcRect t="14140"/>
          <a:stretch>
            <a:fillRect/>
          </a:stretch>
        </p:blipFill>
        <p:spPr bwMode="auto">
          <a:xfrm>
            <a:off x="6019800" y="2133600"/>
            <a:ext cx="2743200" cy="1765300"/>
          </a:xfrm>
          <a:prstGeom prst="rect">
            <a:avLst/>
          </a:prstGeom>
          <a:noFill/>
          <a:ln w="9525">
            <a:noFill/>
            <a:miter lim="800000"/>
            <a:headEnd/>
            <a:tailEnd/>
          </a:ln>
        </p:spPr>
      </p:pic>
      <p:sp>
        <p:nvSpPr>
          <p:cNvPr id="5123" name="Rectangle 2"/>
          <p:cNvSpPr>
            <a:spLocks noGrp="1" noChangeArrowheads="1"/>
          </p:cNvSpPr>
          <p:nvPr>
            <p:ph type="title"/>
          </p:nvPr>
        </p:nvSpPr>
        <p:spPr>
          <a:xfrm>
            <a:off x="1371600" y="304800"/>
            <a:ext cx="7772400" cy="1143000"/>
          </a:xfrm>
        </p:spPr>
        <p:txBody>
          <a:bodyPr/>
          <a:lstStyle/>
          <a:p>
            <a:r>
              <a:rPr lang="en-US" dirty="0" smtClean="0"/>
              <a:t>What </a:t>
            </a:r>
            <a:r>
              <a:rPr lang="en-US" dirty="0" smtClean="0"/>
              <a:t>are Rangelands</a:t>
            </a:r>
            <a:r>
              <a:rPr lang="en-US" dirty="0" smtClean="0"/>
              <a:t>?</a:t>
            </a:r>
          </a:p>
        </p:txBody>
      </p:sp>
      <p:sp>
        <p:nvSpPr>
          <p:cNvPr id="5124" name="Rectangle 3"/>
          <p:cNvSpPr>
            <a:spLocks noGrp="1" noChangeArrowheads="1"/>
          </p:cNvSpPr>
          <p:nvPr>
            <p:ph type="body" sz="half" idx="1"/>
          </p:nvPr>
        </p:nvSpPr>
        <p:spPr>
          <a:xfrm>
            <a:off x="304800" y="2438400"/>
            <a:ext cx="4013200" cy="4171950"/>
          </a:xfrm>
        </p:spPr>
        <p:txBody>
          <a:bodyPr/>
          <a:lstStyle/>
          <a:p>
            <a:r>
              <a:rPr lang="en-US" smtClean="0"/>
              <a:t>Deserts</a:t>
            </a:r>
          </a:p>
          <a:p>
            <a:r>
              <a:rPr lang="en-US" smtClean="0"/>
              <a:t>Tundra</a:t>
            </a:r>
          </a:p>
          <a:p>
            <a:r>
              <a:rPr lang="en-US" smtClean="0"/>
              <a:t>Wetlands</a:t>
            </a:r>
          </a:p>
          <a:p>
            <a:r>
              <a:rPr lang="en-US" smtClean="0"/>
              <a:t>Savannas</a:t>
            </a:r>
          </a:p>
          <a:p>
            <a:r>
              <a:rPr lang="en-US" smtClean="0"/>
              <a:t>Shrublands</a:t>
            </a:r>
          </a:p>
          <a:p>
            <a:r>
              <a:rPr lang="en-US" smtClean="0"/>
              <a:t>Forests</a:t>
            </a:r>
          </a:p>
          <a:p>
            <a:r>
              <a:rPr lang="en-US" smtClean="0"/>
              <a:t>Grasslands</a:t>
            </a:r>
          </a:p>
        </p:txBody>
      </p:sp>
      <p:sp>
        <p:nvSpPr>
          <p:cNvPr id="5125" name="Text Box 5"/>
          <p:cNvSpPr txBox="1">
            <a:spLocks noChangeArrowheads="1"/>
          </p:cNvSpPr>
          <p:nvPr/>
        </p:nvSpPr>
        <p:spPr bwMode="auto">
          <a:xfrm>
            <a:off x="609600" y="1676400"/>
            <a:ext cx="4857750" cy="579438"/>
          </a:xfrm>
          <a:prstGeom prst="rect">
            <a:avLst/>
          </a:prstGeom>
          <a:noFill/>
          <a:ln w="9525">
            <a:noFill/>
            <a:miter lim="800000"/>
            <a:headEnd/>
            <a:tailEnd/>
          </a:ln>
        </p:spPr>
        <p:txBody>
          <a:bodyPr wrap="none">
            <a:spAutoFit/>
          </a:bodyPr>
          <a:lstStyle/>
          <a:p>
            <a:r>
              <a:rPr lang="en-US" sz="3200">
                <a:solidFill>
                  <a:srgbClr val="666633"/>
                </a:solidFill>
                <a:latin typeface="Andy" pitchFamily="66" charset="0"/>
              </a:rPr>
              <a:t>Which of these are rangeland?</a:t>
            </a:r>
            <a:endParaRPr lang="en-US"/>
          </a:p>
        </p:txBody>
      </p:sp>
      <p:pic>
        <p:nvPicPr>
          <p:cNvPr id="5126" name="Picture 8" descr="Saguaro(1).JPG"/>
          <p:cNvPicPr>
            <a:picLocks noChangeAspect="1"/>
          </p:cNvPicPr>
          <p:nvPr/>
        </p:nvPicPr>
        <p:blipFill>
          <a:blip r:embed="rId4" cstate="print"/>
          <a:srcRect/>
          <a:stretch>
            <a:fillRect/>
          </a:stretch>
        </p:blipFill>
        <p:spPr bwMode="auto">
          <a:xfrm>
            <a:off x="3048000" y="2286000"/>
            <a:ext cx="2362200" cy="1771650"/>
          </a:xfrm>
          <a:prstGeom prst="rect">
            <a:avLst/>
          </a:prstGeom>
          <a:noFill/>
          <a:ln w="9525">
            <a:noFill/>
            <a:miter lim="800000"/>
            <a:headEnd/>
            <a:tailEnd/>
          </a:ln>
        </p:spPr>
      </p:pic>
      <p:pic>
        <p:nvPicPr>
          <p:cNvPr id="5127" name="Picture 11" descr="Sage_Steppe(JP).jpg"/>
          <p:cNvPicPr>
            <a:picLocks noChangeAspect="1"/>
          </p:cNvPicPr>
          <p:nvPr/>
        </p:nvPicPr>
        <p:blipFill>
          <a:blip r:embed="rId5" cstate="print"/>
          <a:srcRect/>
          <a:stretch>
            <a:fillRect/>
          </a:stretch>
        </p:blipFill>
        <p:spPr bwMode="auto">
          <a:xfrm>
            <a:off x="6629400" y="4876800"/>
            <a:ext cx="2286000" cy="1714500"/>
          </a:xfrm>
          <a:prstGeom prst="rect">
            <a:avLst/>
          </a:prstGeom>
          <a:noFill/>
          <a:ln w="9525">
            <a:noFill/>
            <a:miter lim="800000"/>
            <a:headEnd/>
            <a:tailEnd/>
          </a:ln>
        </p:spPr>
      </p:pic>
      <p:pic>
        <p:nvPicPr>
          <p:cNvPr id="5128" name="Picture 10" descr="Salt_Desert(JP).jpg"/>
          <p:cNvPicPr>
            <a:picLocks noChangeAspect="1"/>
          </p:cNvPicPr>
          <p:nvPr/>
        </p:nvPicPr>
        <p:blipFill>
          <a:blip r:embed="rId6" cstate="print"/>
          <a:srcRect/>
          <a:stretch>
            <a:fillRect/>
          </a:stretch>
        </p:blipFill>
        <p:spPr bwMode="auto">
          <a:xfrm>
            <a:off x="4419600" y="3581400"/>
            <a:ext cx="2438400" cy="1828800"/>
          </a:xfrm>
          <a:prstGeom prst="rect">
            <a:avLst/>
          </a:prstGeom>
          <a:noFill/>
          <a:ln w="9525">
            <a:noFill/>
            <a:miter lim="800000"/>
            <a:headEnd/>
            <a:tailEnd/>
          </a:ln>
        </p:spPr>
      </p:pic>
      <p:pic>
        <p:nvPicPr>
          <p:cNvPr id="5129" name="Picture 9" descr="Fenceline_in_Sawtooths(J_Peterson).jpg"/>
          <p:cNvPicPr>
            <a:picLocks noChangeAspect="1"/>
          </p:cNvPicPr>
          <p:nvPr/>
        </p:nvPicPr>
        <p:blipFill>
          <a:blip r:embed="rId7" cstate="print"/>
          <a:srcRect/>
          <a:stretch>
            <a:fillRect/>
          </a:stretch>
        </p:blipFill>
        <p:spPr bwMode="auto">
          <a:xfrm>
            <a:off x="2743200" y="4724400"/>
            <a:ext cx="2438400" cy="1828800"/>
          </a:xfrm>
          <a:prstGeom prst="rect">
            <a:avLst/>
          </a:prstGeom>
          <a:noFill/>
          <a:ln w="9525">
            <a:noFill/>
            <a:miter lim="800000"/>
            <a:headEnd/>
            <a:tailEnd/>
          </a:ln>
        </p:spPr>
      </p:pic>
      <p:sp>
        <p:nvSpPr>
          <p:cNvPr id="10" name="TextBox 9"/>
          <p:cNvSpPr txBox="1"/>
          <p:nvPr/>
        </p:nvSpPr>
        <p:spPr>
          <a:xfrm>
            <a:off x="4443153" y="6321091"/>
            <a:ext cx="814647" cy="253916"/>
          </a:xfrm>
          <a:prstGeom prst="rect">
            <a:avLst/>
          </a:prstGeom>
          <a:noFill/>
        </p:spPr>
        <p:txBody>
          <a:bodyPr wrap="none">
            <a:spAutoFit/>
          </a:bodyPr>
          <a:lstStyle/>
          <a:p>
            <a:pPr>
              <a:defRPr/>
            </a:pPr>
            <a:r>
              <a:rPr lang="en-US" sz="1000" dirty="0">
                <a:solidFill>
                  <a:schemeClr val="bg1"/>
                </a:solidFill>
                <a:latin typeface="+mn-lt"/>
              </a:rPr>
              <a:t>J. Peterson</a:t>
            </a:r>
          </a:p>
        </p:txBody>
      </p:sp>
      <p:sp>
        <p:nvSpPr>
          <p:cNvPr id="11" name="TextBox 10"/>
          <p:cNvSpPr txBox="1"/>
          <p:nvPr/>
        </p:nvSpPr>
        <p:spPr>
          <a:xfrm>
            <a:off x="6119553" y="5156284"/>
            <a:ext cx="814647" cy="253916"/>
          </a:xfrm>
          <a:prstGeom prst="rect">
            <a:avLst/>
          </a:prstGeom>
          <a:noFill/>
        </p:spPr>
        <p:txBody>
          <a:bodyPr wrap="none">
            <a:spAutoFit/>
          </a:bodyPr>
          <a:lstStyle/>
          <a:p>
            <a:pPr>
              <a:defRPr/>
            </a:pPr>
            <a:r>
              <a:rPr lang="en-US" sz="1000" dirty="0">
                <a:solidFill>
                  <a:schemeClr val="bg1"/>
                </a:solidFill>
                <a:latin typeface="+mn-lt"/>
              </a:rPr>
              <a:t>J. Peterson</a:t>
            </a:r>
          </a:p>
        </p:txBody>
      </p:sp>
      <p:sp>
        <p:nvSpPr>
          <p:cNvPr id="12" name="TextBox 11"/>
          <p:cNvSpPr txBox="1"/>
          <p:nvPr/>
        </p:nvSpPr>
        <p:spPr>
          <a:xfrm>
            <a:off x="8176953" y="6353175"/>
            <a:ext cx="814647" cy="253916"/>
          </a:xfrm>
          <a:prstGeom prst="rect">
            <a:avLst/>
          </a:prstGeom>
          <a:noFill/>
        </p:spPr>
        <p:txBody>
          <a:bodyPr wrap="none">
            <a:spAutoFit/>
          </a:bodyPr>
          <a:lstStyle/>
          <a:p>
            <a:pPr>
              <a:defRPr/>
            </a:pPr>
            <a:r>
              <a:rPr lang="en-US" sz="1000" dirty="0">
                <a:solidFill>
                  <a:schemeClr val="bg1"/>
                </a:solidFill>
                <a:latin typeface="+mn-lt"/>
              </a:rPr>
              <a:t>J. Peterson</a:t>
            </a:r>
          </a:p>
        </p:txBody>
      </p:sp>
      <p:sp>
        <p:nvSpPr>
          <p:cNvPr id="13" name="TextBox 12"/>
          <p:cNvSpPr txBox="1"/>
          <p:nvPr/>
        </p:nvSpPr>
        <p:spPr>
          <a:xfrm>
            <a:off x="7620000" y="3609975"/>
            <a:ext cx="1225550" cy="276225"/>
          </a:xfrm>
          <a:prstGeom prst="rect">
            <a:avLst/>
          </a:prstGeom>
          <a:noFill/>
        </p:spPr>
        <p:txBody>
          <a:bodyPr wrap="none">
            <a:spAutoFit/>
          </a:bodyPr>
          <a:lstStyle/>
          <a:p>
            <a:pPr>
              <a:defRPr/>
            </a:pPr>
            <a:r>
              <a:rPr lang="en-US" sz="1200" dirty="0">
                <a:solidFill>
                  <a:schemeClr val="bg1"/>
                </a:solidFill>
                <a:latin typeface="+mn-lt"/>
              </a:rPr>
              <a:t>K. Launchbaugh</a:t>
            </a:r>
          </a:p>
        </p:txBody>
      </p:sp>
      <p:sp>
        <p:nvSpPr>
          <p:cNvPr id="14" name="TextBox 13"/>
          <p:cNvSpPr txBox="1"/>
          <p:nvPr/>
        </p:nvSpPr>
        <p:spPr>
          <a:xfrm>
            <a:off x="2987842" y="3842084"/>
            <a:ext cx="1048685" cy="246221"/>
          </a:xfrm>
          <a:prstGeom prst="rect">
            <a:avLst/>
          </a:prstGeom>
          <a:noFill/>
        </p:spPr>
        <p:txBody>
          <a:bodyPr wrap="none">
            <a:spAutoFit/>
          </a:bodyPr>
          <a:lstStyle/>
          <a:p>
            <a:pPr>
              <a:defRPr/>
            </a:pPr>
            <a:r>
              <a:rPr lang="en-US" sz="1000" dirty="0">
                <a:solidFill>
                  <a:schemeClr val="bg1"/>
                </a:solidFill>
                <a:latin typeface="+mn-lt"/>
              </a:rPr>
              <a:t>K. Launchbaugh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609600" y="1752600"/>
            <a:ext cx="4857750" cy="579438"/>
          </a:xfrm>
          <a:prstGeom prst="rect">
            <a:avLst/>
          </a:prstGeom>
          <a:noFill/>
          <a:ln w="9525">
            <a:noFill/>
            <a:miter lim="800000"/>
            <a:headEnd/>
            <a:tailEnd/>
          </a:ln>
        </p:spPr>
        <p:txBody>
          <a:bodyPr wrap="none">
            <a:spAutoFit/>
          </a:bodyPr>
          <a:lstStyle/>
          <a:p>
            <a:r>
              <a:rPr lang="en-US" sz="3200">
                <a:solidFill>
                  <a:srgbClr val="666633"/>
                </a:solidFill>
                <a:latin typeface="Andy" pitchFamily="66" charset="0"/>
              </a:rPr>
              <a:t>Which of these are rangeland?</a:t>
            </a:r>
            <a:endParaRPr lang="en-US"/>
          </a:p>
        </p:txBody>
      </p:sp>
      <p:sp>
        <p:nvSpPr>
          <p:cNvPr id="6147" name="Rectangle 5"/>
          <p:cNvSpPr>
            <a:spLocks noGrp="1" noChangeArrowheads="1"/>
          </p:cNvSpPr>
          <p:nvPr>
            <p:ph type="title"/>
          </p:nvPr>
        </p:nvSpPr>
        <p:spPr>
          <a:xfrm>
            <a:off x="1371600" y="228600"/>
            <a:ext cx="7772400" cy="1143000"/>
          </a:xfrm>
        </p:spPr>
        <p:txBody>
          <a:bodyPr/>
          <a:lstStyle/>
          <a:p>
            <a:r>
              <a:rPr lang="en-US" smtClean="0"/>
              <a:t>What are Rangelands?</a:t>
            </a:r>
          </a:p>
        </p:txBody>
      </p:sp>
      <p:sp>
        <p:nvSpPr>
          <p:cNvPr id="6148" name="Rectangle 6"/>
          <p:cNvSpPr>
            <a:spLocks noGrp="1" noChangeArrowheads="1"/>
          </p:cNvSpPr>
          <p:nvPr>
            <p:ph type="body" sz="half" idx="1"/>
          </p:nvPr>
        </p:nvSpPr>
        <p:spPr>
          <a:xfrm>
            <a:off x="558800" y="2438400"/>
            <a:ext cx="4013200" cy="4171950"/>
          </a:xfrm>
        </p:spPr>
        <p:txBody>
          <a:bodyPr/>
          <a:lstStyle/>
          <a:p>
            <a:pPr>
              <a:buFont typeface="Wingdings" pitchFamily="2" charset="2"/>
              <a:buChar char="ü"/>
            </a:pPr>
            <a:r>
              <a:rPr lang="en-US" smtClean="0"/>
              <a:t>Deserts?</a:t>
            </a:r>
          </a:p>
          <a:p>
            <a:pPr>
              <a:buFont typeface="Wingdings" pitchFamily="2" charset="2"/>
              <a:buChar char="ü"/>
            </a:pPr>
            <a:r>
              <a:rPr lang="en-US" smtClean="0"/>
              <a:t>Tundra?</a:t>
            </a:r>
          </a:p>
          <a:p>
            <a:pPr>
              <a:buFont typeface="Wingdings" pitchFamily="2" charset="2"/>
              <a:buChar char="ü"/>
            </a:pPr>
            <a:r>
              <a:rPr lang="en-US" smtClean="0"/>
              <a:t>Wetlands?</a:t>
            </a:r>
          </a:p>
          <a:p>
            <a:pPr>
              <a:buFont typeface="Wingdings" pitchFamily="2" charset="2"/>
              <a:buChar char="ü"/>
            </a:pPr>
            <a:r>
              <a:rPr lang="en-US" smtClean="0"/>
              <a:t>Savannas?</a:t>
            </a:r>
          </a:p>
          <a:p>
            <a:pPr>
              <a:buFont typeface="Wingdings" pitchFamily="2" charset="2"/>
              <a:buChar char="ü"/>
            </a:pPr>
            <a:r>
              <a:rPr lang="en-US" smtClean="0"/>
              <a:t>Shrublands?</a:t>
            </a:r>
          </a:p>
          <a:p>
            <a:pPr>
              <a:buFont typeface="Wingdings" pitchFamily="2" charset="2"/>
              <a:buChar char="ü"/>
            </a:pPr>
            <a:r>
              <a:rPr lang="en-US" smtClean="0"/>
              <a:t>Forests?</a:t>
            </a:r>
          </a:p>
          <a:p>
            <a:pPr>
              <a:buFont typeface="Wingdings" pitchFamily="2" charset="2"/>
              <a:buChar char="ü"/>
            </a:pPr>
            <a:r>
              <a:rPr lang="en-US" smtClean="0"/>
              <a:t>Grasslands?</a:t>
            </a:r>
          </a:p>
          <a:p>
            <a:pPr>
              <a:buFont typeface="Wingdings" pitchFamily="2" charset="2"/>
              <a:buChar char="q"/>
            </a:pPr>
            <a:r>
              <a:rPr lang="en-US" smtClean="0"/>
              <a:t>Forage pasture?</a:t>
            </a:r>
          </a:p>
        </p:txBody>
      </p:sp>
      <p:sp>
        <p:nvSpPr>
          <p:cNvPr id="7175" name="Rectangle 7"/>
          <p:cNvSpPr>
            <a:spLocks noGrp="1" noChangeArrowheads="1"/>
          </p:cNvSpPr>
          <p:nvPr>
            <p:ph type="body" sz="half" idx="2"/>
          </p:nvPr>
        </p:nvSpPr>
        <p:spPr>
          <a:xfrm>
            <a:off x="3429000" y="2438400"/>
            <a:ext cx="5715000" cy="4171950"/>
          </a:xfrm>
        </p:spPr>
        <p:txBody>
          <a:bodyPr/>
          <a:lstStyle/>
          <a:p>
            <a:pPr>
              <a:buClr>
                <a:schemeClr val="folHlink"/>
              </a:buClr>
            </a:pPr>
            <a:r>
              <a:rPr lang="en-US" smtClean="0"/>
              <a:t>All deserts except barren deserts</a:t>
            </a:r>
          </a:p>
          <a:p>
            <a:pPr>
              <a:buClr>
                <a:schemeClr val="folHlink"/>
              </a:buClr>
            </a:pPr>
            <a:r>
              <a:rPr lang="en-US" smtClean="0"/>
              <a:t>All tundra</a:t>
            </a:r>
          </a:p>
          <a:p>
            <a:pPr>
              <a:buClr>
                <a:schemeClr val="folHlink"/>
              </a:buClr>
            </a:pPr>
            <a:r>
              <a:rPr lang="en-US" smtClean="0"/>
              <a:t>Vegetation around wetlands</a:t>
            </a:r>
          </a:p>
          <a:p>
            <a:pPr>
              <a:buClr>
                <a:schemeClr val="folHlink"/>
              </a:buClr>
            </a:pPr>
            <a:r>
              <a:rPr lang="en-US" smtClean="0"/>
              <a:t>All savannas</a:t>
            </a:r>
          </a:p>
          <a:p>
            <a:pPr>
              <a:buClr>
                <a:schemeClr val="folHlink"/>
              </a:buClr>
            </a:pPr>
            <a:r>
              <a:rPr lang="en-US" smtClean="0"/>
              <a:t>All shrublands</a:t>
            </a:r>
          </a:p>
          <a:p>
            <a:pPr>
              <a:buClr>
                <a:schemeClr val="folHlink"/>
              </a:buClr>
            </a:pPr>
            <a:r>
              <a:rPr lang="en-US" smtClean="0"/>
              <a:t>Only open forests</a:t>
            </a:r>
          </a:p>
          <a:p>
            <a:pPr>
              <a:buClr>
                <a:schemeClr val="folHlink"/>
              </a:buClr>
            </a:pPr>
            <a:r>
              <a:rPr lang="en-US" smtClean="0"/>
              <a:t>All grasslands</a:t>
            </a:r>
          </a:p>
          <a:p>
            <a:pPr>
              <a:buClr>
                <a:srgbClr val="CC3300"/>
              </a:buClr>
            </a:pPr>
            <a:r>
              <a:rPr lang="en-US" smtClean="0"/>
              <a:t>Not highly managed pastures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1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Pasture vs Range</a:t>
            </a:r>
          </a:p>
        </p:txBody>
      </p:sp>
      <p:sp>
        <p:nvSpPr>
          <p:cNvPr id="7171" name="Rectangle 3"/>
          <p:cNvSpPr>
            <a:spLocks noGrp="1" noChangeArrowheads="1"/>
          </p:cNvSpPr>
          <p:nvPr>
            <p:ph type="body" idx="1"/>
          </p:nvPr>
        </p:nvSpPr>
        <p:spPr>
          <a:xfrm>
            <a:off x="457200" y="1828800"/>
            <a:ext cx="8382000" cy="4302125"/>
          </a:xfrm>
        </p:spPr>
        <p:txBody>
          <a:bodyPr/>
          <a:lstStyle/>
          <a:p>
            <a:r>
              <a:rPr lang="en-US" dirty="0" smtClean="0"/>
              <a:t>Pastureland is differentiated from rangeland:</a:t>
            </a:r>
          </a:p>
          <a:p>
            <a:pPr lvl="1"/>
            <a:r>
              <a:rPr lang="en-US" dirty="0" smtClean="0"/>
              <a:t>They have periodic cultivation is used to maintain</a:t>
            </a:r>
          </a:p>
          <a:p>
            <a:pPr lvl="1"/>
            <a:r>
              <a:rPr lang="en-US" dirty="0" smtClean="0"/>
              <a:t>Generally  introduced (or non-native) forage species</a:t>
            </a:r>
          </a:p>
          <a:p>
            <a:pPr lvl="1"/>
            <a:r>
              <a:rPr lang="en-US" dirty="0" smtClean="0"/>
              <a:t>Agronomic inputs such as irrigation and fertilization are applied annually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What are Rangelands?</a:t>
            </a:r>
          </a:p>
        </p:txBody>
      </p:sp>
      <p:sp>
        <p:nvSpPr>
          <p:cNvPr id="8197" name="Rectangle 5"/>
          <p:cNvSpPr>
            <a:spLocks noGrp="1" noChangeArrowheads="1"/>
          </p:cNvSpPr>
          <p:nvPr>
            <p:ph type="body" idx="1"/>
          </p:nvPr>
        </p:nvSpPr>
        <p:spPr/>
        <p:txBody>
          <a:bodyPr/>
          <a:lstStyle/>
          <a:p>
            <a:r>
              <a:rPr lang="en-US" smtClean="0"/>
              <a:t>All areas of the world that are </a:t>
            </a:r>
            <a:r>
              <a:rPr lang="en-US" b="1" u="sng" smtClean="0"/>
              <a:t>not</a:t>
            </a:r>
            <a:r>
              <a:rPr lang="en-US" smtClean="0"/>
              <a:t>:</a:t>
            </a:r>
          </a:p>
          <a:p>
            <a:pPr lvl="1"/>
            <a:r>
              <a:rPr lang="en-US" smtClean="0"/>
              <a:t>Barren Desert</a:t>
            </a:r>
          </a:p>
          <a:p>
            <a:pPr lvl="1"/>
            <a:r>
              <a:rPr lang="en-US" smtClean="0"/>
              <a:t>Farmland</a:t>
            </a:r>
          </a:p>
          <a:p>
            <a:pPr lvl="1"/>
            <a:r>
              <a:rPr lang="en-US" smtClean="0"/>
              <a:t>Closed-Canopy Forest</a:t>
            </a:r>
          </a:p>
          <a:p>
            <a:pPr lvl="1"/>
            <a:r>
              <a:rPr lang="en-US" smtClean="0"/>
              <a:t>Covered by solid rock, concrete or glaciers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What are Rangelands?</a:t>
            </a:r>
          </a:p>
        </p:txBody>
      </p:sp>
      <p:sp>
        <p:nvSpPr>
          <p:cNvPr id="8197" name="Rectangle 5"/>
          <p:cNvSpPr>
            <a:spLocks noGrp="1" noChangeArrowheads="1"/>
          </p:cNvSpPr>
          <p:nvPr>
            <p:ph type="body" idx="1"/>
          </p:nvPr>
        </p:nvSpPr>
        <p:spPr>
          <a:xfrm>
            <a:off x="457200" y="1828800"/>
            <a:ext cx="8458200" cy="4800600"/>
          </a:xfrm>
        </p:spPr>
        <p:txBody>
          <a:bodyPr/>
          <a:lstStyle/>
          <a:p>
            <a:pPr eaLnBrk="1" hangingPunct="1"/>
            <a:r>
              <a:rPr lang="en-US" smtClean="0"/>
              <a:t>Rangelands </a:t>
            </a:r>
            <a:r>
              <a:rPr lang="en-US" b="1" u="sng" smtClean="0"/>
              <a:t>are</a:t>
            </a:r>
            <a:r>
              <a:rPr lang="en-US" b="1" smtClean="0"/>
              <a:t> </a:t>
            </a:r>
            <a:r>
              <a:rPr lang="en-US" smtClean="0"/>
              <a:t>shrublands, grasslands, deserts, woodlands, and open forest.</a:t>
            </a:r>
            <a:br>
              <a:rPr lang="en-US" smtClean="0"/>
            </a:br>
            <a:endParaRPr lang="en-US" smtClean="0"/>
          </a:p>
          <a:p>
            <a:pPr eaLnBrk="1" hangingPunct="1"/>
            <a:r>
              <a:rPr lang="en-US" smtClean="0"/>
              <a:t>Several factors can preclude farming or timber production on these:</a:t>
            </a:r>
          </a:p>
          <a:p>
            <a:pPr lvl="1" eaLnBrk="1" hangingPunct="1"/>
            <a:r>
              <a:rPr lang="en-US" smtClean="0"/>
              <a:t>Limited precipitation</a:t>
            </a:r>
          </a:p>
          <a:p>
            <a:pPr lvl="1" eaLnBrk="1" hangingPunct="1"/>
            <a:r>
              <a:rPr lang="en-US" smtClean="0"/>
              <a:t>Sandy, saline, or wet soils</a:t>
            </a:r>
          </a:p>
          <a:p>
            <a:pPr lvl="1" eaLnBrk="1" hangingPunct="1"/>
            <a:r>
              <a:rPr lang="en-US" smtClean="0"/>
              <a:t>Steep topography</a:t>
            </a:r>
          </a:p>
          <a:p>
            <a:pPr lvl="1" eaLnBrk="1" hangingPunct="1"/>
            <a:r>
              <a:rPr lang="en-US" smtClean="0"/>
              <a:t>Rocks</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What are Rangelands?</a:t>
            </a:r>
          </a:p>
        </p:txBody>
      </p:sp>
      <p:sp>
        <p:nvSpPr>
          <p:cNvPr id="8197" name="Rectangle 5"/>
          <p:cNvSpPr>
            <a:spLocks noGrp="1" noChangeArrowheads="1"/>
          </p:cNvSpPr>
          <p:nvPr>
            <p:ph type="body" idx="1"/>
          </p:nvPr>
        </p:nvSpPr>
        <p:spPr/>
        <p:txBody>
          <a:bodyPr/>
          <a:lstStyle/>
          <a:p>
            <a:r>
              <a:rPr lang="en-US" smtClean="0"/>
              <a:t>Are all rangelands grazed? </a:t>
            </a:r>
          </a:p>
          <a:p>
            <a:pPr lvl="1"/>
            <a:r>
              <a:rPr lang="en-US" smtClean="0"/>
              <a:t>Grazing as an important ecological process in all rangeland, but not all rangelands are grazed by livestock.</a:t>
            </a:r>
          </a:p>
          <a:p>
            <a:pPr lvl="1"/>
            <a:endParaRPr lang="en-US" smtClean="0"/>
          </a:p>
          <a:p>
            <a:r>
              <a:rPr lang="en-US" smtClean="0"/>
              <a:t>Rangelands are a kind of land – not a specific land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What are Rangelands?</a:t>
            </a:r>
          </a:p>
        </p:txBody>
      </p:sp>
      <p:sp>
        <p:nvSpPr>
          <p:cNvPr id="8197" name="Rectangle 5"/>
          <p:cNvSpPr>
            <a:spLocks noGrp="1" noChangeArrowheads="1"/>
          </p:cNvSpPr>
          <p:nvPr>
            <p:ph type="body" idx="1"/>
          </p:nvPr>
        </p:nvSpPr>
        <p:spPr/>
        <p:txBody>
          <a:bodyPr/>
          <a:lstStyle/>
          <a:p>
            <a:r>
              <a:rPr lang="en-US" smtClean="0"/>
              <a:t>Most types of rangelands have in common:</a:t>
            </a:r>
          </a:p>
          <a:p>
            <a:pPr lvl="1"/>
            <a:r>
              <a:rPr lang="en-US" smtClean="0"/>
              <a:t>Native and naturalized plants – mostly perennial</a:t>
            </a:r>
          </a:p>
          <a:p>
            <a:pPr lvl="1"/>
            <a:r>
              <a:rPr lang="en-US" smtClean="0"/>
              <a:t>History of  or currently used for livestock grazing</a:t>
            </a:r>
          </a:p>
          <a:p>
            <a:pPr lvl="1"/>
            <a:r>
              <a:rPr lang="en-US" smtClean="0"/>
              <a:t>Extensively managed (rather than intensively) based on ecological (rather than agronomic) principles.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bldLvl="2" autoUpdateAnimBg="0"/>
    </p:bldLst>
  </p:timing>
</p:sld>
</file>

<file path=ppt/theme/theme1.xml><?xml version="1.0" encoding="utf-8"?>
<a:theme xmlns:a="http://schemas.openxmlformats.org/drawingml/2006/main" name="Quadrant">
  <a:themeElements>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1807</TotalTime>
  <Words>864</Words>
  <Application>Microsoft Office PowerPoint</Application>
  <PresentationFormat>On-screen Show (4:3)</PresentationFormat>
  <Paragraphs>157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Quadrant</vt:lpstr>
      <vt:lpstr>What are Rangelands?</vt:lpstr>
      <vt:lpstr>Wild Open Spaces of the West</vt:lpstr>
      <vt:lpstr>What are Rangelands?</vt:lpstr>
      <vt:lpstr>What are Rangelands?</vt:lpstr>
      <vt:lpstr>Pasture vs Range</vt:lpstr>
      <vt:lpstr>What are Rangelands?</vt:lpstr>
      <vt:lpstr>What are Rangelands?</vt:lpstr>
      <vt:lpstr>What are Rangelands?</vt:lpstr>
      <vt:lpstr>What are Rangelands?</vt:lpstr>
      <vt:lpstr>Why are rangelands important?</vt:lpstr>
      <vt:lpstr>Why are rangelands important?</vt:lpstr>
      <vt:lpstr>Rangelands are Diverse and Extensive!</vt:lpstr>
      <vt:lpstr>Rangelands are Diverse and Extensive!</vt:lpstr>
      <vt:lpstr>Rangelands are Important</vt:lpstr>
      <vt:lpstr>Rangelands are Challenged</vt:lpstr>
      <vt:lpstr>Rangelands are Challenged</vt:lpstr>
    </vt:vector>
  </TitlesOfParts>
  <Company>University of Idaho-AEE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dc:creator>
  <cp:lastModifiedBy>Lovina</cp:lastModifiedBy>
  <cp:revision>132</cp:revision>
  <dcterms:created xsi:type="dcterms:W3CDTF">2007-08-23T16:10:54Z</dcterms:created>
  <dcterms:modified xsi:type="dcterms:W3CDTF">2012-08-20T16:42:55Z</dcterms:modified>
</cp:coreProperties>
</file>