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9"/>
  </p:notesMasterIdLst>
  <p:handoutMasterIdLst>
    <p:handoutMasterId r:id="rId20"/>
  </p:handoutMasterIdLst>
  <p:sldIdLst>
    <p:sldId id="298"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C2"/>
    <a:srgbClr val="A5C3C3"/>
    <a:srgbClr val="A6BDC2"/>
    <a:srgbClr val="97D1C7"/>
    <a:srgbClr val="339933"/>
    <a:srgbClr val="FFB7B9"/>
    <a:srgbClr val="00A1DA"/>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8351" autoAdjust="0"/>
  </p:normalViewPr>
  <p:slideViewPr>
    <p:cSldViewPr>
      <p:cViewPr>
        <p:scale>
          <a:sx n="50" d="100"/>
          <a:sy n="50" d="100"/>
        </p:scale>
        <p:origin x="-1638"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pPr>
              <a:defRPr/>
            </a:pPr>
            <a:fld id="{E82C17E9-EDCE-4398-9BAC-5E1E039312D9}" type="datetimeFigureOut">
              <a:rPr lang="en-US"/>
              <a:pPr>
                <a:defRPr/>
              </a:pPr>
              <a:t>9/25/2013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pPr>
              <a:defRPr/>
            </a:pPr>
            <a:fld id="{1F6BCC64-CDAC-4FD7-96C6-BE336E1169B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Times New Roman"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Times New Roman" charset="0"/>
              </a:defRPr>
            </a:lvl1pPr>
          </a:lstStyle>
          <a:p>
            <a:pPr>
              <a:defRPr/>
            </a:pPr>
            <a:fld id="{8B07CB94-7FE2-43E8-AA04-BCAC3972C245}" type="datetimeFigureOut">
              <a:rPr lang="en-US"/>
              <a:pPr>
                <a:defRPr/>
              </a:pPr>
              <a:t>9/25/2013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Times New Roman" charset="0"/>
              </a:defRPr>
            </a:lvl1pPr>
          </a:lstStyle>
          <a:p>
            <a:pPr>
              <a:defRPr/>
            </a:pPr>
            <a:fld id="{2A087025-95C8-4B3B-AC1A-3B0354EBF5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087025-95C8-4B3B-AC1A-3B0354EBF51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plants mature, they</a:t>
            </a:r>
            <a:r>
              <a:rPr lang="en-US" baseline="0" dirty="0" smtClean="0"/>
              <a:t> develop a higher proportion of stem materials to leaf material. Leaching is very important in areas where rainfall occurs and plants leach out their nutrients. For example, in the annual grasslands in CA, when the rains come in the fall, the plant nutrition is greatly reduced. Plants that resist leaching are said to cure well.</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browse</a:t>
            </a:r>
            <a:r>
              <a:rPr lang="en-US" baseline="0" dirty="0" smtClean="0"/>
              <a:t> holds their nutrients well into the fall and winter. Why is this? Herbaceous plants send all their nutrients to the roots over the winter. The stems of woody plants are alive over the winter so the plant is maintaining those cells in the stem during the cold months. That’s why shrubs are such an important plant species in the winter.</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Idaho has mostly cool season grasses, very few warm</a:t>
            </a:r>
            <a:r>
              <a:rPr lang="en-US" baseline="0" dirty="0" smtClean="0"/>
              <a:t> season. C3 grasses have less cell contents, so therefore is more nutritious.</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dead materials remaining in grasses still provides substantial energy.</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growing season, all types of vegetation provide good amounts of energy. In the fall and winter, animals can</a:t>
            </a:r>
            <a:r>
              <a:rPr lang="en-US" baseline="0" dirty="0" smtClean="0"/>
              <a:t> get their energy from grasses but need the nutrients found in shrubs.</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 wide variety of compounds in plant inhibit digestion or cause illness and death.</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type of hay is really important to the dairy industry? Alfalfa..because it is a forb and provides high nutrition to </a:t>
            </a:r>
            <a:r>
              <a:rPr lang="en-US" baseline="0" smtClean="0"/>
              <a:t>lactating cows.</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talk about animals, we talk about energy requirements.</a:t>
            </a:r>
            <a:r>
              <a:rPr lang="en-US" baseline="0" dirty="0" smtClean="0"/>
              <a:t> In this presentation we are going to go more </a:t>
            </a:r>
            <a:r>
              <a:rPr lang="en-US" baseline="0" dirty="0" err="1" smtClean="0"/>
              <a:t>indepthly</a:t>
            </a:r>
            <a:r>
              <a:rPr lang="en-US" baseline="0" dirty="0" smtClean="0"/>
              <a:t> into energy and nutrients. Phosphorus and Vitamin A are two nutrients that are not as readily available in rangelands environments.</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ratio of cell wall to cell contents describes the cell structure. Lignin is the component that binds cellulose and makes plants woody. Things that are poisonous and not very digestible are called secondary compounds, or </a:t>
            </a:r>
            <a:r>
              <a:rPr lang="en-US" baseline="0" dirty="0" smtClean="0"/>
              <a:t>anti-quality </a:t>
            </a:r>
            <a:r>
              <a:rPr lang="en-US" baseline="0" dirty="0" smtClean="0"/>
              <a:t>factors.</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Mammals cannot deal with any of the components of the cell wall. All the things in the cell contents can be digested by mammals. So anytime you have cells with more cell contents, that</a:t>
            </a:r>
            <a:r>
              <a:rPr lang="en-US" baseline="0" dirty="0" smtClean="0"/>
              <a:t> cell is going to be more nutritious. What are some of the things that affects the </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Lignin is a polymorphic</a:t>
            </a:r>
            <a:r>
              <a:rPr lang="en-US" baseline="0" dirty="0" smtClean="0"/>
              <a:t> carbon compound that has a complex structure. This structure binds up the cellulose.</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talk more about</a:t>
            </a:r>
            <a:r>
              <a:rPr lang="en-US" baseline="0" dirty="0" smtClean="0"/>
              <a:t> some of these </a:t>
            </a:r>
            <a:r>
              <a:rPr lang="en-US" baseline="0" dirty="0" err="1" smtClean="0"/>
              <a:t>antiquality</a:t>
            </a:r>
            <a:r>
              <a:rPr lang="en-US" baseline="0" dirty="0" smtClean="0"/>
              <a:t> factors.</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Mast,</a:t>
            </a:r>
            <a:r>
              <a:rPr lang="en-US" baseline="0" dirty="0" smtClean="0"/>
              <a:t> or the seeds and berries of a plant. These fruits are the most valuable parts of a plant.</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leaves are more nutritious because they have less lignin. Their function is to capture sun for photosynthesis. The same for the newer growth of woody plants. As the plant gets older, it puts on more and more lignin and the amount of cell contents is greatly reduced. The reason they are preferred is because they provide positive feedback to the browsing animal.</a:t>
            </a:r>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92DF88-82D4-4AD9-BAEA-465B46F9050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eaLnBrk="1" hangingPunct="1">
              <a:defRPr/>
            </a:pPr>
            <a:endParaRPr lang="en-US" sz="2400">
              <a:latin typeface="Times New Roman"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latin typeface="Times New Roman" charset="0"/>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latin typeface="Times New Roman" charset="0"/>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en-US">
                <a:latin typeface="Times New Roman" charset="0"/>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grpSp>
      <p:sp>
        <p:nvSpPr>
          <p:cNvPr id="39939"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3994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C36EE22E-E364-44C1-BC0F-A616FE7DAF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0B9758-F994-44D1-828F-E8E219D85F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998C3A-DF99-486C-AA93-0C7AC7B968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2">
                  <a:lumMod val="50000"/>
                </a:schemeClr>
              </a:buClr>
              <a:buFont typeface="Wingdings" pitchFamily="2" charset="2"/>
              <a:buChar char="v"/>
              <a:defRPr/>
            </a:lvl1pPr>
            <a:lvl3pPr>
              <a:buClr>
                <a:schemeClr val="accent1">
                  <a:lumMod val="50000"/>
                </a:schemeClr>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25CE5E-AE7D-41D3-836A-12C657B0FE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7FE82-5047-4CA4-80BB-0DA95BB307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53344B-FEFB-412E-80E6-65CC5DB8FF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7B7C35-4926-41AD-A9BA-3C8DCD26B8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A94AD2-2831-443C-97A2-0E7B0F5C97F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E38709-5411-4F88-BA63-BD1BBCCDDE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044B38-C092-4B23-AAA9-9ECE3736FB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18D56B-1DC8-4E9D-8761-2F5ADD04E1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38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3891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FB8C0E9A-7D00-4418-A520-F3D46EF03111}" type="slidenum">
              <a:rPr lang="en-US"/>
              <a:pPr>
                <a:defRPr/>
              </a:pPr>
              <a:t>‹#›</a:t>
            </a:fld>
            <a:endParaRPr lang="en-US"/>
          </a:p>
        </p:txBody>
      </p:sp>
      <p:grpSp>
        <p:nvGrpSpPr>
          <p:cNvPr id="2055" name="Group 7"/>
          <p:cNvGrpSpPr>
            <a:grpSpLocks/>
          </p:cNvGrpSpPr>
          <p:nvPr/>
        </p:nvGrpSpPr>
        <p:grpSpPr bwMode="auto">
          <a:xfrm>
            <a:off x="279400" y="152400"/>
            <a:ext cx="8686800" cy="1600200"/>
            <a:chOff x="176" y="96"/>
            <a:chExt cx="5472" cy="1008"/>
          </a:xfrm>
        </p:grpSpPr>
        <p:sp>
          <p:nvSpPr>
            <p:cNvPr id="38920"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en-US">
                <a:latin typeface="Times New Roman" charset="0"/>
              </a:endParaRPr>
            </a:p>
          </p:txBody>
        </p:sp>
        <p:sp>
          <p:nvSpPr>
            <p:cNvPr id="38921"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38922"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38923"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38924"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grpSp>
    </p:spTree>
  </p:cSld>
  <p:clrMap bg1="lt1" tx1="dk1" bg2="lt2" tx2="dk2" accent1="accent1" accent2="accent2" accent3="accent3" accent4="accent4" accent5="accent5" accent6="accent6" hlink="hlink" folHlink="folHlink"/>
  <p:sldLayoutIdLst>
    <p:sldLayoutId id="2147483837"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upine.jpg"/>
          <p:cNvPicPr>
            <a:picLocks noChangeAspect="1"/>
          </p:cNvPicPr>
          <p:nvPr/>
        </p:nvPicPr>
        <p:blipFill>
          <a:blip r:embed="rId3" cstate="print"/>
          <a:srcRect l="12780" t="7573" r="14800"/>
          <a:stretch>
            <a:fillRect/>
          </a:stretch>
        </p:blipFill>
        <p:spPr>
          <a:xfrm>
            <a:off x="4876800" y="4038600"/>
            <a:ext cx="1927470" cy="1844959"/>
          </a:xfrm>
          <a:prstGeom prst="rect">
            <a:avLst/>
          </a:prstGeom>
        </p:spPr>
      </p:pic>
      <p:sp>
        <p:nvSpPr>
          <p:cNvPr id="2" name="Title 1"/>
          <p:cNvSpPr>
            <a:spLocks noGrp="1"/>
          </p:cNvSpPr>
          <p:nvPr>
            <p:ph type="ctrTitle"/>
          </p:nvPr>
        </p:nvSpPr>
        <p:spPr>
          <a:xfrm>
            <a:off x="762000" y="1066800"/>
            <a:ext cx="7696200" cy="2057400"/>
          </a:xfrm>
        </p:spPr>
        <p:txBody>
          <a:bodyPr>
            <a:normAutofit fontScale="90000"/>
          </a:bodyPr>
          <a:lstStyle/>
          <a:p>
            <a:r>
              <a:rPr lang="en-US" dirty="0" smtClean="0"/>
              <a:t>Forage Value of Range Plants</a:t>
            </a:r>
            <a:br>
              <a:rPr lang="en-US" dirty="0" smtClean="0"/>
            </a:br>
            <a:r>
              <a:rPr lang="en-US" sz="2700" i="1" dirty="0" smtClean="0"/>
              <a:t>~ Grasses, Shrubs, and Forbs</a:t>
            </a:r>
            <a:endParaRPr lang="en-US" i="1" dirty="0"/>
          </a:p>
        </p:txBody>
      </p:sp>
      <p:pic>
        <p:nvPicPr>
          <p:cNvPr id="5" name="Picture 4" descr="Bitterbrush_Plant(KLL).JPG"/>
          <p:cNvPicPr>
            <a:picLocks noChangeAspect="1"/>
          </p:cNvPicPr>
          <p:nvPr/>
        </p:nvPicPr>
        <p:blipFill>
          <a:blip r:embed="rId4" cstate="print"/>
          <a:srcRect r="6090"/>
          <a:stretch>
            <a:fillRect/>
          </a:stretch>
        </p:blipFill>
        <p:spPr>
          <a:xfrm>
            <a:off x="2362200" y="3657600"/>
            <a:ext cx="2581106" cy="2061377"/>
          </a:xfrm>
          <a:prstGeom prst="rect">
            <a:avLst/>
          </a:prstGeom>
        </p:spPr>
      </p:pic>
      <p:pic>
        <p:nvPicPr>
          <p:cNvPr id="4" name="Picture 3" descr="Balsam-Root-JK(3).jpg"/>
          <p:cNvPicPr>
            <a:picLocks noChangeAspect="1"/>
          </p:cNvPicPr>
          <p:nvPr/>
        </p:nvPicPr>
        <p:blipFill>
          <a:blip r:embed="rId5" cstate="print"/>
          <a:srcRect l="6175" b="3188"/>
          <a:stretch>
            <a:fillRect/>
          </a:stretch>
        </p:blipFill>
        <p:spPr>
          <a:xfrm>
            <a:off x="609600" y="4215693"/>
            <a:ext cx="1918172" cy="1716978"/>
          </a:xfrm>
          <a:prstGeom prst="rect">
            <a:avLst/>
          </a:prstGeom>
        </p:spPr>
      </p:pic>
      <p:pic>
        <p:nvPicPr>
          <p:cNvPr id="7" name="Picture 6" descr="Bluebunch_Wheatgrass(Seth McFarland).JPG"/>
          <p:cNvPicPr>
            <a:picLocks noChangeAspect="1"/>
          </p:cNvPicPr>
          <p:nvPr/>
        </p:nvPicPr>
        <p:blipFill>
          <a:blip r:embed="rId6" cstate="print"/>
          <a:srcRect l="11960" r="12292"/>
          <a:stretch>
            <a:fillRect/>
          </a:stretch>
        </p:blipFill>
        <p:spPr>
          <a:xfrm>
            <a:off x="6553200" y="3733800"/>
            <a:ext cx="1601388" cy="15855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34400" cy="1143000"/>
          </a:xfrm>
        </p:spPr>
        <p:txBody>
          <a:bodyPr>
            <a:normAutofit fontScale="90000"/>
          </a:bodyPr>
          <a:lstStyle/>
          <a:p>
            <a:r>
              <a:rPr lang="en-US" b="1" dirty="0" smtClean="0"/>
              <a:t>Maturation Effects </a:t>
            </a:r>
            <a:br>
              <a:rPr lang="en-US" b="1" dirty="0" smtClean="0"/>
            </a:br>
            <a:r>
              <a:rPr lang="en-US" b="1" dirty="0" smtClean="0"/>
              <a:t>     </a:t>
            </a:r>
            <a:r>
              <a:rPr lang="en-US" dirty="0" smtClean="0"/>
              <a:t>on Nutritive Quality:</a:t>
            </a:r>
            <a:endParaRPr lang="en-US" dirty="0"/>
          </a:p>
        </p:txBody>
      </p:sp>
      <p:sp>
        <p:nvSpPr>
          <p:cNvPr id="3" name="Content Placeholder 2"/>
          <p:cNvSpPr>
            <a:spLocks noGrp="1"/>
          </p:cNvSpPr>
          <p:nvPr>
            <p:ph sz="quarter" idx="1"/>
          </p:nvPr>
        </p:nvSpPr>
        <p:spPr>
          <a:xfrm>
            <a:off x="381000" y="1752600"/>
            <a:ext cx="8229600" cy="5105400"/>
          </a:xfrm>
        </p:spPr>
        <p:txBody>
          <a:bodyPr>
            <a:normAutofit fontScale="92500" lnSpcReduction="20000"/>
          </a:bodyPr>
          <a:lstStyle/>
          <a:p>
            <a:r>
              <a:rPr lang="en-US" dirty="0" smtClean="0"/>
              <a:t>Most range plants are highly nutritious when young. Even plants that are normally considered undesirable (such as </a:t>
            </a:r>
            <a:r>
              <a:rPr lang="en-US" dirty="0" err="1" smtClean="0"/>
              <a:t>cheatgrass</a:t>
            </a:r>
            <a:r>
              <a:rPr lang="en-US" dirty="0" smtClean="0"/>
              <a:t>) are nutritious when young.</a:t>
            </a:r>
          </a:p>
          <a:p>
            <a:r>
              <a:rPr lang="en-US" dirty="0" smtClean="0"/>
              <a:t> As plants mature nutritive value decreases.</a:t>
            </a:r>
          </a:p>
          <a:p>
            <a:pPr lvl="1"/>
            <a:r>
              <a:rPr lang="en-US" dirty="0" smtClean="0"/>
              <a:t>Increased structural CHO's</a:t>
            </a:r>
          </a:p>
          <a:p>
            <a:pPr lvl="1"/>
            <a:r>
              <a:rPr lang="en-US" dirty="0" err="1" smtClean="0"/>
              <a:t>Lignification</a:t>
            </a:r>
            <a:endParaRPr lang="en-US" dirty="0" smtClean="0"/>
          </a:p>
          <a:p>
            <a:pPr lvl="1"/>
            <a:r>
              <a:rPr lang="en-US" dirty="0" smtClean="0"/>
              <a:t>Increasing </a:t>
            </a:r>
            <a:r>
              <a:rPr lang="en-US" dirty="0" err="1" smtClean="0"/>
              <a:t>Stem:Leaf</a:t>
            </a:r>
            <a:r>
              <a:rPr lang="en-US" dirty="0" smtClean="0"/>
              <a:t> Ratio</a:t>
            </a:r>
          </a:p>
          <a:p>
            <a:pPr lvl="1">
              <a:buNone/>
            </a:pPr>
            <a:endParaRPr lang="en-US" dirty="0" smtClean="0"/>
          </a:p>
          <a:p>
            <a:r>
              <a:rPr lang="en-US" dirty="0" smtClean="0"/>
              <a:t>Leaching of nutrients by rain in dormancy. </a:t>
            </a:r>
            <a:endParaRPr lang="en-US" sz="2800" dirty="0" smtClean="0"/>
          </a:p>
          <a:p>
            <a:pPr lvl="1"/>
            <a:r>
              <a:rPr lang="en-US" sz="2500" dirty="0" smtClean="0"/>
              <a:t>Leaching is when rain washes soluble nutrients out of the plant into the soil. Plants that resist leaching due to dry climate, morphology, or range site are said to "cure" well.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608767" y="1676400"/>
            <a:ext cx="7925633" cy="47244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Comparative </a:t>
            </a:r>
            <a:r>
              <a:rPr lang="en-US" b="1" dirty="0" smtClean="0"/>
              <a:t>Nutritive</a:t>
            </a:r>
            <a:r>
              <a:rPr lang="en-US" dirty="0" smtClean="0"/>
              <a:t> Value of Grasses, Forbs, and Shrubs</a:t>
            </a:r>
            <a:endParaRPr lang="en-US" dirty="0"/>
          </a:p>
        </p:txBody>
      </p:sp>
      <p:sp>
        <p:nvSpPr>
          <p:cNvPr id="3" name="Content Placeholder 2"/>
          <p:cNvSpPr>
            <a:spLocks noGrp="1"/>
          </p:cNvSpPr>
          <p:nvPr>
            <p:ph sz="quarter" idx="1"/>
          </p:nvPr>
        </p:nvSpPr>
        <p:spPr>
          <a:xfrm>
            <a:off x="838200" y="6477000"/>
            <a:ext cx="8229600" cy="381000"/>
          </a:xfrm>
        </p:spPr>
        <p:txBody>
          <a:bodyPr/>
          <a:lstStyle/>
          <a:p>
            <a:pPr algn="r">
              <a:buNone/>
            </a:pPr>
            <a:r>
              <a:rPr lang="en-US" sz="2000" dirty="0" smtClean="0"/>
              <a:t>Figure adapted from Parker 1969</a:t>
            </a:r>
          </a:p>
        </p:txBody>
      </p:sp>
      <p:sp>
        <p:nvSpPr>
          <p:cNvPr id="6" name="Right Brace 5"/>
          <p:cNvSpPr/>
          <p:nvPr/>
        </p:nvSpPr>
        <p:spPr bwMode="auto">
          <a:xfrm>
            <a:off x="6324600" y="1676400"/>
            <a:ext cx="838200" cy="9906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sp>
        <p:nvSpPr>
          <p:cNvPr id="7" name="TextBox 6"/>
          <p:cNvSpPr txBox="1"/>
          <p:nvPr/>
        </p:nvSpPr>
        <p:spPr>
          <a:xfrm rot="19239961">
            <a:off x="7069822" y="1740516"/>
            <a:ext cx="1800493" cy="830997"/>
          </a:xfrm>
          <a:prstGeom prst="rect">
            <a:avLst/>
          </a:prstGeom>
          <a:solidFill>
            <a:schemeClr val="bg1"/>
          </a:solidFill>
        </p:spPr>
        <p:txBody>
          <a:bodyPr wrap="none" rtlCol="0">
            <a:spAutoFit/>
          </a:bodyPr>
          <a:lstStyle/>
          <a:p>
            <a:r>
              <a:rPr lang="en-US" sz="2400" b="1" dirty="0" smtClean="0">
                <a:solidFill>
                  <a:srgbClr val="C00000"/>
                </a:solidFill>
              </a:rPr>
              <a:t>Nutrients</a:t>
            </a:r>
          </a:p>
          <a:p>
            <a:r>
              <a:rPr lang="en-US" sz="2400" b="1" dirty="0" smtClean="0">
                <a:solidFill>
                  <a:srgbClr val="C00000"/>
                </a:solidFill>
              </a:rPr>
              <a:t>                     </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3386528" y="3743977"/>
            <a:ext cx="5224072" cy="3114023"/>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Comparative </a:t>
            </a:r>
            <a:r>
              <a:rPr lang="en-US" b="1" dirty="0" smtClean="0"/>
              <a:t>Nutritive</a:t>
            </a:r>
            <a:r>
              <a:rPr lang="en-US" dirty="0" smtClean="0"/>
              <a:t> Value of Grasses, Forbs, and Shrubs</a:t>
            </a:r>
            <a:endParaRPr lang="en-US" dirty="0"/>
          </a:p>
        </p:txBody>
      </p:sp>
      <p:sp>
        <p:nvSpPr>
          <p:cNvPr id="3" name="Content Placeholder 2"/>
          <p:cNvSpPr>
            <a:spLocks noGrp="1"/>
          </p:cNvSpPr>
          <p:nvPr>
            <p:ph sz="quarter" idx="1"/>
          </p:nvPr>
        </p:nvSpPr>
        <p:spPr/>
        <p:txBody>
          <a:bodyPr/>
          <a:lstStyle/>
          <a:p>
            <a:pPr lvl="1"/>
            <a:r>
              <a:rPr lang="en-US" sz="2400" dirty="0" smtClean="0"/>
              <a:t>During </a:t>
            </a:r>
            <a:r>
              <a:rPr lang="en-US" sz="2400" b="1" dirty="0" smtClean="0"/>
              <a:t>growing</a:t>
            </a:r>
            <a:r>
              <a:rPr lang="en-US" sz="2400" dirty="0" smtClean="0"/>
              <a:t> season - forbs are more nutritious than grasses (which are more nutritious than shrubs). </a:t>
            </a:r>
          </a:p>
          <a:p>
            <a:pPr lvl="2"/>
            <a:r>
              <a:rPr lang="en-US" sz="2100" dirty="0" smtClean="0"/>
              <a:t>This is because the cell wall of grasses is thicker than the cell wall of forbs.</a:t>
            </a:r>
          </a:p>
          <a:p>
            <a:pPr lvl="1"/>
            <a:r>
              <a:rPr lang="en-US" sz="2400" dirty="0" smtClean="0"/>
              <a:t>During </a:t>
            </a:r>
            <a:r>
              <a:rPr lang="en-US" sz="2400" b="1" dirty="0" smtClean="0"/>
              <a:t>dormant</a:t>
            </a:r>
            <a:r>
              <a:rPr lang="en-US" sz="2400" dirty="0" smtClean="0"/>
              <a:t> season - browse are important for nutrients.</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15400" cy="1143000"/>
          </a:xfrm>
        </p:spPr>
        <p:txBody>
          <a:bodyPr/>
          <a:lstStyle/>
          <a:p>
            <a:r>
              <a:rPr lang="en-US" dirty="0" smtClean="0"/>
              <a:t>Cool-Season </a:t>
            </a:r>
            <a:r>
              <a:rPr lang="en-US" dirty="0" err="1" smtClean="0"/>
              <a:t>vs</a:t>
            </a:r>
            <a:r>
              <a:rPr lang="en-US" dirty="0" smtClean="0"/>
              <a:t> Warm-Season Grasses</a:t>
            </a:r>
            <a:endParaRPr lang="en-US" dirty="0"/>
          </a:p>
        </p:txBody>
      </p:sp>
      <p:pic>
        <p:nvPicPr>
          <p:cNvPr id="3074" name="Picture 2"/>
          <p:cNvPicPr>
            <a:picLocks noGrp="1" noChangeAspect="1" noChangeArrowheads="1"/>
          </p:cNvPicPr>
          <p:nvPr>
            <p:ph sz="quarter" idx="1"/>
          </p:nvPr>
        </p:nvPicPr>
        <p:blipFill>
          <a:blip r:embed="rId3" cstate="print"/>
          <a:srcRect r="3649"/>
          <a:stretch>
            <a:fillRect/>
          </a:stretch>
        </p:blipFill>
        <p:spPr bwMode="auto">
          <a:xfrm>
            <a:off x="2819400" y="2514600"/>
            <a:ext cx="6036906" cy="3886200"/>
          </a:xfrm>
          <a:prstGeom prst="rect">
            <a:avLst/>
          </a:prstGeom>
          <a:noFill/>
          <a:ln w="9525">
            <a:noFill/>
            <a:miter lim="800000"/>
            <a:headEnd/>
            <a:tailEnd/>
          </a:ln>
        </p:spPr>
      </p:pic>
      <p:sp>
        <p:nvSpPr>
          <p:cNvPr id="5" name="Rectangle 4"/>
          <p:cNvSpPr/>
          <p:nvPr/>
        </p:nvSpPr>
        <p:spPr>
          <a:xfrm>
            <a:off x="457200" y="2057400"/>
            <a:ext cx="5181600" cy="4524315"/>
          </a:xfrm>
          <a:prstGeom prst="rect">
            <a:avLst/>
          </a:prstGeom>
        </p:spPr>
        <p:txBody>
          <a:bodyPr wrap="square">
            <a:spAutoFit/>
          </a:bodyPr>
          <a:lstStyle/>
          <a:p>
            <a:r>
              <a:rPr lang="en-US" sz="2400" dirty="0" smtClean="0"/>
              <a:t>Warm-Season grasses</a:t>
            </a:r>
            <a:endParaRPr lang="en-US" sz="2400" dirty="0"/>
          </a:p>
          <a:p>
            <a:r>
              <a:rPr lang="en-US" sz="2400" dirty="0"/>
              <a:t>(C4) are less</a:t>
            </a:r>
          </a:p>
          <a:p>
            <a:r>
              <a:rPr lang="en-US" sz="2400" dirty="0"/>
              <a:t>nutritious than</a:t>
            </a:r>
          </a:p>
          <a:p>
            <a:r>
              <a:rPr lang="en-US" sz="2400" dirty="0" smtClean="0"/>
              <a:t>Cool-Season grasses</a:t>
            </a:r>
            <a:endParaRPr lang="en-US" sz="2400" dirty="0"/>
          </a:p>
          <a:p>
            <a:r>
              <a:rPr lang="en-US" sz="2400" dirty="0"/>
              <a:t>(C3</a:t>
            </a:r>
            <a:r>
              <a:rPr lang="en-US" sz="2400" dirty="0" smtClean="0"/>
              <a:t>)</a:t>
            </a:r>
          </a:p>
          <a:p>
            <a:endParaRPr lang="en-US" sz="2400" dirty="0" smtClean="0"/>
          </a:p>
          <a:p>
            <a:r>
              <a:rPr lang="en-US" sz="2400" dirty="0" smtClean="0"/>
              <a:t>Because </a:t>
            </a:r>
            <a:r>
              <a:rPr lang="en-US" sz="2400" dirty="0"/>
              <a:t>they</a:t>
            </a:r>
          </a:p>
          <a:p>
            <a:r>
              <a:rPr lang="en-US" sz="2400" dirty="0"/>
              <a:t>contain more</a:t>
            </a:r>
          </a:p>
          <a:p>
            <a:r>
              <a:rPr lang="en-US" sz="2400" dirty="0" err="1"/>
              <a:t>schlerenchyma</a:t>
            </a:r>
            <a:r>
              <a:rPr lang="en-US" sz="2400" dirty="0"/>
              <a:t>,</a:t>
            </a:r>
          </a:p>
          <a:p>
            <a:r>
              <a:rPr lang="en-US" sz="2400" dirty="0"/>
              <a:t>epidermis, vascular</a:t>
            </a:r>
          </a:p>
          <a:p>
            <a:r>
              <a:rPr lang="en-US" sz="2400" dirty="0"/>
              <a:t>tissue and cell walls</a:t>
            </a:r>
          </a:p>
          <a:p>
            <a:r>
              <a:rPr lang="en-US" sz="2400" dirty="0"/>
              <a:t>are more lignified.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533400" y="1676400"/>
            <a:ext cx="8079775" cy="485298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Comparative </a:t>
            </a:r>
            <a:r>
              <a:rPr lang="en-US" b="1" dirty="0" smtClean="0"/>
              <a:t>Energy</a:t>
            </a:r>
            <a:r>
              <a:rPr lang="en-US" dirty="0" smtClean="0"/>
              <a:t> Levels of Grasses, Forbs, and Shrubs</a:t>
            </a:r>
            <a:endParaRPr lang="en-US" dirty="0"/>
          </a:p>
        </p:txBody>
      </p:sp>
      <p:sp>
        <p:nvSpPr>
          <p:cNvPr id="5" name="Right Brace 4"/>
          <p:cNvSpPr/>
          <p:nvPr/>
        </p:nvSpPr>
        <p:spPr bwMode="auto">
          <a:xfrm>
            <a:off x="6858000" y="1676400"/>
            <a:ext cx="838200" cy="838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sp>
        <p:nvSpPr>
          <p:cNvPr id="6" name="TextBox 5"/>
          <p:cNvSpPr txBox="1"/>
          <p:nvPr/>
        </p:nvSpPr>
        <p:spPr>
          <a:xfrm rot="19239961">
            <a:off x="7405250" y="1878946"/>
            <a:ext cx="1300356" cy="523220"/>
          </a:xfrm>
          <a:prstGeom prst="rect">
            <a:avLst/>
          </a:prstGeom>
          <a:noFill/>
        </p:spPr>
        <p:txBody>
          <a:bodyPr wrap="none" rtlCol="0">
            <a:spAutoFit/>
          </a:bodyPr>
          <a:lstStyle/>
          <a:p>
            <a:r>
              <a:rPr lang="en-US" sz="2800" b="1" dirty="0" smtClean="0">
                <a:solidFill>
                  <a:srgbClr val="C00000"/>
                </a:solidFill>
              </a:rPr>
              <a:t>Energy</a:t>
            </a:r>
            <a:endParaRPr lang="en-US" sz="2800" b="1" dirty="0">
              <a:solidFill>
                <a:srgbClr val="C00000"/>
              </a:solidFill>
            </a:endParaRPr>
          </a:p>
        </p:txBody>
      </p:sp>
      <p:sp>
        <p:nvSpPr>
          <p:cNvPr id="8" name="Content Placeholder 2"/>
          <p:cNvSpPr>
            <a:spLocks noGrp="1"/>
          </p:cNvSpPr>
          <p:nvPr>
            <p:ph sz="quarter" idx="1"/>
          </p:nvPr>
        </p:nvSpPr>
        <p:spPr>
          <a:xfrm>
            <a:off x="838200" y="6477000"/>
            <a:ext cx="8229600" cy="381000"/>
          </a:xfrm>
        </p:spPr>
        <p:txBody>
          <a:bodyPr/>
          <a:lstStyle/>
          <a:p>
            <a:pPr algn="r">
              <a:buNone/>
            </a:pPr>
            <a:r>
              <a:rPr lang="en-US" sz="2000" dirty="0" smtClean="0"/>
              <a:t>Figure adapted from Parker 1969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Comparative </a:t>
            </a:r>
            <a:r>
              <a:rPr lang="en-US" b="1" dirty="0" smtClean="0"/>
              <a:t>Energy</a:t>
            </a:r>
            <a:r>
              <a:rPr lang="en-US" dirty="0" smtClean="0"/>
              <a:t> Levels of Grasses, Forbs, and Shrubs</a:t>
            </a:r>
            <a:endParaRPr lang="en-US" dirty="0"/>
          </a:p>
        </p:txBody>
      </p:sp>
      <p:sp>
        <p:nvSpPr>
          <p:cNvPr id="3" name="Content Placeholder 2"/>
          <p:cNvSpPr>
            <a:spLocks noGrp="1"/>
          </p:cNvSpPr>
          <p:nvPr>
            <p:ph sz="quarter" idx="1"/>
          </p:nvPr>
        </p:nvSpPr>
        <p:spPr/>
        <p:txBody>
          <a:bodyPr/>
          <a:lstStyle/>
          <a:p>
            <a:pPr lvl="1"/>
            <a:r>
              <a:rPr lang="en-US" dirty="0" smtClean="0"/>
              <a:t>During </a:t>
            </a:r>
            <a:r>
              <a:rPr lang="en-US" b="1" dirty="0" smtClean="0"/>
              <a:t>growing </a:t>
            </a:r>
            <a:r>
              <a:rPr lang="en-US" dirty="0" smtClean="0"/>
              <a:t>season - grasses, forbs, and shrubs all provide good amounts of energy</a:t>
            </a:r>
          </a:p>
          <a:p>
            <a:pPr lvl="1"/>
            <a:r>
              <a:rPr lang="en-US" dirty="0" smtClean="0"/>
              <a:t>During </a:t>
            </a:r>
            <a:r>
              <a:rPr lang="en-US" b="1" dirty="0" smtClean="0"/>
              <a:t>dormant </a:t>
            </a:r>
            <a:r>
              <a:rPr lang="en-US" dirty="0" smtClean="0"/>
              <a:t>season - grasses provide a stable source of energy.</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3657600" y="3810000"/>
            <a:ext cx="507463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Anti-quality Agents: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Most common in shrubs and forbs. </a:t>
            </a:r>
          </a:p>
          <a:p>
            <a:pPr lvl="1"/>
            <a:r>
              <a:rPr lang="en-US" dirty="0" smtClean="0"/>
              <a:t>Rarely a problem in grasses</a:t>
            </a:r>
          </a:p>
          <a:p>
            <a:pPr>
              <a:buNone/>
            </a:pPr>
            <a:endParaRPr lang="en-US" dirty="0" smtClean="0"/>
          </a:p>
          <a:p>
            <a:r>
              <a:rPr lang="en-US" b="1" dirty="0" smtClean="0"/>
              <a:t>Inhibitors</a:t>
            </a:r>
            <a:r>
              <a:rPr lang="en-US" dirty="0" smtClean="0"/>
              <a:t> - may cause illness but also inhibit </a:t>
            </a:r>
            <a:r>
              <a:rPr lang="en-US" i="1" dirty="0" smtClean="0"/>
              <a:t>digestion</a:t>
            </a:r>
          </a:p>
          <a:p>
            <a:pPr lvl="1"/>
            <a:r>
              <a:rPr lang="en-US" i="1" dirty="0" smtClean="0"/>
              <a:t>React with dietary proteins to form complexes resistant to microbial degradation.</a:t>
            </a:r>
          </a:p>
          <a:p>
            <a:pPr lvl="1"/>
            <a:r>
              <a:rPr lang="en-US" i="1" dirty="0" smtClean="0"/>
              <a:t>Inhibit digestion inhibiting microbial growth.</a:t>
            </a:r>
          </a:p>
          <a:p>
            <a:pPr lvl="1">
              <a:buNone/>
            </a:pPr>
            <a:endParaRPr lang="en-US" i="1" dirty="0" smtClean="0"/>
          </a:p>
          <a:p>
            <a:r>
              <a:rPr lang="en-US" b="1" i="1" dirty="0" smtClean="0"/>
              <a:t>Toxins</a:t>
            </a:r>
            <a:r>
              <a:rPr lang="en-US" i="1" dirty="0" smtClean="0"/>
              <a:t> - cause illness or death (i.e., alkaloids</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a:t>
            </a:r>
            <a:r>
              <a:rPr lang="en-US" dirty="0" smtClean="0"/>
              <a:t>:</a:t>
            </a:r>
            <a:endParaRPr lang="en-US" dirty="0"/>
          </a:p>
        </p:txBody>
      </p:sp>
      <p:sp>
        <p:nvSpPr>
          <p:cNvPr id="3" name="Content Placeholder 2"/>
          <p:cNvSpPr>
            <a:spLocks noGrp="1"/>
          </p:cNvSpPr>
          <p:nvPr>
            <p:ph sz="quarter" idx="1"/>
          </p:nvPr>
        </p:nvSpPr>
        <p:spPr/>
        <p:txBody>
          <a:bodyPr/>
          <a:lstStyle/>
          <a:p>
            <a:pPr>
              <a:spcBef>
                <a:spcPts val="1200"/>
              </a:spcBef>
            </a:pPr>
            <a:r>
              <a:rPr lang="en-US" dirty="0" smtClean="0"/>
              <a:t>Forbs are important sources of protein and carotene during the growing season.</a:t>
            </a:r>
          </a:p>
          <a:p>
            <a:pPr>
              <a:spcBef>
                <a:spcPts val="1200"/>
              </a:spcBef>
            </a:pPr>
            <a:r>
              <a:rPr lang="en-US" dirty="0" smtClean="0"/>
              <a:t>Shrubs are important to maintain phosphorus and protein levels in winter (dormant season).</a:t>
            </a:r>
          </a:p>
          <a:p>
            <a:pPr>
              <a:spcBef>
                <a:spcPts val="1200"/>
              </a:spcBef>
            </a:pPr>
            <a:r>
              <a:rPr lang="en-US" dirty="0" smtClean="0"/>
              <a:t>Grasses are important sources of energy (structural CHO's) throughout the year.</a:t>
            </a:r>
          </a:p>
          <a:p>
            <a:pPr>
              <a:spcBef>
                <a:spcPts val="1200"/>
              </a:spcBef>
            </a:pPr>
            <a:r>
              <a:rPr lang="en-US" dirty="0" smtClean="0"/>
              <a:t>Forbs and shrubs may contain anti-quality agents which decrease their nutritive value.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Based on the most limiting nutrients on rangelands in the western U.S.</a:t>
            </a:r>
            <a:endParaRPr lang="en-US" dirty="0"/>
          </a:p>
        </p:txBody>
      </p:sp>
      <p:sp>
        <p:nvSpPr>
          <p:cNvPr id="3" name="Content Placeholder 2"/>
          <p:cNvSpPr>
            <a:spLocks noGrp="1"/>
          </p:cNvSpPr>
          <p:nvPr>
            <p:ph sz="quarter" idx="1"/>
          </p:nvPr>
        </p:nvSpPr>
        <p:spPr>
          <a:xfrm>
            <a:off x="457200" y="1752600"/>
            <a:ext cx="8229600" cy="4876800"/>
          </a:xfrm>
        </p:spPr>
        <p:txBody>
          <a:bodyPr>
            <a:normAutofit lnSpcReduction="10000"/>
          </a:bodyPr>
          <a:lstStyle/>
          <a:p>
            <a:r>
              <a:rPr lang="en-US" b="1" dirty="0" smtClean="0"/>
              <a:t>Energy – </a:t>
            </a:r>
          </a:p>
          <a:p>
            <a:pPr lvl="1"/>
            <a:r>
              <a:rPr lang="en-US" dirty="0" smtClean="0"/>
              <a:t>Structural carbohydrates (e.g. cellulose)</a:t>
            </a:r>
          </a:p>
          <a:p>
            <a:pPr lvl="1"/>
            <a:r>
              <a:rPr lang="en-US" dirty="0" smtClean="0"/>
              <a:t>Sugars  &amp; Starch</a:t>
            </a:r>
          </a:p>
          <a:p>
            <a:pPr lvl="1"/>
            <a:r>
              <a:rPr lang="en-US" dirty="0" smtClean="0"/>
              <a:t>fats (to a limited degree, but important for birds and rodents).</a:t>
            </a:r>
            <a:endParaRPr lang="en-US" b="1" dirty="0" smtClean="0"/>
          </a:p>
          <a:p>
            <a:r>
              <a:rPr lang="en-US" b="1" dirty="0" smtClean="0"/>
              <a:t>Nutrients –</a:t>
            </a:r>
          </a:p>
          <a:p>
            <a:pPr lvl="1"/>
            <a:r>
              <a:rPr lang="en-US" dirty="0" smtClean="0"/>
              <a:t>Protein - Nitrogenous compounds</a:t>
            </a:r>
          </a:p>
          <a:p>
            <a:pPr lvl="1"/>
            <a:r>
              <a:rPr lang="en-US" dirty="0" smtClean="0"/>
              <a:t>Phosphorus  = generally most limiting mineral on rangelands</a:t>
            </a:r>
          </a:p>
          <a:p>
            <a:pPr lvl="1"/>
            <a:r>
              <a:rPr lang="en-US" dirty="0" smtClean="0"/>
              <a:t>Vitamins = Carotene or Vitamin 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3 major factors determining nutritive value in plants:</a:t>
            </a:r>
            <a:endParaRPr lang="en-US" b="1" dirty="0"/>
          </a:p>
        </p:txBody>
      </p:sp>
      <p:sp>
        <p:nvSpPr>
          <p:cNvPr id="3" name="Content Placeholder 2"/>
          <p:cNvSpPr>
            <a:spLocks noGrp="1"/>
          </p:cNvSpPr>
          <p:nvPr>
            <p:ph sz="quarter" idx="1"/>
          </p:nvPr>
        </p:nvSpPr>
        <p:spPr>
          <a:xfrm>
            <a:off x="381000" y="2286000"/>
            <a:ext cx="8229600" cy="4302125"/>
          </a:xfrm>
        </p:spPr>
        <p:txBody>
          <a:bodyPr>
            <a:normAutofit/>
          </a:bodyPr>
          <a:lstStyle/>
          <a:p>
            <a:pPr marL="514350" indent="-514350">
              <a:spcBef>
                <a:spcPts val="1200"/>
              </a:spcBef>
              <a:buSzPct val="110000"/>
              <a:buFont typeface="+mj-lt"/>
              <a:buAutoNum type="arabicPeriod"/>
            </a:pPr>
            <a:r>
              <a:rPr lang="en-US" dirty="0" smtClean="0"/>
              <a:t>Cell structure: </a:t>
            </a:r>
            <a:r>
              <a:rPr lang="en-US" sz="2800" dirty="0" smtClean="0"/>
              <a:t>(</a:t>
            </a:r>
            <a:r>
              <a:rPr lang="en-US" sz="2800" dirty="0" smtClean="0"/>
              <a:t>Ratio </a:t>
            </a:r>
            <a:r>
              <a:rPr lang="en-US" sz="2800" dirty="0" smtClean="0"/>
              <a:t>of Cell Wall to Contents)</a:t>
            </a:r>
            <a:endParaRPr lang="en-US" dirty="0" smtClean="0"/>
          </a:p>
          <a:p>
            <a:pPr marL="514350" indent="-514350">
              <a:spcBef>
                <a:spcPts val="1200"/>
              </a:spcBef>
              <a:buSzPct val="110000"/>
              <a:buFont typeface="+mj-lt"/>
              <a:buAutoNum type="arabicPeriod"/>
            </a:pPr>
            <a:r>
              <a:rPr lang="en-US" dirty="0" smtClean="0"/>
              <a:t>Degree of Lignifications</a:t>
            </a:r>
          </a:p>
          <a:p>
            <a:pPr marL="514350" indent="-514350">
              <a:spcBef>
                <a:spcPts val="1200"/>
              </a:spcBef>
              <a:buSzPct val="110000"/>
              <a:buFont typeface="+mj-lt"/>
              <a:buAutoNum type="arabicPeriod"/>
            </a:pPr>
            <a:r>
              <a:rPr lang="en-US" dirty="0" smtClean="0"/>
              <a:t>Secondary Compounds or “Anti-quality” factors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ntcell"/>
          <p:cNvPicPr>
            <a:picLocks noChangeAspect="1" noChangeArrowheads="1"/>
          </p:cNvPicPr>
          <p:nvPr/>
        </p:nvPicPr>
        <p:blipFill>
          <a:blip r:embed="rId3" cstate="print"/>
          <a:srcRect/>
          <a:stretch>
            <a:fillRect/>
          </a:stretch>
        </p:blipFill>
        <p:spPr bwMode="auto">
          <a:xfrm>
            <a:off x="457200" y="1219200"/>
            <a:ext cx="3987800" cy="5181600"/>
          </a:xfrm>
          <a:prstGeom prst="rect">
            <a:avLst/>
          </a:prstGeom>
          <a:noFill/>
          <a:ln w="9525">
            <a:noFill/>
            <a:miter lim="800000"/>
            <a:headEnd/>
            <a:tailEnd/>
          </a:ln>
        </p:spPr>
      </p:pic>
      <p:sp>
        <p:nvSpPr>
          <p:cNvPr id="2" name="Title 1"/>
          <p:cNvSpPr>
            <a:spLocks noGrp="1"/>
          </p:cNvSpPr>
          <p:nvPr>
            <p:ph type="title"/>
          </p:nvPr>
        </p:nvSpPr>
        <p:spPr/>
        <p:txBody>
          <a:bodyPr anchor="t"/>
          <a:lstStyle/>
          <a:p>
            <a:r>
              <a:rPr lang="en-US" b="1" dirty="0" smtClean="0"/>
              <a:t>Cell structure: (</a:t>
            </a:r>
            <a:r>
              <a:rPr lang="en-US" b="1" dirty="0" err="1" smtClean="0"/>
              <a:t>Wall:Contents</a:t>
            </a:r>
            <a:r>
              <a:rPr lang="en-US" b="1" dirty="0" smtClean="0"/>
              <a:t>)</a:t>
            </a:r>
            <a:endParaRPr lang="en-US" dirty="0"/>
          </a:p>
        </p:txBody>
      </p:sp>
      <p:sp>
        <p:nvSpPr>
          <p:cNvPr id="6" name="Text Box 7"/>
          <p:cNvSpPr txBox="1">
            <a:spLocks noChangeArrowheads="1"/>
          </p:cNvSpPr>
          <p:nvPr/>
        </p:nvSpPr>
        <p:spPr bwMode="auto">
          <a:xfrm>
            <a:off x="5181600" y="3657600"/>
            <a:ext cx="3276600" cy="579438"/>
          </a:xfrm>
          <a:prstGeom prst="rect">
            <a:avLst/>
          </a:prstGeom>
          <a:noFill/>
          <a:ln w="9525">
            <a:noFill/>
            <a:miter lim="800000"/>
            <a:headEnd/>
            <a:tailEnd/>
          </a:ln>
        </p:spPr>
        <p:txBody>
          <a:bodyPr>
            <a:spAutoFit/>
          </a:bodyPr>
          <a:lstStyle/>
          <a:p>
            <a:pPr>
              <a:spcBef>
                <a:spcPct val="50000"/>
              </a:spcBef>
            </a:pPr>
            <a:r>
              <a:rPr lang="en-US" sz="3200" u="sng" dirty="0" smtClean="0">
                <a:solidFill>
                  <a:schemeClr val="accent3">
                    <a:lumMod val="50000"/>
                  </a:schemeClr>
                </a:solidFill>
              </a:rPr>
              <a:t>Cell wall</a:t>
            </a:r>
            <a:r>
              <a:rPr lang="en-US" sz="3200" dirty="0">
                <a:solidFill>
                  <a:schemeClr val="accent3">
                    <a:lumMod val="50000"/>
                  </a:schemeClr>
                </a:solidFill>
              </a:rPr>
              <a:t>	</a:t>
            </a:r>
          </a:p>
        </p:txBody>
      </p:sp>
      <p:sp>
        <p:nvSpPr>
          <p:cNvPr id="7" name="Text Box 8"/>
          <p:cNvSpPr txBox="1">
            <a:spLocks noChangeArrowheads="1"/>
          </p:cNvSpPr>
          <p:nvPr/>
        </p:nvSpPr>
        <p:spPr bwMode="auto">
          <a:xfrm>
            <a:off x="4419600" y="1314271"/>
            <a:ext cx="4419600" cy="579438"/>
          </a:xfrm>
          <a:prstGeom prst="rect">
            <a:avLst/>
          </a:prstGeom>
          <a:solidFill>
            <a:schemeClr val="bg1"/>
          </a:solidFill>
          <a:ln w="9525">
            <a:noFill/>
            <a:miter lim="800000"/>
            <a:headEnd/>
            <a:tailEnd/>
          </a:ln>
        </p:spPr>
        <p:txBody>
          <a:bodyPr wrap="square">
            <a:spAutoFit/>
          </a:bodyPr>
          <a:lstStyle/>
          <a:p>
            <a:pPr>
              <a:spcBef>
                <a:spcPct val="50000"/>
              </a:spcBef>
            </a:pPr>
            <a:r>
              <a:rPr lang="en-US" sz="3200" dirty="0" smtClean="0">
                <a:solidFill>
                  <a:schemeClr val="accent3">
                    <a:lumMod val="50000"/>
                  </a:schemeClr>
                </a:solidFill>
              </a:rPr>
              <a:t>       </a:t>
            </a:r>
            <a:r>
              <a:rPr lang="en-US" sz="3200" u="sng" dirty="0" smtClean="0">
                <a:solidFill>
                  <a:schemeClr val="accent3">
                    <a:lumMod val="50000"/>
                  </a:schemeClr>
                </a:solidFill>
              </a:rPr>
              <a:t>Cell </a:t>
            </a:r>
            <a:r>
              <a:rPr lang="en-US" sz="3200" u="sng" dirty="0" err="1" smtClean="0">
                <a:solidFill>
                  <a:schemeClr val="accent3">
                    <a:lumMod val="50000"/>
                  </a:schemeClr>
                </a:solidFill>
              </a:rPr>
              <a:t>solubles</a:t>
            </a:r>
            <a:endParaRPr lang="en-US" sz="3200" u="sng" dirty="0">
              <a:solidFill>
                <a:schemeClr val="accent3">
                  <a:lumMod val="50000"/>
                </a:schemeClr>
              </a:solidFill>
            </a:endParaRPr>
          </a:p>
        </p:txBody>
      </p:sp>
      <p:sp>
        <p:nvSpPr>
          <p:cNvPr id="8" name="Line 9"/>
          <p:cNvSpPr>
            <a:spLocks noChangeShapeType="1"/>
          </p:cNvSpPr>
          <p:nvPr/>
        </p:nvSpPr>
        <p:spPr bwMode="auto">
          <a:xfrm flipH="1">
            <a:off x="2819400" y="1981200"/>
            <a:ext cx="2286000" cy="1524000"/>
          </a:xfrm>
          <a:prstGeom prst="line">
            <a:avLst/>
          </a:prstGeom>
          <a:noFill/>
          <a:ln w="28575">
            <a:solidFill>
              <a:srgbClr val="FF0000"/>
            </a:solidFill>
            <a:round/>
            <a:headEnd/>
            <a:tailEnd type="triangle" w="lg" len="lg"/>
          </a:ln>
        </p:spPr>
        <p:txBody>
          <a:bodyPr/>
          <a:lstStyle/>
          <a:p>
            <a:endParaRPr lang="en-US">
              <a:solidFill>
                <a:schemeClr val="accent3">
                  <a:lumMod val="50000"/>
                </a:schemeClr>
              </a:solidFill>
            </a:endParaRPr>
          </a:p>
        </p:txBody>
      </p:sp>
      <p:sp>
        <p:nvSpPr>
          <p:cNvPr id="9" name="Line 10"/>
          <p:cNvSpPr>
            <a:spLocks noChangeShapeType="1"/>
          </p:cNvSpPr>
          <p:nvPr/>
        </p:nvSpPr>
        <p:spPr bwMode="auto">
          <a:xfrm flipH="1">
            <a:off x="3733800" y="3962400"/>
            <a:ext cx="1524000" cy="609600"/>
          </a:xfrm>
          <a:prstGeom prst="line">
            <a:avLst/>
          </a:prstGeom>
          <a:noFill/>
          <a:ln w="28575">
            <a:solidFill>
              <a:srgbClr val="FF0000"/>
            </a:solidFill>
            <a:round/>
            <a:headEnd/>
            <a:tailEnd type="triangle" w="lg" len="lg"/>
          </a:ln>
        </p:spPr>
        <p:txBody>
          <a:bodyPr/>
          <a:lstStyle/>
          <a:p>
            <a:endParaRPr lang="en-US">
              <a:solidFill>
                <a:schemeClr val="accent3">
                  <a:lumMod val="50000"/>
                </a:schemeClr>
              </a:solidFill>
            </a:endParaRPr>
          </a:p>
        </p:txBody>
      </p:sp>
      <p:sp>
        <p:nvSpPr>
          <p:cNvPr id="10" name="Text Box 11"/>
          <p:cNvSpPr txBox="1">
            <a:spLocks noChangeArrowheads="1"/>
          </p:cNvSpPr>
          <p:nvPr/>
        </p:nvSpPr>
        <p:spPr bwMode="auto">
          <a:xfrm>
            <a:off x="5257800" y="4191000"/>
            <a:ext cx="3505200" cy="1938992"/>
          </a:xfrm>
          <a:prstGeom prst="rect">
            <a:avLst/>
          </a:prstGeom>
          <a:noFill/>
          <a:ln w="9525">
            <a:noFill/>
            <a:miter lim="800000"/>
            <a:headEnd/>
            <a:tailEnd/>
          </a:ln>
        </p:spPr>
        <p:txBody>
          <a:bodyPr>
            <a:spAutoFit/>
          </a:bodyPr>
          <a:lstStyle/>
          <a:p>
            <a:r>
              <a:rPr lang="en-US" sz="2000" dirty="0">
                <a:solidFill>
                  <a:schemeClr val="accent3">
                    <a:lumMod val="50000"/>
                  </a:schemeClr>
                </a:solidFill>
              </a:rPr>
              <a:t>Pectin</a:t>
            </a:r>
          </a:p>
          <a:p>
            <a:r>
              <a:rPr lang="en-US" sz="2000" dirty="0">
                <a:solidFill>
                  <a:schemeClr val="accent3">
                    <a:lumMod val="50000"/>
                  </a:schemeClr>
                </a:solidFill>
              </a:rPr>
              <a:t>Cellulose</a:t>
            </a:r>
          </a:p>
          <a:p>
            <a:r>
              <a:rPr lang="en-US" sz="2000" dirty="0" err="1">
                <a:solidFill>
                  <a:schemeClr val="accent3">
                    <a:lumMod val="50000"/>
                  </a:schemeClr>
                </a:solidFill>
              </a:rPr>
              <a:t>Hemicellulose</a:t>
            </a:r>
            <a:r>
              <a:rPr lang="en-US" sz="2000" dirty="0">
                <a:solidFill>
                  <a:schemeClr val="accent3">
                    <a:lumMod val="50000"/>
                  </a:schemeClr>
                </a:solidFill>
              </a:rPr>
              <a:t> </a:t>
            </a:r>
          </a:p>
          <a:p>
            <a:r>
              <a:rPr lang="en-US" sz="2000" dirty="0">
                <a:solidFill>
                  <a:schemeClr val="accent3">
                    <a:lumMod val="50000"/>
                  </a:schemeClr>
                </a:solidFill>
              </a:rPr>
              <a:t>Lignin</a:t>
            </a:r>
          </a:p>
          <a:p>
            <a:r>
              <a:rPr lang="en-US" sz="2000" dirty="0" err="1">
                <a:solidFill>
                  <a:schemeClr val="accent3">
                    <a:lumMod val="50000"/>
                  </a:schemeClr>
                </a:solidFill>
              </a:rPr>
              <a:t>Cutin</a:t>
            </a:r>
            <a:endParaRPr lang="en-US" sz="2000" dirty="0">
              <a:solidFill>
                <a:schemeClr val="accent3">
                  <a:lumMod val="50000"/>
                </a:schemeClr>
              </a:solidFill>
            </a:endParaRPr>
          </a:p>
          <a:p>
            <a:r>
              <a:rPr lang="en-US" sz="2000" dirty="0">
                <a:solidFill>
                  <a:schemeClr val="accent3">
                    <a:lumMod val="50000"/>
                  </a:schemeClr>
                </a:solidFill>
              </a:rPr>
              <a:t>Silica</a:t>
            </a:r>
          </a:p>
        </p:txBody>
      </p:sp>
      <p:sp>
        <p:nvSpPr>
          <p:cNvPr id="11" name="Text Box 12"/>
          <p:cNvSpPr txBox="1">
            <a:spLocks noChangeArrowheads="1"/>
          </p:cNvSpPr>
          <p:nvPr/>
        </p:nvSpPr>
        <p:spPr bwMode="auto">
          <a:xfrm>
            <a:off x="5410200" y="1923871"/>
            <a:ext cx="3733800" cy="1323439"/>
          </a:xfrm>
          <a:prstGeom prst="rect">
            <a:avLst/>
          </a:prstGeom>
          <a:noFill/>
          <a:ln w="9525">
            <a:noFill/>
            <a:miter lim="800000"/>
            <a:headEnd/>
            <a:tailEnd/>
          </a:ln>
        </p:spPr>
        <p:txBody>
          <a:bodyPr wrap="square">
            <a:spAutoFit/>
          </a:bodyPr>
          <a:lstStyle/>
          <a:p>
            <a:r>
              <a:rPr lang="en-US" sz="2000" dirty="0">
                <a:solidFill>
                  <a:schemeClr val="accent3">
                    <a:lumMod val="50000"/>
                  </a:schemeClr>
                </a:solidFill>
              </a:rPr>
              <a:t>Soluble carbohydrates (sugars)</a:t>
            </a:r>
          </a:p>
          <a:p>
            <a:r>
              <a:rPr lang="en-US" sz="2000" dirty="0">
                <a:solidFill>
                  <a:schemeClr val="accent3">
                    <a:lumMod val="50000"/>
                  </a:schemeClr>
                </a:solidFill>
              </a:rPr>
              <a:t>Starch</a:t>
            </a:r>
          </a:p>
          <a:p>
            <a:r>
              <a:rPr lang="en-US" sz="2000" dirty="0">
                <a:solidFill>
                  <a:schemeClr val="accent3">
                    <a:lumMod val="50000"/>
                  </a:schemeClr>
                </a:solidFill>
              </a:rPr>
              <a:t>Organic acids</a:t>
            </a:r>
          </a:p>
          <a:p>
            <a:r>
              <a:rPr lang="en-US" sz="2000" dirty="0">
                <a:solidFill>
                  <a:schemeClr val="accent3">
                    <a:lumMod val="50000"/>
                  </a:schemeClr>
                </a:solidFill>
              </a:rPr>
              <a:t>Protein</a:t>
            </a:r>
          </a:p>
        </p:txBody>
      </p:sp>
      <p:sp>
        <p:nvSpPr>
          <p:cNvPr id="12" name="Line 9"/>
          <p:cNvSpPr>
            <a:spLocks noChangeShapeType="1"/>
          </p:cNvSpPr>
          <p:nvPr/>
        </p:nvSpPr>
        <p:spPr bwMode="auto">
          <a:xfrm flipH="1">
            <a:off x="2743200" y="1981200"/>
            <a:ext cx="2362200" cy="914400"/>
          </a:xfrm>
          <a:prstGeom prst="line">
            <a:avLst/>
          </a:prstGeom>
          <a:noFill/>
          <a:ln w="28575">
            <a:solidFill>
              <a:srgbClr val="FF0000"/>
            </a:solidFill>
            <a:round/>
            <a:headEnd/>
            <a:tailEnd type="triangle" w="lg" len="lg"/>
          </a:ln>
        </p:spPr>
        <p:txBody>
          <a:bodyPr/>
          <a:lstStyle/>
          <a:p>
            <a:endParaRPr lang="en-US">
              <a:solidFill>
                <a:schemeClr val="accent3">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Degree of </a:t>
            </a:r>
            <a:r>
              <a:rPr lang="en-US" b="1" dirty="0" err="1" smtClean="0"/>
              <a:t>Lignification</a:t>
            </a:r>
            <a:endParaRPr lang="en-US" b="1" dirty="0"/>
          </a:p>
        </p:txBody>
      </p:sp>
      <p:sp>
        <p:nvSpPr>
          <p:cNvPr id="4" name="Content Placeholder 3"/>
          <p:cNvSpPr>
            <a:spLocks noGrp="1"/>
          </p:cNvSpPr>
          <p:nvPr>
            <p:ph sz="quarter" idx="1"/>
          </p:nvPr>
        </p:nvSpPr>
        <p:spPr/>
        <p:txBody>
          <a:bodyPr/>
          <a:lstStyle/>
          <a:p>
            <a:r>
              <a:rPr lang="en-US" dirty="0" smtClean="0"/>
              <a:t>Lignin - indigestible portions of cell walls that impregnates cellulose to form wood.</a:t>
            </a:r>
            <a:endParaRPr lang="en-US" dirty="0"/>
          </a:p>
        </p:txBody>
      </p:sp>
      <p:pic>
        <p:nvPicPr>
          <p:cNvPr id="5" name="Picture 5"/>
          <p:cNvPicPr>
            <a:picLocks noChangeAspect="1" noChangeArrowheads="1"/>
          </p:cNvPicPr>
          <p:nvPr/>
        </p:nvPicPr>
        <p:blipFill>
          <a:blip r:embed="rId3" cstate="print"/>
          <a:srcRect/>
          <a:stretch>
            <a:fillRect/>
          </a:stretch>
        </p:blipFill>
        <p:spPr bwMode="auto">
          <a:xfrm>
            <a:off x="2850356" y="2362200"/>
            <a:ext cx="5893594" cy="4114800"/>
          </a:xfrm>
          <a:prstGeom prst="rect">
            <a:avLst/>
          </a:prstGeom>
          <a:noFill/>
          <a:ln w="9525">
            <a:noFill/>
            <a:miter lim="800000"/>
            <a:headEnd/>
            <a:tailEnd/>
          </a:ln>
        </p:spPr>
      </p:pic>
      <p:sp>
        <p:nvSpPr>
          <p:cNvPr id="6" name="TextBox 5"/>
          <p:cNvSpPr txBox="1"/>
          <p:nvPr/>
        </p:nvSpPr>
        <p:spPr>
          <a:xfrm rot="20203572">
            <a:off x="359070" y="3663364"/>
            <a:ext cx="2103461" cy="707886"/>
          </a:xfrm>
          <a:prstGeom prst="rect">
            <a:avLst/>
          </a:prstGeom>
          <a:noFill/>
        </p:spPr>
        <p:txBody>
          <a:bodyPr wrap="none" rtlCol="0">
            <a:spAutoFit/>
          </a:bodyPr>
          <a:lstStyle/>
          <a:p>
            <a:pPr algn="ctr"/>
            <a:r>
              <a:rPr lang="en-US" sz="2000" dirty="0" smtClean="0"/>
              <a:t>Lignin Structure is</a:t>
            </a:r>
            <a:br>
              <a:rPr lang="en-US" sz="2000" dirty="0" smtClean="0"/>
            </a:br>
            <a:r>
              <a:rPr lang="en-US" sz="2000" dirty="0" smtClean="0"/>
              <a:t>complex</a:t>
            </a:r>
            <a:endParaRPr lang="en-US" sz="2000" dirty="0"/>
          </a:p>
        </p:txBody>
      </p:sp>
      <p:cxnSp>
        <p:nvCxnSpPr>
          <p:cNvPr id="8" name="Straight Arrow Connector 7"/>
          <p:cNvCxnSpPr>
            <a:endCxn id="5" idx="1"/>
          </p:cNvCxnSpPr>
          <p:nvPr/>
        </p:nvCxnSpPr>
        <p:spPr bwMode="auto">
          <a:xfrm>
            <a:off x="1752600" y="4343400"/>
            <a:ext cx="1097756"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Secondary Compounds or </a:t>
            </a:r>
            <a:br>
              <a:rPr lang="en-US" b="1" dirty="0" smtClean="0"/>
            </a:br>
            <a:r>
              <a:rPr lang="en-US" b="1" dirty="0" smtClean="0"/>
              <a:t>“Anti-quality” Factors</a:t>
            </a:r>
            <a:endParaRPr lang="en-US" dirty="0"/>
          </a:p>
        </p:txBody>
      </p:sp>
      <p:sp>
        <p:nvSpPr>
          <p:cNvPr id="3" name="Content Placeholder 2"/>
          <p:cNvSpPr>
            <a:spLocks noGrp="1"/>
          </p:cNvSpPr>
          <p:nvPr>
            <p:ph sz="quarter" idx="1"/>
          </p:nvPr>
        </p:nvSpPr>
        <p:spPr/>
        <p:txBody>
          <a:bodyPr/>
          <a:lstStyle/>
          <a:p>
            <a:r>
              <a:rPr lang="en-US" dirty="0" smtClean="0"/>
              <a:t>Plants may contain compounds or toxins that reduce forage quality or adversely affect the herbivore</a:t>
            </a:r>
            <a:endParaRPr lang="en-US" dirty="0"/>
          </a:p>
        </p:txBody>
      </p:sp>
      <p:pic>
        <p:nvPicPr>
          <p:cNvPr id="4" name="Picture 3" descr="Lupine.jpg"/>
          <p:cNvPicPr>
            <a:picLocks noChangeAspect="1"/>
          </p:cNvPicPr>
          <p:nvPr/>
        </p:nvPicPr>
        <p:blipFill>
          <a:blip r:embed="rId3" cstate="print"/>
          <a:srcRect l="12780" t="7573" r="14800" b="10747"/>
          <a:stretch>
            <a:fillRect/>
          </a:stretch>
        </p:blipFill>
        <p:spPr>
          <a:xfrm>
            <a:off x="4191000" y="2895599"/>
            <a:ext cx="3880338" cy="328234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9144000" cy="1219200"/>
          </a:xfrm>
        </p:spPr>
        <p:txBody>
          <a:bodyPr>
            <a:noAutofit/>
          </a:bodyPr>
          <a:lstStyle/>
          <a:p>
            <a:r>
              <a:rPr lang="en-US" dirty="0" smtClean="0"/>
              <a:t>Comparative Nutritive Value </a:t>
            </a:r>
            <a:r>
              <a:rPr lang="en-US" b="1" dirty="0" smtClean="0"/>
              <a:t/>
            </a:r>
            <a:br>
              <a:rPr lang="en-US" b="1" dirty="0" smtClean="0"/>
            </a:br>
            <a:r>
              <a:rPr lang="en-US" b="1" dirty="0" smtClean="0"/>
              <a:t>     of Plant Parts</a:t>
            </a:r>
            <a:endParaRPr lang="en-US" b="1" dirty="0"/>
          </a:p>
        </p:txBody>
      </p:sp>
      <p:sp>
        <p:nvSpPr>
          <p:cNvPr id="3" name="Content Placeholder 2"/>
          <p:cNvSpPr>
            <a:spLocks noGrp="1"/>
          </p:cNvSpPr>
          <p:nvPr>
            <p:ph sz="quarter" idx="1"/>
          </p:nvPr>
        </p:nvSpPr>
        <p:spPr/>
        <p:txBody>
          <a:bodyPr/>
          <a:lstStyle/>
          <a:p>
            <a:r>
              <a:rPr lang="en-US" dirty="0" smtClean="0"/>
              <a:t>Fruits, seeds, root-crowns and flowers generally have higher levels of cell contents (cell </a:t>
            </a:r>
            <a:r>
              <a:rPr lang="en-US" dirty="0" err="1" smtClean="0"/>
              <a:t>solubles</a:t>
            </a:r>
            <a:r>
              <a:rPr lang="en-US" dirty="0" smtClean="0"/>
              <a:t>) and are therefore more nutritious than leaves or stems.</a:t>
            </a:r>
          </a:p>
          <a:p>
            <a:pPr lvl="1"/>
            <a:r>
              <a:rPr lang="en-US" dirty="0" smtClean="0"/>
              <a:t>Seeds can also contain </a:t>
            </a:r>
            <a:br>
              <a:rPr lang="en-US" dirty="0" smtClean="0"/>
            </a:br>
            <a:r>
              <a:rPr lang="en-US" dirty="0" smtClean="0"/>
              <a:t>significant levels of fats</a:t>
            </a:r>
            <a:endParaRPr lang="en-US" dirty="0"/>
          </a:p>
        </p:txBody>
      </p:sp>
      <p:pic>
        <p:nvPicPr>
          <p:cNvPr id="4" name="Picture 3" descr="chock-cherry-GKL(2).JPG"/>
          <p:cNvPicPr>
            <a:picLocks noChangeAspect="1"/>
          </p:cNvPicPr>
          <p:nvPr/>
        </p:nvPicPr>
        <p:blipFill>
          <a:blip r:embed="rId3" cstate="print"/>
          <a:stretch>
            <a:fillRect/>
          </a:stretch>
        </p:blipFill>
        <p:spPr>
          <a:xfrm>
            <a:off x="5257800" y="4038600"/>
            <a:ext cx="3352800" cy="2514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828800"/>
            <a:ext cx="4648200" cy="4953000"/>
          </a:xfrm>
        </p:spPr>
        <p:txBody>
          <a:bodyPr/>
          <a:lstStyle/>
          <a:p>
            <a:r>
              <a:rPr lang="en-US" dirty="0" smtClean="0"/>
              <a:t>Leaves are more nutritious than stems. </a:t>
            </a:r>
          </a:p>
          <a:p>
            <a:pPr lvl="1"/>
            <a:r>
              <a:rPr lang="en-US" b="1" dirty="0" smtClean="0"/>
              <a:t>Why</a:t>
            </a:r>
            <a:r>
              <a:rPr lang="en-US" dirty="0" smtClean="0"/>
              <a:t>?</a:t>
            </a:r>
          </a:p>
          <a:p>
            <a:pPr lvl="2"/>
            <a:r>
              <a:rPr lang="en-US" dirty="0" smtClean="0"/>
              <a:t>More cell contents</a:t>
            </a:r>
          </a:p>
          <a:p>
            <a:pPr lvl="2"/>
            <a:r>
              <a:rPr lang="en-US" dirty="0" smtClean="0"/>
              <a:t>Less structural CHO's</a:t>
            </a:r>
          </a:p>
          <a:p>
            <a:r>
              <a:rPr lang="en-US" sz="2800" dirty="0" smtClean="0"/>
              <a:t>In shrubs, current seasons growth is generally more nutritious than old growth.</a:t>
            </a:r>
          </a:p>
          <a:p>
            <a:pPr lvl="1"/>
            <a:r>
              <a:rPr lang="en-US" sz="2500" b="1" dirty="0" smtClean="0"/>
              <a:t>Why</a:t>
            </a:r>
            <a:r>
              <a:rPr lang="en-US" sz="2500" dirty="0" smtClean="0"/>
              <a:t>?</a:t>
            </a:r>
          </a:p>
          <a:p>
            <a:pPr lvl="2"/>
            <a:r>
              <a:rPr lang="en-US" sz="2200" dirty="0" smtClean="0"/>
              <a:t>as stem age they become LIGNIFIED</a:t>
            </a:r>
            <a:endParaRPr lang="en-US" dirty="0"/>
          </a:p>
        </p:txBody>
      </p:sp>
      <p:pic>
        <p:nvPicPr>
          <p:cNvPr id="4" name="Picture 3" descr="Choke Cherry.tif"/>
          <p:cNvPicPr>
            <a:picLocks noChangeAspect="1"/>
          </p:cNvPicPr>
          <p:nvPr/>
        </p:nvPicPr>
        <p:blipFill>
          <a:blip r:embed="rId3" cstate="print"/>
          <a:stretch>
            <a:fillRect/>
          </a:stretch>
        </p:blipFill>
        <p:spPr>
          <a:xfrm>
            <a:off x="4908722" y="1182196"/>
            <a:ext cx="4235278" cy="5675804"/>
          </a:xfrm>
          <a:prstGeom prst="rect">
            <a:avLst/>
          </a:prstGeom>
        </p:spPr>
      </p:pic>
      <p:sp>
        <p:nvSpPr>
          <p:cNvPr id="7" name="Title 1"/>
          <p:cNvSpPr>
            <a:spLocks noGrp="1"/>
          </p:cNvSpPr>
          <p:nvPr>
            <p:ph type="title"/>
          </p:nvPr>
        </p:nvSpPr>
        <p:spPr>
          <a:xfrm>
            <a:off x="304800" y="533400"/>
            <a:ext cx="9144000" cy="1219200"/>
          </a:xfrm>
        </p:spPr>
        <p:txBody>
          <a:bodyPr>
            <a:noAutofit/>
          </a:bodyPr>
          <a:lstStyle/>
          <a:p>
            <a:r>
              <a:rPr lang="en-US" dirty="0" smtClean="0"/>
              <a:t>Comparative Nutritive Value </a:t>
            </a:r>
            <a:r>
              <a:rPr lang="en-US" b="1" dirty="0" smtClean="0"/>
              <a:t/>
            </a:r>
            <a:br>
              <a:rPr lang="en-US" b="1" dirty="0" smtClean="0"/>
            </a:br>
            <a:r>
              <a:rPr lang="en-US" b="1" dirty="0" smtClean="0"/>
              <a:t>     of Plant Parts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Comparative Nutritive Value </a:t>
            </a:r>
            <a:br>
              <a:rPr lang="en-US" dirty="0" smtClean="0"/>
            </a:br>
            <a:r>
              <a:rPr lang="en-US" b="1" dirty="0" smtClean="0"/>
              <a:t>of Grasses, Forbs, and Shrubs</a:t>
            </a:r>
            <a:endParaRPr lang="en-US" b="1" dirty="0"/>
          </a:p>
        </p:txBody>
      </p:sp>
      <p:sp>
        <p:nvSpPr>
          <p:cNvPr id="3" name="Content Placeholder 2"/>
          <p:cNvSpPr>
            <a:spLocks noGrp="1"/>
          </p:cNvSpPr>
          <p:nvPr>
            <p:ph sz="quarter" idx="1"/>
          </p:nvPr>
        </p:nvSpPr>
        <p:spPr/>
        <p:txBody>
          <a:bodyPr/>
          <a:lstStyle/>
          <a:p>
            <a:r>
              <a:rPr lang="en-US" dirty="0" smtClean="0"/>
              <a:t>What is </a:t>
            </a:r>
            <a:r>
              <a:rPr lang="en-US" b="1" dirty="0" smtClean="0"/>
              <a:t>browse?</a:t>
            </a:r>
          </a:p>
          <a:p>
            <a:pPr>
              <a:buNone/>
            </a:pPr>
            <a:r>
              <a:rPr lang="en-US" dirty="0" smtClean="0"/>
              <a:t>	The portion of shrubs used for forage. Generally, leaves &amp; current seasons twigs.</a:t>
            </a:r>
            <a:endParaRPr lang="en-US" dirty="0"/>
          </a:p>
        </p:txBody>
      </p:sp>
      <p:pic>
        <p:nvPicPr>
          <p:cNvPr id="4" name="Picture 3" descr="Redosier_Dogwood(KLL).JPG"/>
          <p:cNvPicPr>
            <a:picLocks noChangeAspect="1"/>
          </p:cNvPicPr>
          <p:nvPr/>
        </p:nvPicPr>
        <p:blipFill>
          <a:blip r:embed="rId3" cstate="print"/>
          <a:stretch>
            <a:fillRect/>
          </a:stretch>
        </p:blipFill>
        <p:spPr>
          <a:xfrm>
            <a:off x="1371600" y="3886200"/>
            <a:ext cx="3165314" cy="2373986"/>
          </a:xfrm>
          <a:prstGeom prst="rect">
            <a:avLst/>
          </a:prstGeom>
        </p:spPr>
      </p:pic>
      <p:pic>
        <p:nvPicPr>
          <p:cNvPr id="5" name="Picture 4" descr="Bitterburush (BLM_Image).gif"/>
          <p:cNvPicPr>
            <a:picLocks noChangeAspect="1"/>
          </p:cNvPicPr>
          <p:nvPr/>
        </p:nvPicPr>
        <p:blipFill>
          <a:blip r:embed="rId4" cstate="print"/>
          <a:srcRect t="11864"/>
          <a:stretch>
            <a:fillRect/>
          </a:stretch>
        </p:blipFill>
        <p:spPr>
          <a:xfrm rot="5400000">
            <a:off x="6019800" y="3533614"/>
            <a:ext cx="2514600" cy="33243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1380</TotalTime>
  <Words>1127</Words>
  <Application>Microsoft Office PowerPoint</Application>
  <PresentationFormat>On-screen Show (4:3)</PresentationFormat>
  <Paragraphs>127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Quadrant</vt:lpstr>
      <vt:lpstr>Forage Value of Range Plants ~ Grasses, Shrubs, and Forbs</vt:lpstr>
      <vt:lpstr>Based on the most limiting nutrients on rangelands in the western U.S.</vt:lpstr>
      <vt:lpstr>The 3 major factors determining nutritive value in plants:</vt:lpstr>
      <vt:lpstr>Cell structure: (Wall:Contents)</vt:lpstr>
      <vt:lpstr>Degree of Lignification</vt:lpstr>
      <vt:lpstr>Secondary Compounds or  “Anti-quality” Factors</vt:lpstr>
      <vt:lpstr>Comparative Nutritive Value       of Plant Parts</vt:lpstr>
      <vt:lpstr>Comparative Nutritive Value       of Plant Parts</vt:lpstr>
      <vt:lpstr>Comparative Nutritive Value  of Grasses, Forbs, and Shrubs</vt:lpstr>
      <vt:lpstr>Maturation Effects       on Nutritive Quality:</vt:lpstr>
      <vt:lpstr>Comparative Nutritive Value of Grasses, Forbs, and Shrubs</vt:lpstr>
      <vt:lpstr>Comparative Nutritive Value of Grasses, Forbs, and Shrubs</vt:lpstr>
      <vt:lpstr>Cool-Season vs Warm-Season Grasses</vt:lpstr>
      <vt:lpstr>Comparative Energy Levels of Grasses, Forbs, and Shrubs</vt:lpstr>
      <vt:lpstr>Comparative Energy Levels of Grasses, Forbs, and Shrubs</vt:lpstr>
      <vt:lpstr>Anti-quality Agents:</vt:lpstr>
      <vt:lpstr>Recap:</vt:lpstr>
    </vt:vector>
  </TitlesOfParts>
  <Company>University of Idaho-AEE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dc:creator>
  <cp:lastModifiedBy>Lovina</cp:lastModifiedBy>
  <cp:revision>71</cp:revision>
  <dcterms:created xsi:type="dcterms:W3CDTF">2007-08-23T16:10:54Z</dcterms:created>
  <dcterms:modified xsi:type="dcterms:W3CDTF">2013-09-25T17:56:37Z</dcterms:modified>
</cp:coreProperties>
</file>