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77" r:id="rId4"/>
    <p:sldId id="278" r:id="rId5"/>
    <p:sldId id="281" r:id="rId6"/>
    <p:sldId id="279" r:id="rId7"/>
    <p:sldId id="280" r:id="rId8"/>
    <p:sldId id="282" r:id="rId9"/>
    <p:sldId id="283" r:id="rId10"/>
    <p:sldId id="284" r:id="rId11"/>
    <p:sldId id="287" r:id="rId12"/>
    <p:sldId id="285" r:id="rId13"/>
    <p:sldId id="286" r:id="rId14"/>
    <p:sldId id="288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-11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-11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-11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-11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D1"/>
    <a:srgbClr val="EAEAEA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16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i="1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Presentation</a:t>
            </a:r>
          </a:p>
          <a:p>
            <a:pPr>
              <a:defRPr/>
            </a:pPr>
            <a:r>
              <a:rPr lang="en-US"/>
              <a:t>Morphology of Range Plants.ppt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**There are 14 slides in this 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Range Plants -- OBJ 1: PPT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FB67683-C496-46C1-8483-0D4F4F75E02E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There are 14 slides in this presentation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3C12322-80E3-427F-84BD-283A96658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2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2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2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2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2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1: PPT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AEB67-BC44-400B-96F0-BB1A6172D268}" type="slidenum">
              <a:rPr lang="en-US"/>
              <a:pPr/>
              <a:t>1</a:t>
            </a:fld>
            <a:endParaRPr lang="en-US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There are 14 slides in this presentation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1: PPT</a:t>
            </a:r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DDA1F-790F-4980-8301-F8C3D60564AD}" type="slidenum">
              <a:rPr lang="en-US"/>
              <a:pPr/>
              <a:t>10</a:t>
            </a:fld>
            <a:endParaRPr lang="en-US"/>
          </a:p>
        </p:txBody>
      </p:sp>
      <p:sp>
        <p:nvSpPr>
          <p:cNvPr id="2560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There are 14 slides in this presentation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401E7-6C25-47CC-84BA-0839A1FB2AE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1: PPT</a:t>
            </a:r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1A005-9324-42BC-A750-AC768CEBD44F}" type="slidenum">
              <a:rPr lang="en-US"/>
              <a:pPr/>
              <a:t>12</a:t>
            </a:fld>
            <a:endParaRPr lang="en-US"/>
          </a:p>
        </p:txBody>
      </p:sp>
      <p:sp>
        <p:nvSpPr>
          <p:cNvPr id="2663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There are 14 slides in this presentation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1: PPT</a:t>
            </a:r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5D317-2D6F-4630-BE8E-5FB204FA77D2}" type="slidenum">
              <a:rPr lang="en-US"/>
              <a:pPr/>
              <a:t>13</a:t>
            </a:fld>
            <a:endParaRPr lang="en-US"/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There are 14 slides in this presentation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1: PPT</a:t>
            </a:r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6E816-7564-4CBE-97AB-FAD21AA7BA97}" type="slidenum">
              <a:rPr lang="en-US"/>
              <a:pPr/>
              <a:t>2</a:t>
            </a:fld>
            <a:endParaRPr lang="en-US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There are 14 slides in this presentation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1: PPT</a:t>
            </a:r>
          </a:p>
        </p:txBody>
      </p:sp>
      <p:sp>
        <p:nvSpPr>
          <p:cNvPr id="184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C1EB5-1F86-499B-94C7-B20DF9FEFD76}" type="slidenum">
              <a:rPr lang="en-US"/>
              <a:pPr/>
              <a:t>3</a:t>
            </a:fld>
            <a:endParaRPr lang="en-US"/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There are 14 slides in this presentation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1: PPT</a:t>
            </a:r>
          </a:p>
        </p:txBody>
      </p:sp>
      <p:sp>
        <p:nvSpPr>
          <p:cNvPr id="19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711CD-0399-408D-87BB-FCBA24BAA8FE}" type="slidenum">
              <a:rPr lang="en-US"/>
              <a:pPr/>
              <a:t>4</a:t>
            </a:fld>
            <a:endParaRPr lang="en-US"/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There are 14 slides in this presentation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1: PPT</a:t>
            </a:r>
          </a:p>
        </p:txBody>
      </p:sp>
      <p:sp>
        <p:nvSpPr>
          <p:cNvPr id="204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D1418-22A2-4DAD-937D-4442A9181249}" type="slidenum">
              <a:rPr lang="en-US"/>
              <a:pPr/>
              <a:t>5</a:t>
            </a:fld>
            <a:endParaRPr lang="en-US"/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There are 14 slides in this presentation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1: PPT</a:t>
            </a:r>
          </a:p>
        </p:txBody>
      </p:sp>
      <p:sp>
        <p:nvSpPr>
          <p:cNvPr id="21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7985D-0ABD-458A-8B6D-57D361EA40B4}" type="slidenum">
              <a:rPr lang="en-US"/>
              <a:pPr/>
              <a:t>6</a:t>
            </a:fld>
            <a:endParaRPr lang="en-US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There are 14 slides in this presentation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1: PPT</a:t>
            </a:r>
          </a:p>
        </p:txBody>
      </p:sp>
      <p:sp>
        <p:nvSpPr>
          <p:cNvPr id="22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62164-C95F-47EA-935B-BB930787D0AE}" type="slidenum">
              <a:rPr lang="en-US"/>
              <a:pPr/>
              <a:t>7</a:t>
            </a:fld>
            <a:endParaRPr lang="en-US"/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There are 14 slides in this presentation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1: PPT</a:t>
            </a:r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EF45B-B18D-4AC4-8369-FDF3AA084ACE}" type="slidenum">
              <a:rPr lang="en-US"/>
              <a:pPr/>
              <a:t>8</a:t>
            </a:fld>
            <a:endParaRPr lang="en-US"/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There are 14 slides in this presentation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Range Plants -- OBJ 1: PPT</a:t>
            </a:r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6BD63-5879-4EEB-ABE9-6F1429A75B38}" type="slidenum">
              <a:rPr lang="en-US"/>
              <a:pPr/>
              <a:t>9</a:t>
            </a:fld>
            <a:endParaRPr lang="en-US"/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There are 14 slides in this presentation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B3FAAD-11C7-4305-90D0-980D5FA1AFDE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DFE51546-F503-4BDC-8B3B-5663BAF7E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34EDE-7CE2-477A-9854-DD7B4CFDAE96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6A036-B5E3-4875-9EFC-ED823E20C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4C0FF-48DD-40B4-9313-4FB15F67ED79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FF77B-7274-492A-B9B3-9B86BECFB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E015A-F38A-456E-B287-C25293E8CA31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7E5D-6C4F-4474-8735-4E32A59F3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4B9E3-9D6A-4D57-8017-A6D115731D96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E6F36-3B34-4D43-8C83-1CA440C09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233B1-8A88-4810-A71E-52BF531C25FB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C157F-DE2D-409C-A081-4167CFDD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EC16-1EFE-4453-BC94-A3220DA72BEC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770A2-6F69-42DB-9745-A4B87691F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7DD64-D948-4442-8F0B-110DFEE8C97E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92A4-F9B2-47F4-9669-853359918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B73E0-152C-4EBD-881B-DD49FEB66710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4858-11BF-4A75-83D4-8426949E7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466FF-142D-4D59-B063-3CE8AAB273FF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634CA-4802-44A5-B353-2738FDB7D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CA7D8-2284-4B59-AF53-9020CF1D72BF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98873-4978-446A-B5A1-CDA776B02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147B1B03-1363-49CE-B9B9-0333101C41D0}" type="datetime1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690DE9A8-F561-45B1-A666-B72634316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522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-112" charset="2"/>
        <a:buChar char="o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-112" charset="2"/>
        <a:buChar char="n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-112" charset="2"/>
        <a:buChar char="o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-112" charset="2"/>
        <a:buChar char="n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2" charset="2"/>
        <a:buChar char="o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1219200"/>
          </a:xfrm>
        </p:spPr>
        <p:txBody>
          <a:bodyPr/>
          <a:lstStyle/>
          <a:p>
            <a:pPr algn="ctr" eaLnBrk="1" hangingPunct="1"/>
            <a:r>
              <a:rPr lang="en-US" sz="4800" smtClean="0"/>
              <a:t>Morphology of Range Plants</a:t>
            </a:r>
          </a:p>
        </p:txBody>
      </p:sp>
      <p:pic>
        <p:nvPicPr>
          <p:cNvPr id="3075" name="Picture 5" descr="rangeplants"/>
          <p:cNvPicPr>
            <a:picLocks noChangeAspect="1" noChangeArrowheads="1"/>
          </p:cNvPicPr>
          <p:nvPr/>
        </p:nvPicPr>
        <p:blipFill>
          <a:blip r:embed="rId3" cstate="email"/>
          <a:srcRect l="51265" t="15533" r="2147" b="46170"/>
          <a:stretch>
            <a:fillRect/>
          </a:stretch>
        </p:blipFill>
        <p:spPr bwMode="auto">
          <a:xfrm>
            <a:off x="2895600" y="3962400"/>
            <a:ext cx="29956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Roots</a:t>
            </a:r>
          </a:p>
        </p:txBody>
      </p:sp>
      <p:pic>
        <p:nvPicPr>
          <p:cNvPr id="12291" name="Picture 5" descr="scan000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66800" y="1905000"/>
            <a:ext cx="6705600" cy="4735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Structure for Plant Propagation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/>
          <a:srcRect b="10170"/>
          <a:stretch>
            <a:fillRect/>
          </a:stretch>
        </p:blipFill>
        <p:spPr bwMode="auto">
          <a:xfrm>
            <a:off x="381000" y="1809750"/>
            <a:ext cx="3910013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1600" y="2514600"/>
            <a:ext cx="33528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5486400"/>
            <a:ext cx="8382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Rhizomes are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underground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modified stems that give rise to new plants.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Stolons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are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aboveground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modified stems that give rise to new plants.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Both are forms of asexual reproduction.  “Sod-forming” plants have rhizomes or </a:t>
            </a:r>
            <a:r>
              <a:rPr lang="en-US" dirty="0" err="1" smtClean="0">
                <a:latin typeface="Calibri" pitchFamily="34" charset="0"/>
              </a:rPr>
              <a:t>stolons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Flowers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Inflorescence types</a:t>
            </a:r>
          </a:p>
        </p:txBody>
      </p:sp>
      <p:pic>
        <p:nvPicPr>
          <p:cNvPr id="13316" name="Picture 3" descr="spike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2514600"/>
            <a:ext cx="5191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raceme.t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38600" y="2514600"/>
            <a:ext cx="738188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panicle.t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00800" y="2514600"/>
            <a:ext cx="987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Umbel.t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38400" y="4800600"/>
            <a:ext cx="1631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head.t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86400" y="4800600"/>
            <a:ext cx="835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1676400" y="4114800"/>
            <a:ext cx="885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Spike</a:t>
            </a: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3810000" y="4114800"/>
            <a:ext cx="1173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Raceme</a:t>
            </a:r>
          </a:p>
        </p:txBody>
      </p:sp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6324600" y="4191000"/>
            <a:ext cx="1089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Panicle</a:t>
            </a:r>
          </a:p>
        </p:txBody>
      </p:sp>
      <p:sp>
        <p:nvSpPr>
          <p:cNvPr id="13324" name="TextBox 11"/>
          <p:cNvSpPr txBox="1">
            <a:spLocks noChangeArrowheads="1"/>
          </p:cNvSpPr>
          <p:nvPr/>
        </p:nvSpPr>
        <p:spPr bwMode="auto">
          <a:xfrm>
            <a:off x="2713038" y="6172200"/>
            <a:ext cx="1020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Umbel</a:t>
            </a:r>
          </a:p>
        </p:txBody>
      </p:sp>
      <p:sp>
        <p:nvSpPr>
          <p:cNvPr id="13325" name="TextBox 12"/>
          <p:cNvSpPr txBox="1">
            <a:spLocks noChangeArrowheads="1"/>
          </p:cNvSpPr>
          <p:nvPr/>
        </p:nvSpPr>
        <p:spPr bwMode="auto">
          <a:xfrm>
            <a:off x="5491163" y="6172200"/>
            <a:ext cx="833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Flowers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Composite Heads</a:t>
            </a:r>
          </a:p>
        </p:txBody>
      </p:sp>
      <p:pic>
        <p:nvPicPr>
          <p:cNvPr id="14340" name="Picture 3" descr="ray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590800"/>
            <a:ext cx="16081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disk.t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43200" y="2590800"/>
            <a:ext cx="19764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Ray and disk.t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2590800"/>
            <a:ext cx="330835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33400" y="4953000"/>
            <a:ext cx="1749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Ray Flowers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2819400" y="4953000"/>
            <a:ext cx="1835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Disk Flowers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5562600" y="4953000"/>
            <a:ext cx="292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Ray and Disk Flowers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/>
          <a:lstStyle/>
          <a:p>
            <a:r>
              <a:rPr lang="en-US" dirty="0" smtClean="0"/>
              <a:t>Grass </a:t>
            </a:r>
            <a:br>
              <a:rPr lang="en-US" dirty="0" smtClean="0"/>
            </a:br>
            <a:r>
              <a:rPr lang="en-US" dirty="0" smtClean="0"/>
              <a:t>Morphology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4724" y="312764"/>
            <a:ext cx="4539676" cy="631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0" y="6321623"/>
            <a:ext cx="208954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www.fsl.orst.edu/forages/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 Morphology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Describes the physical form and external structures of a plant</a:t>
            </a:r>
          </a:p>
        </p:txBody>
      </p:sp>
      <p:pic>
        <p:nvPicPr>
          <p:cNvPr id="4100" name="Picture 4" descr="rangeplants2"/>
          <p:cNvPicPr>
            <a:picLocks noChangeAspect="1" noChangeArrowheads="1"/>
          </p:cNvPicPr>
          <p:nvPr/>
        </p:nvPicPr>
        <p:blipFill>
          <a:blip r:embed="rId3" cstate="email"/>
          <a:srcRect t="22456" r="35919" b="40013"/>
          <a:stretch>
            <a:fillRect/>
          </a:stretch>
        </p:blipFill>
        <p:spPr bwMode="auto">
          <a:xfrm>
            <a:off x="2743200" y="3657600"/>
            <a:ext cx="383063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Important characteristics</a:t>
            </a:r>
          </a:p>
          <a:p>
            <a:pPr lvl="1" eaLnBrk="1" hangingPunct="1"/>
            <a:r>
              <a:rPr lang="en-US" smtClean="0"/>
              <a:t>Type</a:t>
            </a:r>
          </a:p>
          <a:p>
            <a:pPr lvl="1" eaLnBrk="1" hangingPunct="1"/>
            <a:r>
              <a:rPr lang="en-US" smtClean="0"/>
              <a:t>Arrangement</a:t>
            </a:r>
          </a:p>
          <a:p>
            <a:pPr lvl="1" eaLnBrk="1" hangingPunct="1"/>
            <a:r>
              <a:rPr lang="en-US" smtClean="0"/>
              <a:t>Shape</a:t>
            </a:r>
          </a:p>
          <a:p>
            <a:pPr lvl="1" eaLnBrk="1" hangingPunct="1"/>
            <a:r>
              <a:rPr lang="en-US" smtClean="0"/>
              <a:t>Margin</a:t>
            </a:r>
          </a:p>
          <a:p>
            <a:pPr lvl="1" eaLnBrk="1" hangingPunct="1"/>
            <a:r>
              <a:rPr lang="en-US" smtClean="0"/>
              <a:t>Veination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Leaf Types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mtClean="0"/>
              <a:t>Compound</a:t>
            </a:r>
          </a:p>
        </p:txBody>
      </p:sp>
      <p:pic>
        <p:nvPicPr>
          <p:cNvPr id="6148" name="Picture 3" descr="leaf types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2514600"/>
            <a:ext cx="1219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leaf types.t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5000" y="46482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leaf types.t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4191000"/>
            <a:ext cx="12033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143000" y="6019800"/>
            <a:ext cx="2797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Compound - Palmate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4572000" y="6019800"/>
            <a:ext cx="273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Compound - Pinnate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Leaf Arrangements</a:t>
            </a:r>
          </a:p>
        </p:txBody>
      </p:sp>
      <p:pic>
        <p:nvPicPr>
          <p:cNvPr id="7171" name="Picture 8" descr="Alternate Leaf Arrangement 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2209800"/>
            <a:ext cx="19431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 descr="Opposite Leaf Arrangement 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81400" y="2209800"/>
            <a:ext cx="20828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 descr="Whorled Leaf Arrangement 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77000" y="2209800"/>
            <a:ext cx="14732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12"/>
          <p:cNvSpPr txBox="1">
            <a:spLocks noChangeArrowheads="1"/>
          </p:cNvSpPr>
          <p:nvPr/>
        </p:nvSpPr>
        <p:spPr bwMode="auto">
          <a:xfrm>
            <a:off x="990600" y="5207000"/>
            <a:ext cx="1712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Alternate</a:t>
            </a:r>
          </a:p>
        </p:txBody>
      </p:sp>
      <p:sp>
        <p:nvSpPr>
          <p:cNvPr id="7175" name="TextBox 13"/>
          <p:cNvSpPr txBox="1">
            <a:spLocks noChangeArrowheads="1"/>
          </p:cNvSpPr>
          <p:nvPr/>
        </p:nvSpPr>
        <p:spPr bwMode="auto">
          <a:xfrm>
            <a:off x="3810000" y="5181600"/>
            <a:ext cx="1666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Opposite</a:t>
            </a:r>
          </a:p>
        </p:txBody>
      </p:sp>
      <p:sp>
        <p:nvSpPr>
          <p:cNvPr id="7176" name="TextBox 14"/>
          <p:cNvSpPr txBox="1">
            <a:spLocks noChangeArrowheads="1"/>
          </p:cNvSpPr>
          <p:nvPr/>
        </p:nvSpPr>
        <p:spPr bwMode="auto">
          <a:xfrm>
            <a:off x="6400800" y="5181600"/>
            <a:ext cx="1620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Whorled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Leaf Shapes</a:t>
            </a:r>
          </a:p>
        </p:txBody>
      </p:sp>
      <p:pic>
        <p:nvPicPr>
          <p:cNvPr id="8195" name="Picture 3" descr="ovate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4673600"/>
            <a:ext cx="9144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609600" y="6019800"/>
            <a:ext cx="919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Ovate</a:t>
            </a:r>
          </a:p>
        </p:txBody>
      </p:sp>
      <p:pic>
        <p:nvPicPr>
          <p:cNvPr id="8197" name="Picture 5" descr="palmate.t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81400" y="4651375"/>
            <a:ext cx="990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3505200" y="6015038"/>
            <a:ext cx="1173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Palmate</a:t>
            </a:r>
          </a:p>
        </p:txBody>
      </p:sp>
      <p:pic>
        <p:nvPicPr>
          <p:cNvPr id="8199" name="Picture 6" descr="linear.t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47800" y="1905000"/>
            <a:ext cx="3810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6"/>
          <p:cNvSpPr txBox="1">
            <a:spLocks noChangeArrowheads="1"/>
          </p:cNvSpPr>
          <p:nvPr/>
        </p:nvSpPr>
        <p:spPr bwMode="auto">
          <a:xfrm>
            <a:off x="1223963" y="3576638"/>
            <a:ext cx="985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Linear</a:t>
            </a:r>
          </a:p>
        </p:txBody>
      </p:sp>
      <p:sp>
        <p:nvSpPr>
          <p:cNvPr id="8202" name="TextBox 6"/>
          <p:cNvSpPr txBox="1">
            <a:spLocks noChangeArrowheads="1"/>
          </p:cNvSpPr>
          <p:nvPr/>
        </p:nvSpPr>
        <p:spPr bwMode="auto">
          <a:xfrm>
            <a:off x="2667000" y="3581400"/>
            <a:ext cx="1087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Elliptic</a:t>
            </a:r>
          </a:p>
        </p:txBody>
      </p:sp>
      <p:sp>
        <p:nvSpPr>
          <p:cNvPr id="8203" name="TextBox 6"/>
          <p:cNvSpPr txBox="1">
            <a:spLocks noChangeArrowheads="1"/>
          </p:cNvSpPr>
          <p:nvPr/>
        </p:nvSpPr>
        <p:spPr bwMode="auto">
          <a:xfrm>
            <a:off x="4335463" y="3581400"/>
            <a:ext cx="1531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Lanceolate</a:t>
            </a:r>
          </a:p>
        </p:txBody>
      </p:sp>
      <p:sp>
        <p:nvSpPr>
          <p:cNvPr id="8204" name="TextBox 6"/>
          <p:cNvSpPr txBox="1">
            <a:spLocks noChangeArrowheads="1"/>
          </p:cNvSpPr>
          <p:nvPr/>
        </p:nvSpPr>
        <p:spPr bwMode="auto">
          <a:xfrm>
            <a:off x="6324600" y="3581400"/>
            <a:ext cx="1804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Oblanceolate</a:t>
            </a:r>
          </a:p>
        </p:txBody>
      </p:sp>
      <p:sp>
        <p:nvSpPr>
          <p:cNvPr id="8205" name="TextBox 6"/>
          <p:cNvSpPr txBox="1">
            <a:spLocks noChangeArrowheads="1"/>
          </p:cNvSpPr>
          <p:nvPr/>
        </p:nvSpPr>
        <p:spPr bwMode="auto">
          <a:xfrm>
            <a:off x="4870450" y="6015038"/>
            <a:ext cx="1987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Wedge-shaped</a:t>
            </a:r>
          </a:p>
        </p:txBody>
      </p:sp>
      <p:sp>
        <p:nvSpPr>
          <p:cNvPr id="8206" name="TextBox 6"/>
          <p:cNvSpPr txBox="1">
            <a:spLocks noChangeArrowheads="1"/>
          </p:cNvSpPr>
          <p:nvPr/>
        </p:nvSpPr>
        <p:spPr bwMode="auto">
          <a:xfrm>
            <a:off x="6892925" y="6015038"/>
            <a:ext cx="1946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Arrow-shaped</a:t>
            </a:r>
          </a:p>
        </p:txBody>
      </p:sp>
      <p:sp>
        <p:nvSpPr>
          <p:cNvPr id="8207" name="TextBox 6"/>
          <p:cNvSpPr txBox="1">
            <a:spLocks noChangeArrowheads="1"/>
          </p:cNvSpPr>
          <p:nvPr/>
        </p:nvSpPr>
        <p:spPr bwMode="auto">
          <a:xfrm>
            <a:off x="1905000" y="6015038"/>
            <a:ext cx="1227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Obovate</a:t>
            </a:r>
          </a:p>
        </p:txBody>
      </p:sp>
      <p:pic>
        <p:nvPicPr>
          <p:cNvPr id="8208" name="Picture 15" descr="lanceolate.t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24400" y="1905000"/>
            <a:ext cx="46196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6" descr="oblanceolate.t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34200" y="1905000"/>
            <a:ext cx="4794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7" descr="wedge-shaped.t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15000" y="4495800"/>
            <a:ext cx="55245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8" descr="arrow-shaped.ti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467600" y="4457700"/>
            <a:ext cx="5683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 t="11580"/>
          <a:stretch>
            <a:fillRect/>
          </a:stretch>
        </p:blipFill>
        <p:spPr bwMode="auto">
          <a:xfrm>
            <a:off x="2590800" y="1912143"/>
            <a:ext cx="1027151" cy="174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4572000"/>
            <a:ext cx="10953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Leaf Margins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pPr eaLnBrk="1" hangingPunct="1">
              <a:buFont typeface="Wingdings" pitchFamily="-112" charset="2"/>
              <a:buNone/>
            </a:pPr>
            <a:endParaRPr lang="en-US" smtClean="0"/>
          </a:p>
          <a:p>
            <a:pPr eaLnBrk="1" hangingPunct="1">
              <a:buFont typeface="Wingdings" pitchFamily="-112" charset="2"/>
              <a:buNone/>
            </a:pPr>
            <a:endParaRPr lang="en-US" smtClean="0"/>
          </a:p>
        </p:txBody>
      </p:sp>
      <p:pic>
        <p:nvPicPr>
          <p:cNvPr id="9220" name="Picture 5" descr="toothe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3886200"/>
            <a:ext cx="949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serrate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95600" y="3886200"/>
            <a:ext cx="685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scallope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4400" y="3886200"/>
            <a:ext cx="7270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lobed-pinnat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62200" y="1981200"/>
            <a:ext cx="64293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lobed-palmate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953000" y="1981200"/>
            <a:ext cx="6524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2590800" y="5715000"/>
            <a:ext cx="119856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-112" charset="2"/>
              <a:buNone/>
            </a:pPr>
            <a:r>
              <a:rPr lang="en-US" sz="2400"/>
              <a:t>Serrated</a:t>
            </a:r>
          </a:p>
          <a:p>
            <a:endParaRPr lang="en-US"/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1600200" y="3200400"/>
            <a:ext cx="195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Lobed-pinnate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4267200" y="3200400"/>
            <a:ext cx="202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Lobed-palmate</a:t>
            </a:r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6477000" y="5791200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Toothed</a:t>
            </a:r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4343400" y="57912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Scalloped</a:t>
            </a:r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838200" y="579120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Entire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 t="11580"/>
          <a:stretch>
            <a:fillRect/>
          </a:stretch>
        </p:blipFill>
        <p:spPr bwMode="auto">
          <a:xfrm>
            <a:off x="725449" y="4045743"/>
            <a:ext cx="1027151" cy="174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Leaf Veinations</a:t>
            </a:r>
          </a:p>
        </p:txBody>
      </p:sp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685800" y="4572000"/>
            <a:ext cx="1438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Parallel</a:t>
            </a:r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667000" y="4572000"/>
            <a:ext cx="1416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Pinnate</a:t>
            </a: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4876800" y="4597400"/>
            <a:ext cx="1506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Palmate</a:t>
            </a: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7026275" y="4597400"/>
            <a:ext cx="1279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Netted</a:t>
            </a:r>
          </a:p>
        </p:txBody>
      </p:sp>
      <p:pic>
        <p:nvPicPr>
          <p:cNvPr id="10247" name="Picture 12" descr="parallel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2286000"/>
            <a:ext cx="41433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3" descr="netted.t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2800" y="2317750"/>
            <a:ext cx="9906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pinnate.t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19400" y="2286000"/>
            <a:ext cx="10715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5" descr="lobed-palmate.t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00600" y="2252663"/>
            <a:ext cx="155575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Stems</a:t>
            </a:r>
          </a:p>
        </p:txBody>
      </p:sp>
      <p:pic>
        <p:nvPicPr>
          <p:cNvPr id="11267" name="Content Placeholder 3" descr="stems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81865" r="519"/>
          <a:stretch>
            <a:fillRect/>
          </a:stretch>
        </p:blipFill>
        <p:spPr>
          <a:xfrm>
            <a:off x="7086600" y="3276600"/>
            <a:ext cx="1295400" cy="1879600"/>
          </a:xfrm>
        </p:spPr>
      </p:pic>
      <p:pic>
        <p:nvPicPr>
          <p:cNvPr id="11268" name="Content Placeholder 3" descr="stems.jpg"/>
          <p:cNvPicPr>
            <a:picLocks noChangeAspect="1"/>
          </p:cNvPicPr>
          <p:nvPr/>
        </p:nvPicPr>
        <p:blipFill>
          <a:blip r:embed="rId3" cstate="email"/>
          <a:srcRect l="4144" r="73058"/>
          <a:stretch>
            <a:fillRect/>
          </a:stretch>
        </p:blipFill>
        <p:spPr bwMode="auto">
          <a:xfrm>
            <a:off x="381000" y="32766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Content Placeholder 3" descr="stems.jpg"/>
          <p:cNvPicPr>
            <a:picLocks noChangeAspect="1"/>
          </p:cNvPicPr>
          <p:nvPr/>
        </p:nvPicPr>
        <p:blipFill>
          <a:blip r:embed="rId3" cstate="email"/>
          <a:srcRect l="65285" r="21243"/>
          <a:stretch>
            <a:fillRect/>
          </a:stretch>
        </p:blipFill>
        <p:spPr bwMode="auto">
          <a:xfrm>
            <a:off x="5410200" y="3276600"/>
            <a:ext cx="9906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Content Placeholder 3" descr="stems.jpg"/>
          <p:cNvPicPr>
            <a:picLocks noChangeAspect="1"/>
          </p:cNvPicPr>
          <p:nvPr/>
        </p:nvPicPr>
        <p:blipFill>
          <a:blip r:embed="rId3" cstate="email"/>
          <a:srcRect l="26425" r="56995"/>
          <a:stretch>
            <a:fillRect/>
          </a:stretch>
        </p:blipFill>
        <p:spPr bwMode="auto">
          <a:xfrm>
            <a:off x="2590800" y="3276600"/>
            <a:ext cx="121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Content Placeholder 3" descr="stems.jpg"/>
          <p:cNvPicPr>
            <a:picLocks noChangeAspect="1"/>
          </p:cNvPicPr>
          <p:nvPr/>
        </p:nvPicPr>
        <p:blipFill>
          <a:blip r:embed="rId3" cstate="email"/>
          <a:srcRect l="46632" r="39896" b="10811"/>
          <a:stretch>
            <a:fillRect/>
          </a:stretch>
        </p:blipFill>
        <p:spPr bwMode="auto">
          <a:xfrm>
            <a:off x="4038600" y="3276600"/>
            <a:ext cx="990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152400" y="5334000"/>
            <a:ext cx="214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Hollow or Pithy</a:t>
            </a: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2636838" y="5334000"/>
            <a:ext cx="231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Solid Not Jointed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5410200" y="5334000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Solid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6705600" y="533400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Woody Solid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381000" y="2362200"/>
            <a:ext cx="1450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Grasses</a:t>
            </a: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2819400" y="2362200"/>
            <a:ext cx="2014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Grass-likes</a:t>
            </a: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5257800" y="2362200"/>
            <a:ext cx="1109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Forbs</a:t>
            </a:r>
          </a:p>
        </p:txBody>
      </p:sp>
      <p:sp>
        <p:nvSpPr>
          <p:cNvPr id="11279" name="Text Box 16"/>
          <p:cNvSpPr txBox="1">
            <a:spLocks noChangeArrowheads="1"/>
          </p:cNvSpPr>
          <p:nvPr/>
        </p:nvSpPr>
        <p:spPr bwMode="auto">
          <a:xfrm>
            <a:off x="7086600" y="2362200"/>
            <a:ext cx="1312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Shrubs</a:t>
            </a: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2743200" y="472440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(Sedges)</a:t>
            </a:r>
          </a:p>
        </p:txBody>
      </p:sp>
      <p:sp>
        <p:nvSpPr>
          <p:cNvPr id="11281" name="Text Box 18"/>
          <p:cNvSpPr txBox="1">
            <a:spLocks noChangeArrowheads="1"/>
          </p:cNvSpPr>
          <p:nvPr/>
        </p:nvSpPr>
        <p:spPr bwMode="auto">
          <a:xfrm>
            <a:off x="4038600" y="47244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(Rushes)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</TotalTime>
  <Words>304</Words>
  <Application>Microsoft Office PowerPoint</Application>
  <PresentationFormat>On-screen Show (4:3)</PresentationFormat>
  <Paragraphs>111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Quadrant</vt:lpstr>
      <vt:lpstr>Morphology of Range Plants</vt:lpstr>
      <vt:lpstr>Plant Morphology</vt:lpstr>
      <vt:lpstr>Leaves</vt:lpstr>
      <vt:lpstr>Leaf Types</vt:lpstr>
      <vt:lpstr>Leaf Arrangements</vt:lpstr>
      <vt:lpstr>Leaf Shapes</vt:lpstr>
      <vt:lpstr>Leaf Margins</vt:lpstr>
      <vt:lpstr>Leaf Veinations</vt:lpstr>
      <vt:lpstr>Stems</vt:lpstr>
      <vt:lpstr>Roots</vt:lpstr>
      <vt:lpstr>Structure for Plant Propagation</vt:lpstr>
      <vt:lpstr>Flowers</vt:lpstr>
      <vt:lpstr>Flowers</vt:lpstr>
      <vt:lpstr>Grass  Morphology</vt:lpstr>
    </vt:vector>
  </TitlesOfParts>
  <Company>Rangeland Ecology University of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Anatomy &amp; Plant Parts</dc:title>
  <dc:creator>Karen Launchbaugh</dc:creator>
  <cp:lastModifiedBy>Karen</cp:lastModifiedBy>
  <cp:revision>68</cp:revision>
  <dcterms:created xsi:type="dcterms:W3CDTF">2010-07-06T04:44:47Z</dcterms:created>
  <dcterms:modified xsi:type="dcterms:W3CDTF">2012-09-14T12:47:00Z</dcterms:modified>
</cp:coreProperties>
</file>