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notesMasterIdLst>
    <p:notesMasterId r:id="rId34"/>
  </p:notesMasterIdLst>
  <p:handoutMasterIdLst>
    <p:handoutMasterId r:id="rId35"/>
  </p:handoutMasterIdLst>
  <p:sldIdLst>
    <p:sldId id="256" r:id="rId2"/>
    <p:sldId id="258" r:id="rId3"/>
    <p:sldId id="259" r:id="rId4"/>
    <p:sldId id="297" r:id="rId5"/>
    <p:sldId id="265" r:id="rId6"/>
    <p:sldId id="267" r:id="rId7"/>
    <p:sldId id="266" r:id="rId8"/>
    <p:sldId id="298" r:id="rId9"/>
    <p:sldId id="295" r:id="rId10"/>
    <p:sldId id="299" r:id="rId11"/>
    <p:sldId id="296" r:id="rId12"/>
    <p:sldId id="300" r:id="rId13"/>
    <p:sldId id="301" r:id="rId14"/>
    <p:sldId id="264" r:id="rId15"/>
    <p:sldId id="260" r:id="rId16"/>
    <p:sldId id="262" r:id="rId17"/>
    <p:sldId id="283" r:id="rId18"/>
    <p:sldId id="305" r:id="rId19"/>
    <p:sldId id="285" r:id="rId20"/>
    <p:sldId id="286" r:id="rId21"/>
    <p:sldId id="287" r:id="rId22"/>
    <p:sldId id="288" r:id="rId23"/>
    <p:sldId id="306" r:id="rId24"/>
    <p:sldId id="290" r:id="rId25"/>
    <p:sldId id="291" r:id="rId26"/>
    <p:sldId id="304" r:id="rId27"/>
    <p:sldId id="292" r:id="rId28"/>
    <p:sldId id="293" r:id="rId29"/>
    <p:sldId id="303" r:id="rId30"/>
    <p:sldId id="268" r:id="rId31"/>
    <p:sldId id="269" r:id="rId32"/>
    <p:sldId id="270" r:id="rId33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33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9" autoAdjust="0"/>
    <p:restoredTop sz="85915" autoAdjust="0"/>
  </p:normalViewPr>
  <p:slideViewPr>
    <p:cSldViewPr>
      <p:cViewPr varScale="1">
        <p:scale>
          <a:sx n="68" d="100"/>
          <a:sy n="68" d="100"/>
        </p:scale>
        <p:origin x="-46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22506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820" y="-84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 i="1">
                <a:latin typeface="Calibri" pitchFamily="34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Presentation</a:t>
            </a:r>
          </a:p>
          <a:p>
            <a:pPr>
              <a:defRPr/>
            </a:pPr>
            <a:r>
              <a:rPr lang="en-US"/>
              <a:t>Types and Categories of Range Plants.ppt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+mj-lt"/>
                <a:ea typeface="+mn-ea"/>
              </a:defRPr>
            </a:lvl1pPr>
          </a:lstStyle>
          <a:p>
            <a:pPr>
              <a:defRPr/>
            </a:pPr>
            <a:r>
              <a:rPr lang="en-US"/>
              <a:t>**There are 16 slides in this presentation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Range Plants -- OBJ 2: PPT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DC408B55-8EDA-437D-B09A-1F9E74E6D761}" type="datetime1">
              <a:rPr lang="en-US"/>
              <a:pPr>
                <a:defRPr/>
              </a:pPr>
              <a:t>11/25/2012</a:t>
            </a:fld>
            <a:endParaRPr lang="en-US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There are 16 slides in this presentation</a:t>
            </a:r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F1DA8955-05E5-4B92-B162-26A5793020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-112" charset="-128"/>
              </a:rPr>
              <a:t>Range Plants -- OBJ 2: PPT</a:t>
            </a:r>
          </a:p>
        </p:txBody>
      </p:sp>
      <p:sp>
        <p:nvSpPr>
          <p:cNvPr id="2048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A3DACC-4F54-4BAE-8E2F-C3DABB17472F}" type="slidenum">
              <a:rPr lang="en-US"/>
              <a:pPr/>
              <a:t>1</a:t>
            </a:fld>
            <a:endParaRPr lang="en-US"/>
          </a:p>
        </p:txBody>
      </p:sp>
      <p:sp>
        <p:nvSpPr>
          <p:cNvPr id="204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0486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-112" charset="-128"/>
              </a:rPr>
              <a:t>There are 16 slides in this presentation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Remember that animals eat</a:t>
            </a:r>
            <a:r>
              <a:rPr lang="en-US" baseline="0" dirty="0" smtClean="0"/>
              <a:t> differently and use the landscape </a:t>
            </a:r>
            <a:r>
              <a:rPr lang="en-US" baseline="0" dirty="0" err="1" smtClean="0"/>
              <a:t>differentl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Range Plants -- OBJ 2: PPT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There are 16 slides in this presentation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DA8955-05E5-4B92-B162-26A57930207F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Match</a:t>
            </a:r>
            <a:r>
              <a:rPr lang="en-US" baseline="0" dirty="0" smtClean="0"/>
              <a:t> the animal to the landscape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Range Plants -- OBJ 2: PPT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There are 16 slides in this presentation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DA8955-05E5-4B92-B162-26A57930207F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You’ve got to balance your forage supply</a:t>
            </a:r>
            <a:r>
              <a:rPr lang="en-US" baseline="0" dirty="0" smtClean="0"/>
              <a:t> and forage demand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Range Plants -- OBJ 2: PPT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There are 16 slides in this presentation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DA8955-05E5-4B92-B162-26A57930207F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Remember</a:t>
            </a:r>
            <a:r>
              <a:rPr lang="en-US" baseline="0" dirty="0" smtClean="0"/>
              <a:t> that grazing systems </a:t>
            </a:r>
            <a:r>
              <a:rPr lang="en-US" dirty="0" err="1" smtClean="0"/>
              <a:t>ystematically</a:t>
            </a:r>
            <a:r>
              <a:rPr lang="en-US" baseline="0" dirty="0" smtClean="0"/>
              <a:t> control grazing, deferment, or rest. Often you would think we would manage at the landscape level, but grazing systems are designed </a:t>
            </a:r>
            <a:r>
              <a:rPr lang="en-US" baseline="0" dirty="0" err="1" smtClean="0"/>
              <a:t>ot</a:t>
            </a:r>
            <a:r>
              <a:rPr lang="en-US" baseline="0" dirty="0" smtClean="0"/>
              <a:t> control the individual plant.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Range Plants -- OBJ 2: PPT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There are 16 slides in this presentation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DA8955-05E5-4B92-B162-26A57930207F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Here</a:t>
            </a:r>
            <a:r>
              <a:rPr lang="en-US" baseline="0" dirty="0" smtClean="0"/>
              <a:t> in the west, the grazing season is seasonal because we have snow. </a:t>
            </a:r>
            <a:r>
              <a:rPr lang="en-US" dirty="0" smtClean="0"/>
              <a:t>We are concerned</a:t>
            </a:r>
            <a:r>
              <a:rPr lang="en-US" baseline="0" dirty="0" smtClean="0"/>
              <a:t> with the rest and deferment. 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Range Plants -- OBJ 2: PPT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There are 16 slides in this presentation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DA8955-05E5-4B92-B162-26A57930207F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Remember how much</a:t>
            </a:r>
            <a:r>
              <a:rPr lang="en-US" baseline="0" dirty="0" smtClean="0"/>
              <a:t> attention you need to give to the timing of grazing. 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Range Plants -- OBJ 2: PPT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There are 16 slides in this presentation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DA8955-05E5-4B92-B162-26A57930207F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</a:t>
            </a:r>
            <a:r>
              <a:rPr lang="en-US" baseline="0" dirty="0" smtClean="0"/>
              <a:t> principles of grazing are the same for rangelands and pastures. But generally pastures have a different set of rules, and stockpiling forage becomes a very critical component.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Range Plants -- OBJ 2: PPT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There are 16 slides in this presentation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DA8955-05E5-4B92-B162-26A57930207F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Remember</a:t>
            </a:r>
            <a:r>
              <a:rPr lang="en-US" baseline="0" dirty="0" smtClean="0"/>
              <a:t> that it is important to manage for distribution across the landscape. Animals graze in a patchy manner.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Range Plants -- OBJ 2: PPT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There are 16 slides in this presentation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DA8955-05E5-4B92-B162-26A57930207F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kinds of ways can we entice animals to use different areas or</a:t>
            </a:r>
            <a:r>
              <a:rPr lang="en-US" baseline="0" dirty="0" smtClean="0"/>
              <a:t> forages?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Range Plants -- OBJ 2: PPT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There are 16 slides in this presentation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DA8955-05E5-4B92-B162-26A57930207F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Range Plants -- OBJ 2: PPT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There are 16 slides in this presentation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DA8955-05E5-4B92-B162-26A57930207F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Remember that there are only 3 decisions</a:t>
            </a:r>
            <a:r>
              <a:rPr lang="en-US" baseline="0" dirty="0" smtClean="0"/>
              <a:t> that managers can make. 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Range Plants -- OBJ 2: PPT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There are 16 slides in this presentation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DA8955-05E5-4B92-B162-26A57930207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this study, the collared</a:t>
            </a:r>
            <a:r>
              <a:rPr lang="en-US" baseline="0" dirty="0" smtClean="0"/>
              <a:t> animals were hanging out near water and in the level areas of the landscape. The distribution really shifted the burned area.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Range Plants -- OBJ 2: PPT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There are 16 slides in this presentation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DA8955-05E5-4B92-B162-26A57930207F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It is very important</a:t>
            </a:r>
            <a:r>
              <a:rPr lang="en-US" baseline="0" dirty="0" smtClean="0"/>
              <a:t> to consider the goals. What are you managing for?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Range Plants -- OBJ 2: PPT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There are 16 slides in this presentation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DA8955-05E5-4B92-B162-26A57930207F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After you</a:t>
            </a:r>
            <a:r>
              <a:rPr lang="en-US" baseline="0" dirty="0" smtClean="0"/>
              <a:t> develop the plan, you must also be very careful to take into consideration the laws and policies that may influence your grazing management plan. 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Range Plants -- OBJ 2: PPT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There are 16 slides in this presentation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DA8955-05E5-4B92-B162-26A57930207F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You</a:t>
            </a:r>
            <a:r>
              <a:rPr lang="en-US" baseline="0" dirty="0" smtClean="0"/>
              <a:t> an do all your planning, but then you have to do our assessment and monitoring, </a:t>
            </a:r>
            <a:r>
              <a:rPr lang="en-US" baseline="0" smtClean="0"/>
              <a:t>or reevaluate</a:t>
            </a:r>
          </a:p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Range Plants -- OBJ 2: PPT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There are 16 slides in this presentation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DA8955-05E5-4B92-B162-26A57930207F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Here</a:t>
            </a:r>
            <a:r>
              <a:rPr lang="en-US" baseline="0" dirty="0" smtClean="0"/>
              <a:t> again are the main principles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Range Plants -- OBJ 2: PPT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There are 16 slides in this presentation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DA8955-05E5-4B92-B162-26A57930207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season and duration are the principles</a:t>
            </a:r>
            <a:r>
              <a:rPr lang="en-US" baseline="0" dirty="0" smtClean="0"/>
              <a:t> managed by grazing systems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Range Plants -- OBJ 2: PPT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There are 16 slides in this presentation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DA8955-05E5-4B92-B162-26A57930207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</a:t>
            </a:r>
            <a:r>
              <a:rPr lang="en-US" baseline="0" dirty="0" smtClean="0"/>
              <a:t> don’t always consider the soils, but some soils can be very sensitive in the spring when wet.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Range Plants -- OBJ 2: PPT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There are 16 slides in this presentation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DA8955-05E5-4B92-B162-26A57930207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are some of the</a:t>
            </a:r>
            <a:r>
              <a:rPr lang="en-US" baseline="0" dirty="0" smtClean="0"/>
              <a:t> key components we are managing for?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Range Plants -- OBJ 2: PPT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There are 16 slides in this presentation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DA8955-05E5-4B92-B162-26A57930207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These</a:t>
            </a:r>
            <a:r>
              <a:rPr lang="en-US" baseline="0" dirty="0" smtClean="0"/>
              <a:t> are the key points that we need to keep in mind when we are managing grazing systems.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Range Plants -- OBJ 2: PPT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There are 16 slides in this presentation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DA8955-05E5-4B92-B162-26A57930207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Range Plants -- OBJ 2: PPT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There are 16 slides in this presentation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DA8955-05E5-4B92-B162-26A57930207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Species, class, and breed are the main things we have to consider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Range Plants -- OBJ 2: PPT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There are 16 slides in this presentation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DA8955-05E5-4B92-B162-26A57930207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81000" y="990600"/>
            <a:ext cx="76200" cy="5105400"/>
          </a:xfrm>
          <a:prstGeom prst="rect">
            <a:avLst/>
          </a:prstGeom>
          <a:solidFill>
            <a:schemeClr val="bg2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latin typeface="Times New Roman" pitchFamily="18" charset="0"/>
              <a:ea typeface="+mn-ea"/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381000" y="304800"/>
            <a:ext cx="8391525" cy="5791200"/>
            <a:chOff x="240" y="192"/>
            <a:chExt cx="5286" cy="3648"/>
          </a:xfrm>
        </p:grpSpPr>
        <p:sp>
          <p:nvSpPr>
            <p:cNvPr id="6" name="Rectangle 9"/>
            <p:cNvSpPr>
              <a:spLocks noChangeArrowheads="1"/>
            </p:cNvSpPr>
            <p:nvPr/>
          </p:nvSpPr>
          <p:spPr bwMode="auto">
            <a:xfrm flipV="1">
              <a:off x="5236" y="192"/>
              <a:ext cx="288" cy="2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rot="10800000"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  <a:ea typeface="+mn-ea"/>
              </a:endParaRPr>
            </a:p>
          </p:txBody>
        </p:sp>
        <p:sp>
          <p:nvSpPr>
            <p:cNvPr id="7" name="Rectangle 10"/>
            <p:cNvSpPr>
              <a:spLocks noChangeArrowheads="1"/>
            </p:cNvSpPr>
            <p:nvPr/>
          </p:nvSpPr>
          <p:spPr bwMode="auto">
            <a:xfrm flipV="1">
              <a:off x="240" y="192"/>
              <a:ext cx="5004" cy="2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  <a:ea typeface="+mn-ea"/>
              </a:endParaRPr>
            </a:p>
          </p:txBody>
        </p:sp>
        <p:sp>
          <p:nvSpPr>
            <p:cNvPr id="8" name="Rectangle 11"/>
            <p:cNvSpPr>
              <a:spLocks noChangeArrowheads="1"/>
            </p:cNvSpPr>
            <p:nvPr/>
          </p:nvSpPr>
          <p:spPr bwMode="auto">
            <a:xfrm flipV="1">
              <a:off x="240" y="480"/>
              <a:ext cx="500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rot="10800000"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  <a:ea typeface="+mn-ea"/>
              </a:endParaRPr>
            </a:p>
          </p:txBody>
        </p:sp>
        <p:sp>
          <p:nvSpPr>
            <p:cNvPr id="9" name="Rectangle 12"/>
            <p:cNvSpPr>
              <a:spLocks noChangeArrowheads="1"/>
            </p:cNvSpPr>
            <p:nvPr/>
          </p:nvSpPr>
          <p:spPr bwMode="auto">
            <a:xfrm flipV="1">
              <a:off x="5242" y="480"/>
              <a:ext cx="282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  <a:ea typeface="+mn-ea"/>
              </a:endParaRPr>
            </a:p>
          </p:txBody>
        </p:sp>
        <p:sp>
          <p:nvSpPr>
            <p:cNvPr id="10" name="Line 13"/>
            <p:cNvSpPr>
              <a:spLocks noChangeShapeType="1"/>
            </p:cNvSpPr>
            <p:nvPr/>
          </p:nvSpPr>
          <p:spPr bwMode="auto">
            <a:xfrm flipH="1">
              <a:off x="480" y="2256"/>
              <a:ext cx="48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Times New Roman" pitchFamily="18" charset="0"/>
                <a:ea typeface="+mn-ea"/>
              </a:endParaRPr>
            </a:p>
          </p:txBody>
        </p:sp>
        <p:sp>
          <p:nvSpPr>
            <p:cNvPr id="11" name="Rectangle 14"/>
            <p:cNvSpPr>
              <a:spLocks noChangeArrowheads="1"/>
            </p:cNvSpPr>
            <p:nvPr/>
          </p:nvSpPr>
          <p:spPr bwMode="auto">
            <a:xfrm>
              <a:off x="240" y="192"/>
              <a:ext cx="5286" cy="36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  <a:ea typeface="+mn-ea"/>
              </a:endParaRPr>
            </a:p>
          </p:txBody>
        </p:sp>
      </p:grpSp>
      <p:sp>
        <p:nvSpPr>
          <p:cNvPr id="573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96200" cy="2057400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765550"/>
            <a:ext cx="7696200" cy="20574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>
                <a:latin typeface="Arial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0043F6F-D2F2-4F8C-9DF7-B731A372B1C4}" type="datetime1">
              <a:rPr lang="en-US"/>
              <a:pPr>
                <a:defRPr/>
              </a:pPr>
              <a:t>11/25/2012</a:t>
            </a:fld>
            <a:endParaRPr lang="en-US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b="1" smtClean="0"/>
            </a:lvl1pPr>
          </a:lstStyle>
          <a:p>
            <a:pPr>
              <a:defRPr/>
            </a:pPr>
            <a:fld id="{9B30B835-87EC-4713-B44A-A7444A0D3F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EDBF84-711C-4967-835B-5A5D73B562E6}" type="datetime1">
              <a:rPr lang="en-US"/>
              <a:pPr>
                <a:defRPr/>
              </a:pPr>
              <a:t>11/25/2012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A929D1-F388-4C39-96AE-D68809955F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5597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5597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B4F5A7-E71F-43F0-84D7-0B316B9293F1}" type="datetime1">
              <a:rPr lang="en-US"/>
              <a:pPr>
                <a:defRPr/>
              </a:pPr>
              <a:t>11/25/2012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E1D5B8-F8F3-469E-8BE9-C7216EADC1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tx1">
                  <a:lumMod val="75000"/>
                  <a:lumOff val="25000"/>
                </a:schemeClr>
              </a:buClr>
              <a:defRPr>
                <a:latin typeface="Calibri" pitchFamily="34" charset="0"/>
                <a:cs typeface="Calibri" pitchFamily="34" charset="0"/>
              </a:defRPr>
            </a:lvl1pPr>
            <a:lvl2pPr>
              <a:defRPr>
                <a:latin typeface="Calibri" pitchFamily="34" charset="0"/>
                <a:cs typeface="Calibri" pitchFamily="34" charset="0"/>
              </a:defRPr>
            </a:lvl2pPr>
            <a:lvl3pPr>
              <a:defRPr>
                <a:latin typeface="Calibri" pitchFamily="34" charset="0"/>
                <a:cs typeface="Calibri" pitchFamily="34" charset="0"/>
              </a:defRPr>
            </a:lvl3pPr>
            <a:lvl4pPr>
              <a:defRPr>
                <a:latin typeface="Calibri" pitchFamily="34" charset="0"/>
                <a:cs typeface="Calibri" pitchFamily="34" charset="0"/>
              </a:defRPr>
            </a:lvl4pPr>
            <a:lvl5pPr>
              <a:defRPr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05DF8D-8B46-4389-9D79-74869083B8CF}" type="datetime1">
              <a:rPr lang="en-US"/>
              <a:pPr>
                <a:defRPr/>
              </a:pPr>
              <a:t>11/25/2012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8C463D-F206-489B-9FE5-8F76BDDF63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302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302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D3C6AF-2AEE-4F3D-9E30-11787483947F}" type="datetime1">
              <a:rPr lang="en-US"/>
              <a:pPr>
                <a:defRPr/>
              </a:pPr>
              <a:t>11/25/2012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96DEF2-F913-4893-B803-C565F94FAD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D273DC-703D-4E41-95A2-6197496AB958}" type="datetime1">
              <a:rPr lang="en-US"/>
              <a:pPr>
                <a:defRPr/>
              </a:pPr>
              <a:t>11/25/2012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E1442F-433D-4711-BA52-E8B3A9BD40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210D89-98A7-4D6D-9FEE-00DD634B2F52}" type="datetime1">
              <a:rPr lang="en-US"/>
              <a:pPr>
                <a:defRPr/>
              </a:pPr>
              <a:t>11/25/2012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45EDD9-CCD9-4470-A78C-B0B9643D41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AD7A84-DF41-4EAD-A6DC-DE689FA2D7CC}" type="datetime1">
              <a:rPr lang="en-US"/>
              <a:pPr>
                <a:defRPr/>
              </a:pPr>
              <a:t>11/25/2012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EACD02-65DB-4081-B5E3-5DC02ED747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82F574-155B-4D9B-911E-17F0286270A5}" type="datetime1">
              <a:rPr lang="en-US"/>
              <a:pPr>
                <a:defRPr/>
              </a:pPr>
              <a:t>11/25/2012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CC6EF8-7252-45A9-9C0E-208760A873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FE68AD-08F3-4A88-80C2-F11D9E214483}" type="datetime1">
              <a:rPr lang="en-US"/>
              <a:pPr>
                <a:defRPr/>
              </a:pPr>
              <a:t>11/25/2012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EB3AA7-CC08-46CC-864A-22A2A912FC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3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229600" cy="430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smtClean="0">
                <a:latin typeface="Arial" charset="0"/>
              </a:defRPr>
            </a:lvl1pPr>
          </a:lstStyle>
          <a:p>
            <a:pPr>
              <a:defRPr/>
            </a:pPr>
            <a:fld id="{3ED5924F-23A9-4DCD-A3C5-9F8AA72EF8A1}" type="datetime1">
              <a:rPr lang="en-US"/>
              <a:pPr>
                <a:defRPr/>
              </a:pPr>
              <a:t>11/25/2012</a:t>
            </a:fld>
            <a:endParaRPr lang="en-US"/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latin typeface="Arial" charset="0"/>
              </a:defRPr>
            </a:lvl1pPr>
          </a:lstStyle>
          <a:p>
            <a:pPr>
              <a:defRPr/>
            </a:pPr>
            <a:fld id="{D60F380E-4D7A-4EB2-B9F3-924F7582A3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279400" y="152400"/>
            <a:ext cx="8686800" cy="1600200"/>
            <a:chOff x="176" y="96"/>
            <a:chExt cx="5472" cy="1008"/>
          </a:xfrm>
        </p:grpSpPr>
        <p:sp>
          <p:nvSpPr>
            <p:cNvPr id="56328" name="Line 8"/>
            <p:cNvSpPr>
              <a:spLocks noChangeShapeType="1"/>
            </p:cNvSpPr>
            <p:nvPr/>
          </p:nvSpPr>
          <p:spPr bwMode="auto">
            <a:xfrm flipH="1">
              <a:off x="288" y="1104"/>
              <a:ext cx="52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Times New Roman" pitchFamily="18" charset="0"/>
                <a:ea typeface="+mn-ea"/>
              </a:endParaRPr>
            </a:p>
          </p:txBody>
        </p:sp>
        <p:sp>
          <p:nvSpPr>
            <p:cNvPr id="56329" name="Rectangle 9"/>
            <p:cNvSpPr>
              <a:spLocks noChangeArrowheads="1"/>
            </p:cNvSpPr>
            <p:nvPr/>
          </p:nvSpPr>
          <p:spPr bwMode="auto">
            <a:xfrm>
              <a:off x="5504" y="96"/>
              <a:ext cx="14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  <a:ea typeface="+mn-ea"/>
              </a:endParaRPr>
            </a:p>
          </p:txBody>
        </p:sp>
        <p:sp>
          <p:nvSpPr>
            <p:cNvPr id="56330" name="Rectangle 10"/>
            <p:cNvSpPr>
              <a:spLocks noChangeArrowheads="1"/>
            </p:cNvSpPr>
            <p:nvPr/>
          </p:nvSpPr>
          <p:spPr bwMode="auto">
            <a:xfrm>
              <a:off x="176" y="96"/>
              <a:ext cx="5326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  <a:ea typeface="+mn-ea"/>
              </a:endParaRPr>
            </a:p>
          </p:txBody>
        </p:sp>
        <p:sp>
          <p:nvSpPr>
            <p:cNvPr id="56331" name="Rectangle 11"/>
            <p:cNvSpPr>
              <a:spLocks noChangeArrowheads="1"/>
            </p:cNvSpPr>
            <p:nvPr/>
          </p:nvSpPr>
          <p:spPr bwMode="auto">
            <a:xfrm>
              <a:off x="176" y="240"/>
              <a:ext cx="5326" cy="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  <a:ea typeface="+mn-ea"/>
              </a:endParaRPr>
            </a:p>
          </p:txBody>
        </p:sp>
        <p:sp>
          <p:nvSpPr>
            <p:cNvPr id="56332" name="Rectangle 12"/>
            <p:cNvSpPr>
              <a:spLocks noChangeArrowheads="1"/>
            </p:cNvSpPr>
            <p:nvPr/>
          </p:nvSpPr>
          <p:spPr bwMode="auto">
            <a:xfrm>
              <a:off x="5504" y="241"/>
              <a:ext cx="144" cy="8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  <a:ea typeface="+mn-ea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>
              <a:lumMod val="75000"/>
            </a:schemeClr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-112" charset="-128"/>
          <a:cs typeface="ＭＳ Ｐゴシック" pitchFamily="-112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-112" charset="-128"/>
          <a:cs typeface="ＭＳ Ｐゴシック" pitchFamily="-112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-112" charset="-128"/>
          <a:cs typeface="ＭＳ Ｐゴシック" pitchFamily="-112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-112" charset="-128"/>
          <a:cs typeface="ＭＳ Ｐゴシック" pitchFamily="-11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itchFamily="-112" charset="2"/>
        <a:buChar char="o"/>
        <a:defRPr sz="3200">
          <a:solidFill>
            <a:schemeClr val="tx1"/>
          </a:solidFill>
          <a:latin typeface="Calibri" pitchFamily="34" charset="0"/>
          <a:ea typeface="ＭＳ Ｐゴシック" pitchFamily="-112" charset="-128"/>
          <a:cs typeface="Calibri" pitchFamily="34" charset="0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-112" charset="2"/>
        <a:buChar char="n"/>
        <a:defRPr sz="2800">
          <a:solidFill>
            <a:schemeClr val="tx1"/>
          </a:solidFill>
          <a:latin typeface="Calibri" pitchFamily="34" charset="0"/>
          <a:ea typeface="ＭＳ Ｐゴシック" pitchFamily="-112" charset="-128"/>
          <a:cs typeface="Calibri" pitchFamily="34" charset="0"/>
        </a:defRPr>
      </a:lvl2pPr>
      <a:lvl3pPr marL="1377950" indent="-46831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-112" charset="2"/>
        <a:buChar char="o"/>
        <a:defRPr sz="2400">
          <a:solidFill>
            <a:schemeClr val="tx1"/>
          </a:solidFill>
          <a:latin typeface="Calibri" pitchFamily="34" charset="0"/>
          <a:ea typeface="ＭＳ Ｐゴシック" pitchFamily="-112" charset="-128"/>
          <a:cs typeface="Calibri" pitchFamily="34" charset="0"/>
        </a:defRPr>
      </a:lvl3pPr>
      <a:lvl4pPr marL="1827213" indent="-4381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-112" charset="2"/>
        <a:buChar char="n"/>
        <a:defRPr sz="2000">
          <a:solidFill>
            <a:schemeClr val="tx1"/>
          </a:solidFill>
          <a:latin typeface="Calibri" pitchFamily="34" charset="0"/>
          <a:ea typeface="ＭＳ Ｐゴシック" pitchFamily="-112" charset="-128"/>
          <a:cs typeface="Calibri" pitchFamily="34" charset="0"/>
        </a:defRPr>
      </a:lvl4pPr>
      <a:lvl5pPr marL="2297113" indent="-4683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-112" charset="2"/>
        <a:buChar char="o"/>
        <a:defRPr sz="2000">
          <a:solidFill>
            <a:schemeClr val="tx1"/>
          </a:solidFill>
          <a:latin typeface="Calibri" pitchFamily="34" charset="0"/>
          <a:ea typeface="ＭＳ Ｐゴシック" pitchFamily="-112" charset="-128"/>
          <a:cs typeface="Calibri" pitchFamily="34" charset="0"/>
        </a:defRPr>
      </a:lvl5pPr>
      <a:lvl6pPr marL="27543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6pPr>
      <a:lvl7pPr marL="32115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7pPr>
      <a:lvl8pPr marL="36687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8pPr>
      <a:lvl9pPr marL="41259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 eaLnBrk="1" hangingPunct="1"/>
            <a:r>
              <a:rPr lang="en-US" dirty="0" smtClean="0"/>
              <a:t>Grazing Management </a:t>
            </a:r>
            <a:br>
              <a:rPr lang="en-US" dirty="0" smtClean="0"/>
            </a:br>
            <a:r>
              <a:rPr lang="en-US" dirty="0" smtClean="0"/>
              <a:t>Principles</a:t>
            </a:r>
          </a:p>
        </p:txBody>
      </p:sp>
      <p:pic>
        <p:nvPicPr>
          <p:cNvPr id="9" name="Picture 8" descr="cows-whitebir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6799" y="3743324"/>
            <a:ext cx="2971801" cy="2228851"/>
          </a:xfrm>
          <a:prstGeom prst="rect">
            <a:avLst/>
          </a:prstGeom>
        </p:spPr>
      </p:pic>
      <p:pic>
        <p:nvPicPr>
          <p:cNvPr id="10" name="Picture 9" descr="Herding_sheep_USDA-ARS_Duboise(Stephen Ausmus).jpg"/>
          <p:cNvPicPr>
            <a:picLocks noChangeAspect="1"/>
          </p:cNvPicPr>
          <p:nvPr/>
        </p:nvPicPr>
        <p:blipFill>
          <a:blip r:embed="rId4" cstate="print"/>
          <a:srcRect l="17021"/>
          <a:stretch>
            <a:fillRect/>
          </a:stretch>
        </p:blipFill>
        <p:spPr>
          <a:xfrm>
            <a:off x="4800600" y="3733800"/>
            <a:ext cx="2971800" cy="223837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Animal Species &amp;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Variation in dietary preferences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Variation in landscape use</a:t>
            </a:r>
            <a:endParaRPr lang="en-US" dirty="0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5542638" y="2057400"/>
            <a:ext cx="3525162" cy="3657600"/>
            <a:chOff x="3745662" y="1366838"/>
            <a:chExt cx="4690846" cy="5110162"/>
          </a:xfrm>
        </p:grpSpPr>
        <p:sp>
          <p:nvSpPr>
            <p:cNvPr id="5" name="Rectangle 2"/>
            <p:cNvSpPr>
              <a:spLocks noChangeArrowheads="1"/>
            </p:cNvSpPr>
            <p:nvPr/>
          </p:nvSpPr>
          <p:spPr bwMode="auto">
            <a:xfrm>
              <a:off x="3830427" y="5181600"/>
              <a:ext cx="1723757" cy="116101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spAutoFit/>
            </a:bodyPr>
            <a:lstStyle/>
            <a:p>
              <a:r>
                <a:rPr lang="en-US" sz="1600" i="1" dirty="0"/>
                <a:t>Roughage Feeder (grass)</a:t>
              </a:r>
            </a:p>
          </p:txBody>
        </p:sp>
        <p:sp>
          <p:nvSpPr>
            <p:cNvPr id="6" name="Rectangle 3"/>
            <p:cNvSpPr>
              <a:spLocks noChangeArrowheads="1"/>
            </p:cNvSpPr>
            <p:nvPr/>
          </p:nvSpPr>
          <p:spPr bwMode="auto">
            <a:xfrm>
              <a:off x="3745662" y="3505201"/>
              <a:ext cx="1917628" cy="81701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spAutoFit/>
            </a:bodyPr>
            <a:lstStyle/>
            <a:p>
              <a:r>
                <a:rPr lang="en-US" sz="1600" i="1" dirty="0"/>
                <a:t>Intermediate Feeder (forbs)</a:t>
              </a:r>
            </a:p>
          </p:txBody>
        </p:sp>
        <p:sp>
          <p:nvSpPr>
            <p:cNvPr id="7" name="Rectangle 4"/>
            <p:cNvSpPr>
              <a:spLocks noChangeArrowheads="1"/>
            </p:cNvSpPr>
            <p:nvPr/>
          </p:nvSpPr>
          <p:spPr bwMode="auto">
            <a:xfrm>
              <a:off x="3821011" y="1828799"/>
              <a:ext cx="1936827" cy="116101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spAutoFit/>
            </a:bodyPr>
            <a:lstStyle/>
            <a:p>
              <a:r>
                <a:rPr lang="en-US" sz="1600" i="1" dirty="0"/>
                <a:t>Concentrate Feeder (browse)</a:t>
              </a:r>
            </a:p>
          </p:txBody>
        </p:sp>
        <p:graphicFrame>
          <p:nvGraphicFramePr>
            <p:cNvPr id="8" name="Object 5"/>
            <p:cNvGraphicFramePr>
              <a:graphicFrameLocks noChangeAspect="1"/>
            </p:cNvGraphicFramePr>
            <p:nvPr/>
          </p:nvGraphicFramePr>
          <p:xfrm>
            <a:off x="5549900" y="3055938"/>
            <a:ext cx="1765300" cy="1638300"/>
          </p:xfrm>
          <a:graphic>
            <a:graphicData uri="http://schemas.openxmlformats.org/presentationml/2006/ole">
              <p:oleObj spid="_x0000_s1026" name="Chart" r:id="rId4" imgW="1905059" imgH="1524045" progId="MSGraph.Chart.8">
                <p:embed followColorScheme="full"/>
              </p:oleObj>
            </a:graphicData>
          </a:graphic>
        </p:graphicFrame>
        <p:graphicFrame>
          <p:nvGraphicFramePr>
            <p:cNvPr id="9" name="Object 6"/>
            <p:cNvGraphicFramePr>
              <a:graphicFrameLocks noChangeAspect="1"/>
            </p:cNvGraphicFramePr>
            <p:nvPr/>
          </p:nvGraphicFramePr>
          <p:xfrm>
            <a:off x="5305425" y="4513263"/>
            <a:ext cx="2801938" cy="1963737"/>
          </p:xfrm>
          <a:graphic>
            <a:graphicData uri="http://schemas.openxmlformats.org/presentationml/2006/ole">
              <p:oleObj spid="_x0000_s1027" name="Chart" r:id="rId5" imgW="2676431" imgH="1866861" progId="MSGraph.Chart.8">
                <p:embed followColorScheme="full"/>
              </p:oleObj>
            </a:graphicData>
          </a:graphic>
        </p:graphicFrame>
        <p:graphicFrame>
          <p:nvGraphicFramePr>
            <p:cNvPr id="10" name="Object 7"/>
            <p:cNvGraphicFramePr>
              <a:graphicFrameLocks noChangeAspect="1"/>
            </p:cNvGraphicFramePr>
            <p:nvPr/>
          </p:nvGraphicFramePr>
          <p:xfrm>
            <a:off x="5047197" y="1366838"/>
            <a:ext cx="3389311" cy="1938337"/>
          </p:xfrm>
          <a:graphic>
            <a:graphicData uri="http://schemas.openxmlformats.org/presentationml/2006/ole">
              <p:oleObj spid="_x0000_s1028" name="Chart" r:id="rId6" imgW="3390794" imgH="1942982" progId="MSGraph.Chart.8">
                <p:embed followColorScheme="full"/>
              </p:oleObj>
            </a:graphicData>
          </a:graphic>
        </p:graphicFrame>
      </p:grp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1000" y="4208563"/>
            <a:ext cx="4251175" cy="264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7" name="Right Arrow 36"/>
          <p:cNvSpPr/>
          <p:nvPr/>
        </p:nvSpPr>
        <p:spPr bwMode="auto">
          <a:xfrm rot="1384196">
            <a:off x="3753167" y="2667130"/>
            <a:ext cx="1863058" cy="293114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8" name="Right Arrow 37"/>
          <p:cNvSpPr/>
          <p:nvPr/>
        </p:nvSpPr>
        <p:spPr bwMode="auto">
          <a:xfrm rot="7659206">
            <a:off x="3408146" y="4637973"/>
            <a:ext cx="1032308" cy="262188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Chose Animal Species &amp; Class</a:t>
            </a:r>
          </a:p>
        </p:txBody>
      </p:sp>
      <p:sp>
        <p:nvSpPr>
          <p:cNvPr id="27651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Aft>
                <a:spcPct val="25000"/>
              </a:spcAft>
              <a:defRPr/>
            </a:pPr>
            <a:r>
              <a:rPr lang="en-US" dirty="0" smtClean="0"/>
              <a:t>Match animal genetics with forage quality</a:t>
            </a:r>
          </a:p>
          <a:p>
            <a:pPr eaLnBrk="1" hangingPunct="1">
              <a:spcAft>
                <a:spcPct val="25000"/>
              </a:spcAft>
              <a:defRPr/>
            </a:pPr>
            <a:r>
              <a:rPr lang="en-US" dirty="0" smtClean="0"/>
              <a:t>Match the grazing animal with the landscape and the kinds of vegetation</a:t>
            </a:r>
          </a:p>
        </p:txBody>
      </p:sp>
      <p:pic>
        <p:nvPicPr>
          <p:cNvPr id="4" name="Picture 3" descr="Soulen_Sheep_GKL(6).JPG"/>
          <p:cNvPicPr>
            <a:picLocks noChangeAspect="1"/>
          </p:cNvPicPr>
          <p:nvPr/>
        </p:nvPicPr>
        <p:blipFill>
          <a:blip r:embed="rId3" cstate="print"/>
          <a:srcRect l="28333" t="41377" r="6667"/>
          <a:stretch>
            <a:fillRect/>
          </a:stretch>
        </p:blipFill>
        <p:spPr>
          <a:xfrm>
            <a:off x="4038600" y="4197837"/>
            <a:ext cx="1905000" cy="1288563"/>
          </a:xfrm>
          <a:prstGeom prst="rect">
            <a:avLst/>
          </a:prstGeom>
        </p:spPr>
      </p:pic>
      <p:pic>
        <p:nvPicPr>
          <p:cNvPr id="5" name="Picture 4" descr="J_Lord_Cows (6).JPG"/>
          <p:cNvPicPr>
            <a:picLocks noChangeAspect="1"/>
          </p:cNvPicPr>
          <p:nvPr/>
        </p:nvPicPr>
        <p:blipFill>
          <a:blip r:embed="rId4" cstate="print"/>
          <a:srcRect l="32500" t="44743" r="28333" b="21111"/>
          <a:stretch>
            <a:fillRect/>
          </a:stretch>
        </p:blipFill>
        <p:spPr>
          <a:xfrm>
            <a:off x="6477000" y="4191000"/>
            <a:ext cx="1981200" cy="1295400"/>
          </a:xfrm>
          <a:prstGeom prst="rect">
            <a:avLst/>
          </a:prstGeom>
        </p:spPr>
      </p:pic>
      <p:pic>
        <p:nvPicPr>
          <p:cNvPr id="6" name="Picture 5" descr="goats_yst_Launchbaugh.JPG"/>
          <p:cNvPicPr>
            <a:picLocks noChangeAspect="1"/>
          </p:cNvPicPr>
          <p:nvPr/>
        </p:nvPicPr>
        <p:blipFill>
          <a:blip r:embed="rId5" cstate="print"/>
          <a:srcRect l="34283" t="14583" r="3676" b="29167"/>
          <a:stretch>
            <a:fillRect/>
          </a:stretch>
        </p:blipFill>
        <p:spPr>
          <a:xfrm>
            <a:off x="1524000" y="4191000"/>
            <a:ext cx="1905000" cy="12954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Stocking 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Balance Forage </a:t>
            </a:r>
            <a:r>
              <a:rPr lang="en-US" b="1" dirty="0" smtClean="0"/>
              <a:t>Supply</a:t>
            </a:r>
            <a:r>
              <a:rPr lang="en-US" dirty="0" smtClean="0"/>
              <a:t> with Forage </a:t>
            </a:r>
            <a:r>
              <a:rPr lang="en-US" b="1" dirty="0" smtClean="0"/>
              <a:t>Demand</a:t>
            </a:r>
            <a:endParaRPr lang="en-US" b="1" dirty="0"/>
          </a:p>
        </p:txBody>
      </p:sp>
      <p:grpSp>
        <p:nvGrpSpPr>
          <p:cNvPr id="100" name="Group 99"/>
          <p:cNvGrpSpPr/>
          <p:nvPr/>
        </p:nvGrpSpPr>
        <p:grpSpPr>
          <a:xfrm>
            <a:off x="1828800" y="2743200"/>
            <a:ext cx="4876800" cy="3105431"/>
            <a:chOff x="1828800" y="2743200"/>
            <a:chExt cx="4876800" cy="3105431"/>
          </a:xfrm>
        </p:grpSpPr>
        <p:grpSp>
          <p:nvGrpSpPr>
            <p:cNvPr id="101" name="Group 27"/>
            <p:cNvGrpSpPr>
              <a:grpSpLocks/>
            </p:cNvGrpSpPr>
            <p:nvPr/>
          </p:nvGrpSpPr>
          <p:grpSpPr bwMode="auto">
            <a:xfrm>
              <a:off x="2141969" y="2743200"/>
              <a:ext cx="4525818" cy="3105431"/>
              <a:chOff x="2250" y="2404"/>
              <a:chExt cx="3136" cy="2217"/>
            </a:xfrm>
          </p:grpSpPr>
          <p:sp>
            <p:nvSpPr>
              <p:cNvPr id="119" name="Freeform 12"/>
              <p:cNvSpPr>
                <a:spLocks/>
              </p:cNvSpPr>
              <p:nvPr/>
            </p:nvSpPr>
            <p:spPr bwMode="auto">
              <a:xfrm>
                <a:off x="2254" y="3843"/>
                <a:ext cx="807" cy="162"/>
              </a:xfrm>
              <a:custGeom>
                <a:avLst/>
                <a:gdLst>
                  <a:gd name="T0" fmla="*/ 806 w 807"/>
                  <a:gd name="T1" fmla="*/ 0 h 162"/>
                  <a:gd name="T2" fmla="*/ 763 w 807"/>
                  <a:gd name="T3" fmla="*/ 38 h 162"/>
                  <a:gd name="T4" fmla="*/ 718 w 807"/>
                  <a:gd name="T5" fmla="*/ 71 h 162"/>
                  <a:gd name="T6" fmla="*/ 670 w 807"/>
                  <a:gd name="T7" fmla="*/ 98 h 162"/>
                  <a:gd name="T8" fmla="*/ 620 w 807"/>
                  <a:gd name="T9" fmla="*/ 121 h 162"/>
                  <a:gd name="T10" fmla="*/ 567 w 807"/>
                  <a:gd name="T11" fmla="*/ 139 h 162"/>
                  <a:gd name="T12" fmla="*/ 513 w 807"/>
                  <a:gd name="T13" fmla="*/ 152 h 162"/>
                  <a:gd name="T14" fmla="*/ 458 w 807"/>
                  <a:gd name="T15" fmla="*/ 160 h 162"/>
                  <a:gd name="T16" fmla="*/ 403 w 807"/>
                  <a:gd name="T17" fmla="*/ 161 h 162"/>
                  <a:gd name="T18" fmla="*/ 347 w 807"/>
                  <a:gd name="T19" fmla="*/ 160 h 162"/>
                  <a:gd name="T20" fmla="*/ 292 w 807"/>
                  <a:gd name="T21" fmla="*/ 152 h 162"/>
                  <a:gd name="T22" fmla="*/ 237 w 807"/>
                  <a:gd name="T23" fmla="*/ 139 h 162"/>
                  <a:gd name="T24" fmla="*/ 185 w 807"/>
                  <a:gd name="T25" fmla="*/ 121 h 162"/>
                  <a:gd name="T26" fmla="*/ 134 w 807"/>
                  <a:gd name="T27" fmla="*/ 98 h 162"/>
                  <a:gd name="T28" fmla="*/ 86 w 807"/>
                  <a:gd name="T29" fmla="*/ 71 h 162"/>
                  <a:gd name="T30" fmla="*/ 41 w 807"/>
                  <a:gd name="T31" fmla="*/ 38 h 162"/>
                  <a:gd name="T32" fmla="*/ 0 w 807"/>
                  <a:gd name="T33" fmla="*/ 0 h 162"/>
                  <a:gd name="T34" fmla="*/ 20 w 807"/>
                  <a:gd name="T35" fmla="*/ 1 h 162"/>
                  <a:gd name="T36" fmla="*/ 775 w 807"/>
                  <a:gd name="T37" fmla="*/ 1 h 162"/>
                  <a:gd name="T38" fmla="*/ 806 w 807"/>
                  <a:gd name="T39" fmla="*/ 0 h 162"/>
                  <a:gd name="T40" fmla="*/ 806 w 807"/>
                  <a:gd name="T41" fmla="*/ 0 h 16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807"/>
                  <a:gd name="T64" fmla="*/ 0 h 162"/>
                  <a:gd name="T65" fmla="*/ 807 w 807"/>
                  <a:gd name="T66" fmla="*/ 162 h 16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807" h="162">
                    <a:moveTo>
                      <a:pt x="806" y="0"/>
                    </a:moveTo>
                    <a:lnTo>
                      <a:pt x="763" y="38"/>
                    </a:lnTo>
                    <a:lnTo>
                      <a:pt x="718" y="71"/>
                    </a:lnTo>
                    <a:lnTo>
                      <a:pt x="670" y="98"/>
                    </a:lnTo>
                    <a:lnTo>
                      <a:pt x="620" y="121"/>
                    </a:lnTo>
                    <a:lnTo>
                      <a:pt x="567" y="139"/>
                    </a:lnTo>
                    <a:lnTo>
                      <a:pt x="513" y="152"/>
                    </a:lnTo>
                    <a:lnTo>
                      <a:pt x="458" y="160"/>
                    </a:lnTo>
                    <a:lnTo>
                      <a:pt x="403" y="161"/>
                    </a:lnTo>
                    <a:lnTo>
                      <a:pt x="347" y="160"/>
                    </a:lnTo>
                    <a:lnTo>
                      <a:pt x="292" y="152"/>
                    </a:lnTo>
                    <a:lnTo>
                      <a:pt x="237" y="139"/>
                    </a:lnTo>
                    <a:lnTo>
                      <a:pt x="185" y="121"/>
                    </a:lnTo>
                    <a:lnTo>
                      <a:pt x="134" y="98"/>
                    </a:lnTo>
                    <a:lnTo>
                      <a:pt x="86" y="71"/>
                    </a:lnTo>
                    <a:lnTo>
                      <a:pt x="41" y="38"/>
                    </a:lnTo>
                    <a:lnTo>
                      <a:pt x="0" y="0"/>
                    </a:lnTo>
                    <a:lnTo>
                      <a:pt x="20" y="1"/>
                    </a:lnTo>
                    <a:lnTo>
                      <a:pt x="775" y="1"/>
                    </a:lnTo>
                    <a:lnTo>
                      <a:pt x="806" y="0"/>
                    </a:lnTo>
                  </a:path>
                </a:pathLst>
              </a:custGeom>
              <a:solidFill>
                <a:srgbClr val="008280"/>
              </a:solidFill>
              <a:ln w="9144">
                <a:solidFill>
                  <a:srgbClr val="00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" name="Freeform 13"/>
              <p:cNvSpPr>
                <a:spLocks/>
              </p:cNvSpPr>
              <p:nvPr/>
            </p:nvSpPr>
            <p:spPr bwMode="auto">
              <a:xfrm>
                <a:off x="4573" y="3873"/>
                <a:ext cx="807" cy="163"/>
              </a:xfrm>
              <a:custGeom>
                <a:avLst/>
                <a:gdLst>
                  <a:gd name="T0" fmla="*/ 806 w 807"/>
                  <a:gd name="T1" fmla="*/ 0 h 163"/>
                  <a:gd name="T2" fmla="*/ 764 w 807"/>
                  <a:gd name="T3" fmla="*/ 38 h 163"/>
                  <a:gd name="T4" fmla="*/ 718 w 807"/>
                  <a:gd name="T5" fmla="*/ 71 h 163"/>
                  <a:gd name="T6" fmla="*/ 670 w 807"/>
                  <a:gd name="T7" fmla="*/ 99 h 163"/>
                  <a:gd name="T8" fmla="*/ 620 w 807"/>
                  <a:gd name="T9" fmla="*/ 121 h 163"/>
                  <a:gd name="T10" fmla="*/ 567 w 807"/>
                  <a:gd name="T11" fmla="*/ 139 h 163"/>
                  <a:gd name="T12" fmla="*/ 513 w 807"/>
                  <a:gd name="T13" fmla="*/ 152 h 163"/>
                  <a:gd name="T14" fmla="*/ 458 w 807"/>
                  <a:gd name="T15" fmla="*/ 160 h 163"/>
                  <a:gd name="T16" fmla="*/ 402 w 807"/>
                  <a:gd name="T17" fmla="*/ 162 h 163"/>
                  <a:gd name="T18" fmla="*/ 346 w 807"/>
                  <a:gd name="T19" fmla="*/ 160 h 163"/>
                  <a:gd name="T20" fmla="*/ 291 w 807"/>
                  <a:gd name="T21" fmla="*/ 152 h 163"/>
                  <a:gd name="T22" fmla="*/ 237 w 807"/>
                  <a:gd name="T23" fmla="*/ 139 h 163"/>
                  <a:gd name="T24" fmla="*/ 184 w 807"/>
                  <a:gd name="T25" fmla="*/ 121 h 163"/>
                  <a:gd name="T26" fmla="*/ 133 w 807"/>
                  <a:gd name="T27" fmla="*/ 99 h 163"/>
                  <a:gd name="T28" fmla="*/ 86 w 807"/>
                  <a:gd name="T29" fmla="*/ 71 h 163"/>
                  <a:gd name="T30" fmla="*/ 40 w 807"/>
                  <a:gd name="T31" fmla="*/ 38 h 163"/>
                  <a:gd name="T32" fmla="*/ 0 w 807"/>
                  <a:gd name="T33" fmla="*/ 0 h 163"/>
                  <a:gd name="T34" fmla="*/ 19 w 807"/>
                  <a:gd name="T35" fmla="*/ 1 h 163"/>
                  <a:gd name="T36" fmla="*/ 774 w 807"/>
                  <a:gd name="T37" fmla="*/ 1 h 163"/>
                  <a:gd name="T38" fmla="*/ 806 w 807"/>
                  <a:gd name="T39" fmla="*/ 0 h 163"/>
                  <a:gd name="T40" fmla="*/ 806 w 807"/>
                  <a:gd name="T41" fmla="*/ 0 h 16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807"/>
                  <a:gd name="T64" fmla="*/ 0 h 163"/>
                  <a:gd name="T65" fmla="*/ 807 w 807"/>
                  <a:gd name="T66" fmla="*/ 163 h 16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807" h="163">
                    <a:moveTo>
                      <a:pt x="806" y="0"/>
                    </a:moveTo>
                    <a:lnTo>
                      <a:pt x="764" y="38"/>
                    </a:lnTo>
                    <a:lnTo>
                      <a:pt x="718" y="71"/>
                    </a:lnTo>
                    <a:lnTo>
                      <a:pt x="670" y="99"/>
                    </a:lnTo>
                    <a:lnTo>
                      <a:pt x="620" y="121"/>
                    </a:lnTo>
                    <a:lnTo>
                      <a:pt x="567" y="139"/>
                    </a:lnTo>
                    <a:lnTo>
                      <a:pt x="513" y="152"/>
                    </a:lnTo>
                    <a:lnTo>
                      <a:pt x="458" y="160"/>
                    </a:lnTo>
                    <a:lnTo>
                      <a:pt x="402" y="162"/>
                    </a:lnTo>
                    <a:lnTo>
                      <a:pt x="346" y="160"/>
                    </a:lnTo>
                    <a:lnTo>
                      <a:pt x="291" y="152"/>
                    </a:lnTo>
                    <a:lnTo>
                      <a:pt x="237" y="139"/>
                    </a:lnTo>
                    <a:lnTo>
                      <a:pt x="184" y="121"/>
                    </a:lnTo>
                    <a:lnTo>
                      <a:pt x="133" y="99"/>
                    </a:lnTo>
                    <a:lnTo>
                      <a:pt x="86" y="71"/>
                    </a:lnTo>
                    <a:lnTo>
                      <a:pt x="40" y="38"/>
                    </a:lnTo>
                    <a:lnTo>
                      <a:pt x="0" y="0"/>
                    </a:lnTo>
                    <a:lnTo>
                      <a:pt x="19" y="1"/>
                    </a:lnTo>
                    <a:lnTo>
                      <a:pt x="774" y="1"/>
                    </a:lnTo>
                    <a:lnTo>
                      <a:pt x="806" y="0"/>
                    </a:lnTo>
                  </a:path>
                </a:pathLst>
              </a:custGeom>
              <a:solidFill>
                <a:srgbClr val="008280"/>
              </a:solidFill>
              <a:ln w="9144">
                <a:solidFill>
                  <a:srgbClr val="00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" name="Oval 14"/>
              <p:cNvSpPr>
                <a:spLocks noChangeArrowheads="1"/>
              </p:cNvSpPr>
              <p:nvPr/>
            </p:nvSpPr>
            <p:spPr bwMode="auto">
              <a:xfrm>
                <a:off x="3199" y="4293"/>
                <a:ext cx="1382" cy="328"/>
              </a:xfrm>
              <a:prstGeom prst="ellipse">
                <a:avLst/>
              </a:prstGeom>
              <a:solidFill>
                <a:srgbClr val="4F4F4F"/>
              </a:solidFill>
              <a:ln w="9144">
                <a:solidFill>
                  <a:srgbClr val="4F4F4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" name="AutoShape 15"/>
              <p:cNvSpPr>
                <a:spLocks noChangeArrowheads="1"/>
              </p:cNvSpPr>
              <p:nvPr/>
            </p:nvSpPr>
            <p:spPr bwMode="auto">
              <a:xfrm flipV="1">
                <a:off x="2736" y="2404"/>
                <a:ext cx="2360" cy="86"/>
              </a:xfrm>
              <a:prstGeom prst="roundRect">
                <a:avLst>
                  <a:gd name="adj" fmla="val 0"/>
                </a:avLst>
              </a:prstGeom>
              <a:gradFill rotWithShape="0">
                <a:gsLst>
                  <a:gs pos="0">
                    <a:srgbClr val="C0C0C0"/>
                  </a:gs>
                  <a:gs pos="100000">
                    <a:srgbClr val="7F604F"/>
                  </a:gs>
                </a:gsLst>
                <a:lin ang="5400000" scaled="1"/>
              </a:gradFill>
              <a:ln w="9144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" name="Oval 16"/>
              <p:cNvSpPr>
                <a:spLocks noChangeArrowheads="1"/>
              </p:cNvSpPr>
              <p:nvPr/>
            </p:nvSpPr>
            <p:spPr bwMode="auto">
              <a:xfrm>
                <a:off x="3207" y="4265"/>
                <a:ext cx="1378" cy="289"/>
              </a:xfrm>
              <a:prstGeom prst="ellipse">
                <a:avLst/>
              </a:prstGeom>
              <a:gradFill rotWithShape="0">
                <a:gsLst>
                  <a:gs pos="0">
                    <a:srgbClr val="008280"/>
                  </a:gs>
                  <a:gs pos="100000">
                    <a:srgbClr val="7F604F"/>
                  </a:gs>
                </a:gsLst>
                <a:lin ang="18900000" scaled="1"/>
              </a:gradFill>
              <a:ln w="9144">
                <a:solidFill>
                  <a:srgbClr val="0082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" name="AutoShape 17"/>
              <p:cNvSpPr>
                <a:spLocks noChangeArrowheads="1"/>
              </p:cNvSpPr>
              <p:nvPr/>
            </p:nvSpPr>
            <p:spPr bwMode="auto">
              <a:xfrm flipV="1">
                <a:off x="3859" y="2488"/>
                <a:ext cx="89" cy="1882"/>
              </a:xfrm>
              <a:prstGeom prst="roundRect">
                <a:avLst>
                  <a:gd name="adj" fmla="val 0"/>
                </a:avLst>
              </a:prstGeom>
              <a:gradFill rotWithShape="0">
                <a:gsLst>
                  <a:gs pos="0">
                    <a:srgbClr val="C0C0C0"/>
                  </a:gs>
                  <a:gs pos="100000">
                    <a:srgbClr val="7F604F"/>
                  </a:gs>
                </a:gsLst>
                <a:lin ang="0" scaled="1"/>
              </a:gradFill>
              <a:ln w="9144">
                <a:solidFill>
                  <a:srgbClr val="8F8F8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" name="Line 18"/>
              <p:cNvSpPr>
                <a:spLocks noChangeShapeType="1"/>
              </p:cNvSpPr>
              <p:nvPr/>
            </p:nvSpPr>
            <p:spPr bwMode="auto">
              <a:xfrm>
                <a:off x="2746" y="2485"/>
                <a:ext cx="304" cy="1322"/>
              </a:xfrm>
              <a:prstGeom prst="line">
                <a:avLst/>
              </a:prstGeom>
              <a:noFill/>
              <a:ln w="18941">
                <a:solidFill>
                  <a:srgbClr val="A2A2A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" name="Line 19"/>
              <p:cNvSpPr>
                <a:spLocks noChangeShapeType="1"/>
              </p:cNvSpPr>
              <p:nvPr/>
            </p:nvSpPr>
            <p:spPr bwMode="auto">
              <a:xfrm flipH="1">
                <a:off x="2251" y="2497"/>
                <a:ext cx="478" cy="1336"/>
              </a:xfrm>
              <a:prstGeom prst="line">
                <a:avLst/>
              </a:prstGeom>
              <a:noFill/>
              <a:ln w="18941">
                <a:solidFill>
                  <a:srgbClr val="A2A2A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" name="Line 20"/>
              <p:cNvSpPr>
                <a:spLocks noChangeShapeType="1"/>
              </p:cNvSpPr>
              <p:nvPr/>
            </p:nvSpPr>
            <p:spPr bwMode="auto">
              <a:xfrm flipV="1">
                <a:off x="2648" y="2520"/>
                <a:ext cx="84" cy="1234"/>
              </a:xfrm>
              <a:prstGeom prst="line">
                <a:avLst/>
              </a:prstGeom>
              <a:noFill/>
              <a:ln w="18941">
                <a:solidFill>
                  <a:srgbClr val="A2A2A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" name="Line 21"/>
              <p:cNvSpPr>
                <a:spLocks noChangeShapeType="1"/>
              </p:cNvSpPr>
              <p:nvPr/>
            </p:nvSpPr>
            <p:spPr bwMode="auto">
              <a:xfrm>
                <a:off x="5089" y="2494"/>
                <a:ext cx="295" cy="1345"/>
              </a:xfrm>
              <a:prstGeom prst="line">
                <a:avLst/>
              </a:prstGeom>
              <a:noFill/>
              <a:ln w="18941">
                <a:solidFill>
                  <a:srgbClr val="A2A2A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" name="Line 22"/>
              <p:cNvSpPr>
                <a:spLocks noChangeShapeType="1"/>
              </p:cNvSpPr>
              <p:nvPr/>
            </p:nvSpPr>
            <p:spPr bwMode="auto">
              <a:xfrm flipH="1">
                <a:off x="4585" y="2488"/>
                <a:ext cx="473" cy="1347"/>
              </a:xfrm>
              <a:prstGeom prst="line">
                <a:avLst/>
              </a:prstGeom>
              <a:noFill/>
              <a:ln w="18941">
                <a:solidFill>
                  <a:srgbClr val="A2A2A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" name="Line 23"/>
              <p:cNvSpPr>
                <a:spLocks noChangeShapeType="1"/>
              </p:cNvSpPr>
              <p:nvPr/>
            </p:nvSpPr>
            <p:spPr bwMode="auto">
              <a:xfrm flipV="1">
                <a:off x="5008" y="2478"/>
                <a:ext cx="55" cy="1300"/>
              </a:xfrm>
              <a:prstGeom prst="line">
                <a:avLst/>
              </a:prstGeom>
              <a:noFill/>
              <a:ln w="18941">
                <a:solidFill>
                  <a:srgbClr val="A2A2A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" name="Freeform 24"/>
              <p:cNvSpPr>
                <a:spLocks/>
              </p:cNvSpPr>
              <p:nvPr/>
            </p:nvSpPr>
            <p:spPr bwMode="auto">
              <a:xfrm>
                <a:off x="3954" y="4342"/>
                <a:ext cx="587" cy="49"/>
              </a:xfrm>
              <a:custGeom>
                <a:avLst/>
                <a:gdLst>
                  <a:gd name="T0" fmla="*/ 0 w 587"/>
                  <a:gd name="T1" fmla="*/ 8 h 49"/>
                  <a:gd name="T2" fmla="*/ 455 w 587"/>
                  <a:gd name="T3" fmla="*/ 0 h 49"/>
                  <a:gd name="T4" fmla="*/ 546 w 587"/>
                  <a:gd name="T5" fmla="*/ 24 h 49"/>
                  <a:gd name="T6" fmla="*/ 586 w 587"/>
                  <a:gd name="T7" fmla="*/ 48 h 49"/>
                  <a:gd name="T8" fmla="*/ 0 w 587"/>
                  <a:gd name="T9" fmla="*/ 31 h 49"/>
                  <a:gd name="T10" fmla="*/ 0 w 587"/>
                  <a:gd name="T11" fmla="*/ 8 h 49"/>
                  <a:gd name="T12" fmla="*/ 0 w 587"/>
                  <a:gd name="T13" fmla="*/ 8 h 4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87"/>
                  <a:gd name="T22" fmla="*/ 0 h 49"/>
                  <a:gd name="T23" fmla="*/ 587 w 587"/>
                  <a:gd name="T24" fmla="*/ 49 h 4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87" h="49">
                    <a:moveTo>
                      <a:pt x="0" y="8"/>
                    </a:moveTo>
                    <a:lnTo>
                      <a:pt x="455" y="0"/>
                    </a:lnTo>
                    <a:lnTo>
                      <a:pt x="546" y="24"/>
                    </a:lnTo>
                    <a:lnTo>
                      <a:pt x="586" y="48"/>
                    </a:lnTo>
                    <a:lnTo>
                      <a:pt x="0" y="31"/>
                    </a:lnTo>
                    <a:lnTo>
                      <a:pt x="0" y="8"/>
                    </a:lnTo>
                  </a:path>
                </a:pathLst>
              </a:custGeom>
              <a:solidFill>
                <a:srgbClr val="008280"/>
              </a:solidFill>
              <a:ln w="9144">
                <a:solidFill>
                  <a:srgbClr val="00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" name="Oval 25"/>
              <p:cNvSpPr>
                <a:spLocks noChangeArrowheads="1"/>
              </p:cNvSpPr>
              <p:nvPr/>
            </p:nvSpPr>
            <p:spPr bwMode="auto">
              <a:xfrm>
                <a:off x="2250" y="3755"/>
                <a:ext cx="811" cy="140"/>
              </a:xfrm>
              <a:prstGeom prst="ellipse">
                <a:avLst/>
              </a:prstGeom>
              <a:solidFill>
                <a:srgbClr val="C0C0C0"/>
              </a:solidFill>
              <a:ln w="9144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" name="Oval 26"/>
              <p:cNvSpPr>
                <a:spLocks noChangeArrowheads="1"/>
              </p:cNvSpPr>
              <p:nvPr/>
            </p:nvSpPr>
            <p:spPr bwMode="auto">
              <a:xfrm>
                <a:off x="4573" y="3779"/>
                <a:ext cx="813" cy="142"/>
              </a:xfrm>
              <a:prstGeom prst="ellipse">
                <a:avLst/>
              </a:prstGeom>
              <a:solidFill>
                <a:srgbClr val="C0C0C0"/>
              </a:solidFill>
              <a:ln w="9144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2" name="Group 41"/>
            <p:cNvGrpSpPr>
              <a:grpSpLocks/>
            </p:cNvGrpSpPr>
            <p:nvPr/>
          </p:nvGrpSpPr>
          <p:grpSpPr bwMode="auto">
            <a:xfrm>
              <a:off x="1828800" y="3643874"/>
              <a:ext cx="1549977" cy="1114985"/>
              <a:chOff x="2033" y="3047"/>
              <a:chExt cx="1074" cy="796"/>
            </a:xfrm>
          </p:grpSpPr>
          <p:sp>
            <p:nvSpPr>
              <p:cNvPr id="106" name="Freeform 28"/>
              <p:cNvSpPr>
                <a:spLocks/>
              </p:cNvSpPr>
              <p:nvPr/>
            </p:nvSpPr>
            <p:spPr bwMode="auto">
              <a:xfrm>
                <a:off x="2421" y="3240"/>
                <a:ext cx="136" cy="603"/>
              </a:xfrm>
              <a:custGeom>
                <a:avLst/>
                <a:gdLst>
                  <a:gd name="T0" fmla="*/ 134 w 136"/>
                  <a:gd name="T1" fmla="*/ 602 h 603"/>
                  <a:gd name="T2" fmla="*/ 135 w 136"/>
                  <a:gd name="T3" fmla="*/ 564 h 603"/>
                  <a:gd name="T4" fmla="*/ 135 w 136"/>
                  <a:gd name="T5" fmla="*/ 525 h 603"/>
                  <a:gd name="T6" fmla="*/ 134 w 136"/>
                  <a:gd name="T7" fmla="*/ 486 h 603"/>
                  <a:gd name="T8" fmla="*/ 132 w 136"/>
                  <a:gd name="T9" fmla="*/ 446 h 603"/>
                  <a:gd name="T10" fmla="*/ 127 w 136"/>
                  <a:gd name="T11" fmla="*/ 408 h 603"/>
                  <a:gd name="T12" fmla="*/ 122 w 136"/>
                  <a:gd name="T13" fmla="*/ 369 h 603"/>
                  <a:gd name="T14" fmla="*/ 115 w 136"/>
                  <a:gd name="T15" fmla="*/ 331 h 603"/>
                  <a:gd name="T16" fmla="*/ 109 w 136"/>
                  <a:gd name="T17" fmla="*/ 292 h 603"/>
                  <a:gd name="T18" fmla="*/ 99 w 136"/>
                  <a:gd name="T19" fmla="*/ 255 h 603"/>
                  <a:gd name="T20" fmla="*/ 89 w 136"/>
                  <a:gd name="T21" fmla="*/ 218 h 603"/>
                  <a:gd name="T22" fmla="*/ 76 w 136"/>
                  <a:gd name="T23" fmla="*/ 181 h 603"/>
                  <a:gd name="T24" fmla="*/ 64 w 136"/>
                  <a:gd name="T25" fmla="*/ 143 h 603"/>
                  <a:gd name="T26" fmla="*/ 49 w 136"/>
                  <a:gd name="T27" fmla="*/ 108 h 603"/>
                  <a:gd name="T28" fmla="*/ 34 w 136"/>
                  <a:gd name="T29" fmla="*/ 71 h 603"/>
                  <a:gd name="T30" fmla="*/ 17 w 136"/>
                  <a:gd name="T31" fmla="*/ 36 h 603"/>
                  <a:gd name="T32" fmla="*/ 0 w 136"/>
                  <a:gd name="T33" fmla="*/ 0 h 60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6"/>
                  <a:gd name="T52" fmla="*/ 0 h 603"/>
                  <a:gd name="T53" fmla="*/ 136 w 136"/>
                  <a:gd name="T54" fmla="*/ 603 h 60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6" h="603">
                    <a:moveTo>
                      <a:pt x="134" y="602"/>
                    </a:moveTo>
                    <a:lnTo>
                      <a:pt x="135" y="564"/>
                    </a:lnTo>
                    <a:lnTo>
                      <a:pt x="135" y="525"/>
                    </a:lnTo>
                    <a:lnTo>
                      <a:pt x="134" y="486"/>
                    </a:lnTo>
                    <a:lnTo>
                      <a:pt x="132" y="446"/>
                    </a:lnTo>
                    <a:lnTo>
                      <a:pt x="127" y="408"/>
                    </a:lnTo>
                    <a:lnTo>
                      <a:pt x="122" y="369"/>
                    </a:lnTo>
                    <a:lnTo>
                      <a:pt x="115" y="331"/>
                    </a:lnTo>
                    <a:lnTo>
                      <a:pt x="109" y="292"/>
                    </a:lnTo>
                    <a:lnTo>
                      <a:pt x="99" y="255"/>
                    </a:lnTo>
                    <a:lnTo>
                      <a:pt x="89" y="218"/>
                    </a:lnTo>
                    <a:lnTo>
                      <a:pt x="76" y="181"/>
                    </a:lnTo>
                    <a:lnTo>
                      <a:pt x="64" y="143"/>
                    </a:lnTo>
                    <a:lnTo>
                      <a:pt x="49" y="108"/>
                    </a:lnTo>
                    <a:lnTo>
                      <a:pt x="34" y="71"/>
                    </a:lnTo>
                    <a:lnTo>
                      <a:pt x="17" y="36"/>
                    </a:lnTo>
                    <a:lnTo>
                      <a:pt x="0" y="0"/>
                    </a:lnTo>
                  </a:path>
                </a:pathLst>
              </a:custGeom>
              <a:noFill/>
              <a:ln w="31351">
                <a:solidFill>
                  <a:srgbClr val="00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7" name="Group 34"/>
              <p:cNvGrpSpPr>
                <a:grpSpLocks/>
              </p:cNvGrpSpPr>
              <p:nvPr/>
            </p:nvGrpSpPr>
            <p:grpSpPr bwMode="auto">
              <a:xfrm>
                <a:off x="2033" y="3047"/>
                <a:ext cx="1074" cy="745"/>
                <a:chOff x="2033" y="3047"/>
                <a:chExt cx="1074" cy="745"/>
              </a:xfrm>
            </p:grpSpPr>
            <p:sp>
              <p:nvSpPr>
                <p:cNvPr id="114" name="Freeform 29"/>
                <p:cNvSpPr>
                  <a:spLocks/>
                </p:cNvSpPr>
                <p:nvPr/>
              </p:nvSpPr>
              <p:spPr bwMode="auto">
                <a:xfrm>
                  <a:off x="2635" y="3076"/>
                  <a:ext cx="472" cy="713"/>
                </a:xfrm>
                <a:custGeom>
                  <a:avLst/>
                  <a:gdLst>
                    <a:gd name="T0" fmla="*/ 471 w 472"/>
                    <a:gd name="T1" fmla="*/ 0 h 713"/>
                    <a:gd name="T2" fmla="*/ 415 w 472"/>
                    <a:gd name="T3" fmla="*/ 28 h 713"/>
                    <a:gd name="T4" fmla="*/ 363 w 472"/>
                    <a:gd name="T5" fmla="*/ 59 h 713"/>
                    <a:gd name="T6" fmla="*/ 313 w 472"/>
                    <a:gd name="T7" fmla="*/ 92 h 713"/>
                    <a:gd name="T8" fmla="*/ 267 w 472"/>
                    <a:gd name="T9" fmla="*/ 128 h 713"/>
                    <a:gd name="T10" fmla="*/ 224 w 472"/>
                    <a:gd name="T11" fmla="*/ 167 h 713"/>
                    <a:gd name="T12" fmla="*/ 185 w 472"/>
                    <a:gd name="T13" fmla="*/ 208 h 713"/>
                    <a:gd name="T14" fmla="*/ 148 w 472"/>
                    <a:gd name="T15" fmla="*/ 252 h 713"/>
                    <a:gd name="T16" fmla="*/ 117 w 472"/>
                    <a:gd name="T17" fmla="*/ 297 h 713"/>
                    <a:gd name="T18" fmla="*/ 88 w 472"/>
                    <a:gd name="T19" fmla="*/ 345 h 713"/>
                    <a:gd name="T20" fmla="*/ 63 w 472"/>
                    <a:gd name="T21" fmla="*/ 394 h 713"/>
                    <a:gd name="T22" fmla="*/ 42 w 472"/>
                    <a:gd name="T23" fmla="*/ 445 h 713"/>
                    <a:gd name="T24" fmla="*/ 25 w 472"/>
                    <a:gd name="T25" fmla="*/ 496 h 713"/>
                    <a:gd name="T26" fmla="*/ 12 w 472"/>
                    <a:gd name="T27" fmla="*/ 549 h 713"/>
                    <a:gd name="T28" fmla="*/ 4 w 472"/>
                    <a:gd name="T29" fmla="*/ 603 h 713"/>
                    <a:gd name="T30" fmla="*/ 0 w 472"/>
                    <a:gd name="T31" fmla="*/ 658 h 713"/>
                    <a:gd name="T32" fmla="*/ 2 w 472"/>
                    <a:gd name="T33" fmla="*/ 712 h 71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472"/>
                    <a:gd name="T52" fmla="*/ 0 h 713"/>
                    <a:gd name="T53" fmla="*/ 472 w 472"/>
                    <a:gd name="T54" fmla="*/ 713 h 71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472" h="713">
                      <a:moveTo>
                        <a:pt x="471" y="0"/>
                      </a:moveTo>
                      <a:lnTo>
                        <a:pt x="415" y="28"/>
                      </a:lnTo>
                      <a:lnTo>
                        <a:pt x="363" y="59"/>
                      </a:lnTo>
                      <a:lnTo>
                        <a:pt x="313" y="92"/>
                      </a:lnTo>
                      <a:lnTo>
                        <a:pt x="267" y="128"/>
                      </a:lnTo>
                      <a:lnTo>
                        <a:pt x="224" y="167"/>
                      </a:lnTo>
                      <a:lnTo>
                        <a:pt x="185" y="208"/>
                      </a:lnTo>
                      <a:lnTo>
                        <a:pt x="148" y="252"/>
                      </a:lnTo>
                      <a:lnTo>
                        <a:pt x="117" y="297"/>
                      </a:lnTo>
                      <a:lnTo>
                        <a:pt x="88" y="345"/>
                      </a:lnTo>
                      <a:lnTo>
                        <a:pt x="63" y="394"/>
                      </a:lnTo>
                      <a:lnTo>
                        <a:pt x="42" y="445"/>
                      </a:lnTo>
                      <a:lnTo>
                        <a:pt x="25" y="496"/>
                      </a:lnTo>
                      <a:lnTo>
                        <a:pt x="12" y="549"/>
                      </a:lnTo>
                      <a:lnTo>
                        <a:pt x="4" y="603"/>
                      </a:lnTo>
                      <a:lnTo>
                        <a:pt x="0" y="658"/>
                      </a:lnTo>
                      <a:lnTo>
                        <a:pt x="2" y="712"/>
                      </a:lnTo>
                    </a:path>
                  </a:pathLst>
                </a:custGeom>
                <a:noFill/>
                <a:ln w="31351">
                  <a:solidFill>
                    <a:srgbClr val="0082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" name="Freeform 30"/>
                <p:cNvSpPr>
                  <a:spLocks/>
                </p:cNvSpPr>
                <p:nvPr/>
              </p:nvSpPr>
              <p:spPr bwMode="auto">
                <a:xfrm>
                  <a:off x="2637" y="3047"/>
                  <a:ext cx="202" cy="742"/>
                </a:xfrm>
                <a:custGeom>
                  <a:avLst/>
                  <a:gdLst>
                    <a:gd name="T0" fmla="*/ 201 w 202"/>
                    <a:gd name="T1" fmla="*/ 0 h 742"/>
                    <a:gd name="T2" fmla="*/ 183 w 202"/>
                    <a:gd name="T3" fmla="*/ 46 h 742"/>
                    <a:gd name="T4" fmla="*/ 166 w 202"/>
                    <a:gd name="T5" fmla="*/ 92 h 742"/>
                    <a:gd name="T6" fmla="*/ 150 w 202"/>
                    <a:gd name="T7" fmla="*/ 139 h 742"/>
                    <a:gd name="T8" fmla="*/ 134 w 202"/>
                    <a:gd name="T9" fmla="*/ 184 h 742"/>
                    <a:gd name="T10" fmla="*/ 119 w 202"/>
                    <a:gd name="T11" fmla="*/ 230 h 742"/>
                    <a:gd name="T12" fmla="*/ 106 w 202"/>
                    <a:gd name="T13" fmla="*/ 276 h 742"/>
                    <a:gd name="T14" fmla="*/ 92 w 202"/>
                    <a:gd name="T15" fmla="*/ 322 h 742"/>
                    <a:gd name="T16" fmla="*/ 80 w 202"/>
                    <a:gd name="T17" fmla="*/ 366 h 742"/>
                    <a:gd name="T18" fmla="*/ 67 w 202"/>
                    <a:gd name="T19" fmla="*/ 413 h 742"/>
                    <a:gd name="T20" fmla="*/ 55 w 202"/>
                    <a:gd name="T21" fmla="*/ 459 h 742"/>
                    <a:gd name="T22" fmla="*/ 44 w 202"/>
                    <a:gd name="T23" fmla="*/ 505 h 742"/>
                    <a:gd name="T24" fmla="*/ 34 w 202"/>
                    <a:gd name="T25" fmla="*/ 551 h 742"/>
                    <a:gd name="T26" fmla="*/ 25 w 202"/>
                    <a:gd name="T27" fmla="*/ 599 h 742"/>
                    <a:gd name="T28" fmla="*/ 16 w 202"/>
                    <a:gd name="T29" fmla="*/ 646 h 742"/>
                    <a:gd name="T30" fmla="*/ 7 w 202"/>
                    <a:gd name="T31" fmla="*/ 694 h 742"/>
                    <a:gd name="T32" fmla="*/ 0 w 202"/>
                    <a:gd name="T33" fmla="*/ 741 h 74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02"/>
                    <a:gd name="T52" fmla="*/ 0 h 742"/>
                    <a:gd name="T53" fmla="*/ 202 w 202"/>
                    <a:gd name="T54" fmla="*/ 742 h 742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02" h="742">
                      <a:moveTo>
                        <a:pt x="201" y="0"/>
                      </a:moveTo>
                      <a:lnTo>
                        <a:pt x="183" y="46"/>
                      </a:lnTo>
                      <a:lnTo>
                        <a:pt x="166" y="92"/>
                      </a:lnTo>
                      <a:lnTo>
                        <a:pt x="150" y="139"/>
                      </a:lnTo>
                      <a:lnTo>
                        <a:pt x="134" y="184"/>
                      </a:lnTo>
                      <a:lnTo>
                        <a:pt x="119" y="230"/>
                      </a:lnTo>
                      <a:lnTo>
                        <a:pt x="106" y="276"/>
                      </a:lnTo>
                      <a:lnTo>
                        <a:pt x="92" y="322"/>
                      </a:lnTo>
                      <a:lnTo>
                        <a:pt x="80" y="366"/>
                      </a:lnTo>
                      <a:lnTo>
                        <a:pt x="67" y="413"/>
                      </a:lnTo>
                      <a:lnTo>
                        <a:pt x="55" y="459"/>
                      </a:lnTo>
                      <a:lnTo>
                        <a:pt x="44" y="505"/>
                      </a:lnTo>
                      <a:lnTo>
                        <a:pt x="34" y="551"/>
                      </a:lnTo>
                      <a:lnTo>
                        <a:pt x="25" y="599"/>
                      </a:lnTo>
                      <a:lnTo>
                        <a:pt x="16" y="646"/>
                      </a:lnTo>
                      <a:lnTo>
                        <a:pt x="7" y="694"/>
                      </a:lnTo>
                      <a:lnTo>
                        <a:pt x="0" y="741"/>
                      </a:lnTo>
                    </a:path>
                  </a:pathLst>
                </a:custGeom>
                <a:noFill/>
                <a:ln w="31351">
                  <a:solidFill>
                    <a:srgbClr val="0082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" name="Freeform 31"/>
                <p:cNvSpPr>
                  <a:spLocks/>
                </p:cNvSpPr>
                <p:nvPr/>
              </p:nvSpPr>
              <p:spPr bwMode="auto">
                <a:xfrm>
                  <a:off x="2033" y="3396"/>
                  <a:ext cx="637" cy="396"/>
                </a:xfrm>
                <a:custGeom>
                  <a:avLst/>
                  <a:gdLst>
                    <a:gd name="T0" fmla="*/ 636 w 637"/>
                    <a:gd name="T1" fmla="*/ 395 h 396"/>
                    <a:gd name="T2" fmla="*/ 602 w 637"/>
                    <a:gd name="T3" fmla="*/ 357 h 396"/>
                    <a:gd name="T4" fmla="*/ 568 w 637"/>
                    <a:gd name="T5" fmla="*/ 320 h 396"/>
                    <a:gd name="T6" fmla="*/ 532 w 637"/>
                    <a:gd name="T7" fmla="*/ 285 h 396"/>
                    <a:gd name="T8" fmla="*/ 496 w 637"/>
                    <a:gd name="T9" fmla="*/ 251 h 396"/>
                    <a:gd name="T10" fmla="*/ 458 w 637"/>
                    <a:gd name="T11" fmla="*/ 220 h 396"/>
                    <a:gd name="T12" fmla="*/ 420 w 637"/>
                    <a:gd name="T13" fmla="*/ 190 h 396"/>
                    <a:gd name="T14" fmla="*/ 380 w 637"/>
                    <a:gd name="T15" fmla="*/ 162 h 396"/>
                    <a:gd name="T16" fmla="*/ 341 w 637"/>
                    <a:gd name="T17" fmla="*/ 135 h 396"/>
                    <a:gd name="T18" fmla="*/ 299 w 637"/>
                    <a:gd name="T19" fmla="*/ 111 h 396"/>
                    <a:gd name="T20" fmla="*/ 258 w 637"/>
                    <a:gd name="T21" fmla="*/ 89 h 396"/>
                    <a:gd name="T22" fmla="*/ 216 w 637"/>
                    <a:gd name="T23" fmla="*/ 69 h 396"/>
                    <a:gd name="T24" fmla="*/ 174 w 637"/>
                    <a:gd name="T25" fmla="*/ 51 h 396"/>
                    <a:gd name="T26" fmla="*/ 130 w 637"/>
                    <a:gd name="T27" fmla="*/ 35 h 396"/>
                    <a:gd name="T28" fmla="*/ 88 w 637"/>
                    <a:gd name="T29" fmla="*/ 21 h 396"/>
                    <a:gd name="T30" fmla="*/ 43 w 637"/>
                    <a:gd name="T31" fmla="*/ 10 h 396"/>
                    <a:gd name="T32" fmla="*/ 0 w 637"/>
                    <a:gd name="T33" fmla="*/ 0 h 39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637"/>
                    <a:gd name="T52" fmla="*/ 0 h 396"/>
                    <a:gd name="T53" fmla="*/ 637 w 637"/>
                    <a:gd name="T54" fmla="*/ 396 h 39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637" h="396">
                      <a:moveTo>
                        <a:pt x="636" y="395"/>
                      </a:moveTo>
                      <a:lnTo>
                        <a:pt x="602" y="357"/>
                      </a:lnTo>
                      <a:lnTo>
                        <a:pt x="568" y="320"/>
                      </a:lnTo>
                      <a:lnTo>
                        <a:pt x="532" y="285"/>
                      </a:lnTo>
                      <a:lnTo>
                        <a:pt x="496" y="251"/>
                      </a:lnTo>
                      <a:lnTo>
                        <a:pt x="458" y="220"/>
                      </a:lnTo>
                      <a:lnTo>
                        <a:pt x="420" y="190"/>
                      </a:lnTo>
                      <a:lnTo>
                        <a:pt x="380" y="162"/>
                      </a:lnTo>
                      <a:lnTo>
                        <a:pt x="341" y="135"/>
                      </a:lnTo>
                      <a:lnTo>
                        <a:pt x="299" y="111"/>
                      </a:lnTo>
                      <a:lnTo>
                        <a:pt x="258" y="89"/>
                      </a:lnTo>
                      <a:lnTo>
                        <a:pt x="216" y="69"/>
                      </a:lnTo>
                      <a:lnTo>
                        <a:pt x="174" y="51"/>
                      </a:lnTo>
                      <a:lnTo>
                        <a:pt x="130" y="35"/>
                      </a:lnTo>
                      <a:lnTo>
                        <a:pt x="88" y="21"/>
                      </a:lnTo>
                      <a:lnTo>
                        <a:pt x="43" y="1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351">
                  <a:solidFill>
                    <a:srgbClr val="0082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" name="Freeform 32"/>
                <p:cNvSpPr>
                  <a:spLocks/>
                </p:cNvSpPr>
                <p:nvPr/>
              </p:nvSpPr>
              <p:spPr bwMode="auto">
                <a:xfrm>
                  <a:off x="2248" y="3103"/>
                  <a:ext cx="409" cy="659"/>
                </a:xfrm>
                <a:custGeom>
                  <a:avLst/>
                  <a:gdLst>
                    <a:gd name="T0" fmla="*/ 408 w 409"/>
                    <a:gd name="T1" fmla="*/ 658 h 659"/>
                    <a:gd name="T2" fmla="*/ 398 w 409"/>
                    <a:gd name="T3" fmla="*/ 611 h 659"/>
                    <a:gd name="T4" fmla="*/ 387 w 409"/>
                    <a:gd name="T5" fmla="*/ 563 h 659"/>
                    <a:gd name="T6" fmla="*/ 373 w 409"/>
                    <a:gd name="T7" fmla="*/ 516 h 659"/>
                    <a:gd name="T8" fmla="*/ 357 w 409"/>
                    <a:gd name="T9" fmla="*/ 469 h 659"/>
                    <a:gd name="T10" fmla="*/ 338 w 409"/>
                    <a:gd name="T11" fmla="*/ 424 h 659"/>
                    <a:gd name="T12" fmla="*/ 317 w 409"/>
                    <a:gd name="T13" fmla="*/ 379 h 659"/>
                    <a:gd name="T14" fmla="*/ 295 w 409"/>
                    <a:gd name="T15" fmla="*/ 336 h 659"/>
                    <a:gd name="T16" fmla="*/ 270 w 409"/>
                    <a:gd name="T17" fmla="*/ 293 h 659"/>
                    <a:gd name="T18" fmla="*/ 243 w 409"/>
                    <a:gd name="T19" fmla="*/ 252 h 659"/>
                    <a:gd name="T20" fmla="*/ 214 w 409"/>
                    <a:gd name="T21" fmla="*/ 211 h 659"/>
                    <a:gd name="T22" fmla="*/ 182 w 409"/>
                    <a:gd name="T23" fmla="*/ 173 h 659"/>
                    <a:gd name="T24" fmla="*/ 150 w 409"/>
                    <a:gd name="T25" fmla="*/ 135 h 659"/>
                    <a:gd name="T26" fmla="*/ 114 w 409"/>
                    <a:gd name="T27" fmla="*/ 100 h 659"/>
                    <a:gd name="T28" fmla="*/ 79 w 409"/>
                    <a:gd name="T29" fmla="*/ 65 h 659"/>
                    <a:gd name="T30" fmla="*/ 40 w 409"/>
                    <a:gd name="T31" fmla="*/ 32 h 659"/>
                    <a:gd name="T32" fmla="*/ 0 w 409"/>
                    <a:gd name="T33" fmla="*/ 0 h 65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409"/>
                    <a:gd name="T52" fmla="*/ 0 h 659"/>
                    <a:gd name="T53" fmla="*/ 409 w 409"/>
                    <a:gd name="T54" fmla="*/ 659 h 65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409" h="659">
                      <a:moveTo>
                        <a:pt x="408" y="658"/>
                      </a:moveTo>
                      <a:lnTo>
                        <a:pt x="398" y="611"/>
                      </a:lnTo>
                      <a:lnTo>
                        <a:pt x="387" y="563"/>
                      </a:lnTo>
                      <a:lnTo>
                        <a:pt x="373" y="516"/>
                      </a:lnTo>
                      <a:lnTo>
                        <a:pt x="357" y="469"/>
                      </a:lnTo>
                      <a:lnTo>
                        <a:pt x="338" y="424"/>
                      </a:lnTo>
                      <a:lnTo>
                        <a:pt x="317" y="379"/>
                      </a:lnTo>
                      <a:lnTo>
                        <a:pt x="295" y="336"/>
                      </a:lnTo>
                      <a:lnTo>
                        <a:pt x="270" y="293"/>
                      </a:lnTo>
                      <a:lnTo>
                        <a:pt x="243" y="252"/>
                      </a:lnTo>
                      <a:lnTo>
                        <a:pt x="214" y="211"/>
                      </a:lnTo>
                      <a:lnTo>
                        <a:pt x="182" y="173"/>
                      </a:lnTo>
                      <a:lnTo>
                        <a:pt x="150" y="135"/>
                      </a:lnTo>
                      <a:lnTo>
                        <a:pt x="114" y="100"/>
                      </a:lnTo>
                      <a:lnTo>
                        <a:pt x="79" y="65"/>
                      </a:lnTo>
                      <a:lnTo>
                        <a:pt x="40" y="3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351">
                  <a:solidFill>
                    <a:srgbClr val="0082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8" name="Freeform 33"/>
                <p:cNvSpPr>
                  <a:spLocks/>
                </p:cNvSpPr>
                <p:nvPr/>
              </p:nvSpPr>
              <p:spPr bwMode="auto">
                <a:xfrm>
                  <a:off x="2688" y="3425"/>
                  <a:ext cx="235" cy="321"/>
                </a:xfrm>
                <a:custGeom>
                  <a:avLst/>
                  <a:gdLst>
                    <a:gd name="T0" fmla="*/ 234 w 235"/>
                    <a:gd name="T1" fmla="*/ 0 h 321"/>
                    <a:gd name="T2" fmla="*/ 215 w 235"/>
                    <a:gd name="T3" fmla="*/ 19 h 321"/>
                    <a:gd name="T4" fmla="*/ 198 w 235"/>
                    <a:gd name="T5" fmla="*/ 38 h 321"/>
                    <a:gd name="T6" fmla="*/ 181 w 235"/>
                    <a:gd name="T7" fmla="*/ 58 h 321"/>
                    <a:gd name="T8" fmla="*/ 165 w 235"/>
                    <a:gd name="T9" fmla="*/ 76 h 321"/>
                    <a:gd name="T10" fmla="*/ 149 w 235"/>
                    <a:gd name="T11" fmla="*/ 96 h 321"/>
                    <a:gd name="T12" fmla="*/ 134 w 235"/>
                    <a:gd name="T13" fmla="*/ 115 h 321"/>
                    <a:gd name="T14" fmla="*/ 118 w 235"/>
                    <a:gd name="T15" fmla="*/ 135 h 321"/>
                    <a:gd name="T16" fmla="*/ 104 w 235"/>
                    <a:gd name="T17" fmla="*/ 154 h 321"/>
                    <a:gd name="T18" fmla="*/ 89 w 235"/>
                    <a:gd name="T19" fmla="*/ 175 h 321"/>
                    <a:gd name="T20" fmla="*/ 75 w 235"/>
                    <a:gd name="T21" fmla="*/ 194 h 321"/>
                    <a:gd name="T22" fmla="*/ 62 w 235"/>
                    <a:gd name="T23" fmla="*/ 216 h 321"/>
                    <a:gd name="T24" fmla="*/ 49 w 235"/>
                    <a:gd name="T25" fmla="*/ 235 h 321"/>
                    <a:gd name="T26" fmla="*/ 35 w 235"/>
                    <a:gd name="T27" fmla="*/ 257 h 321"/>
                    <a:gd name="T28" fmla="*/ 23 w 235"/>
                    <a:gd name="T29" fmla="*/ 278 h 321"/>
                    <a:gd name="T30" fmla="*/ 11 w 235"/>
                    <a:gd name="T31" fmla="*/ 299 h 321"/>
                    <a:gd name="T32" fmla="*/ 0 w 235"/>
                    <a:gd name="T33" fmla="*/ 320 h 321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35"/>
                    <a:gd name="T52" fmla="*/ 0 h 321"/>
                    <a:gd name="T53" fmla="*/ 235 w 235"/>
                    <a:gd name="T54" fmla="*/ 321 h 321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35" h="321">
                      <a:moveTo>
                        <a:pt x="234" y="0"/>
                      </a:moveTo>
                      <a:lnTo>
                        <a:pt x="215" y="19"/>
                      </a:lnTo>
                      <a:lnTo>
                        <a:pt x="198" y="38"/>
                      </a:lnTo>
                      <a:lnTo>
                        <a:pt x="181" y="58"/>
                      </a:lnTo>
                      <a:lnTo>
                        <a:pt x="165" y="76"/>
                      </a:lnTo>
                      <a:lnTo>
                        <a:pt x="149" y="96"/>
                      </a:lnTo>
                      <a:lnTo>
                        <a:pt x="134" y="115"/>
                      </a:lnTo>
                      <a:lnTo>
                        <a:pt x="118" y="135"/>
                      </a:lnTo>
                      <a:lnTo>
                        <a:pt x="104" y="154"/>
                      </a:lnTo>
                      <a:lnTo>
                        <a:pt x="89" y="175"/>
                      </a:lnTo>
                      <a:lnTo>
                        <a:pt x="75" y="194"/>
                      </a:lnTo>
                      <a:lnTo>
                        <a:pt x="62" y="216"/>
                      </a:lnTo>
                      <a:lnTo>
                        <a:pt x="49" y="235"/>
                      </a:lnTo>
                      <a:lnTo>
                        <a:pt x="35" y="257"/>
                      </a:lnTo>
                      <a:lnTo>
                        <a:pt x="23" y="278"/>
                      </a:lnTo>
                      <a:lnTo>
                        <a:pt x="11" y="299"/>
                      </a:lnTo>
                      <a:lnTo>
                        <a:pt x="0" y="320"/>
                      </a:lnTo>
                    </a:path>
                  </a:pathLst>
                </a:custGeom>
                <a:noFill/>
                <a:ln w="31351">
                  <a:solidFill>
                    <a:srgbClr val="0082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8" name="Freeform 35"/>
              <p:cNvSpPr>
                <a:spLocks/>
              </p:cNvSpPr>
              <p:nvPr/>
            </p:nvSpPr>
            <p:spPr bwMode="auto">
              <a:xfrm>
                <a:off x="2447" y="3400"/>
                <a:ext cx="243" cy="403"/>
              </a:xfrm>
              <a:custGeom>
                <a:avLst/>
                <a:gdLst>
                  <a:gd name="T0" fmla="*/ 242 w 243"/>
                  <a:gd name="T1" fmla="*/ 402 h 403"/>
                  <a:gd name="T2" fmla="*/ 242 w 243"/>
                  <a:gd name="T3" fmla="*/ 372 h 403"/>
                  <a:gd name="T4" fmla="*/ 241 w 243"/>
                  <a:gd name="T5" fmla="*/ 340 h 403"/>
                  <a:gd name="T6" fmla="*/ 236 w 243"/>
                  <a:gd name="T7" fmla="*/ 309 h 403"/>
                  <a:gd name="T8" fmla="*/ 231 w 243"/>
                  <a:gd name="T9" fmla="*/ 278 h 403"/>
                  <a:gd name="T10" fmla="*/ 222 w 243"/>
                  <a:gd name="T11" fmla="*/ 249 h 403"/>
                  <a:gd name="T12" fmla="*/ 211 w 243"/>
                  <a:gd name="T13" fmla="*/ 219 h 403"/>
                  <a:gd name="T14" fmla="*/ 198 w 243"/>
                  <a:gd name="T15" fmla="*/ 192 h 403"/>
                  <a:gd name="T16" fmla="*/ 184 w 243"/>
                  <a:gd name="T17" fmla="*/ 163 h 403"/>
                  <a:gd name="T18" fmla="*/ 166 w 243"/>
                  <a:gd name="T19" fmla="*/ 139 h 403"/>
                  <a:gd name="T20" fmla="*/ 147 w 243"/>
                  <a:gd name="T21" fmla="*/ 114 h 403"/>
                  <a:gd name="T22" fmla="*/ 127 w 243"/>
                  <a:gd name="T23" fmla="*/ 91 h 403"/>
                  <a:gd name="T24" fmla="*/ 105 w 243"/>
                  <a:gd name="T25" fmla="*/ 69 h 403"/>
                  <a:gd name="T26" fmla="*/ 80 w 243"/>
                  <a:gd name="T27" fmla="*/ 49 h 403"/>
                  <a:gd name="T28" fmla="*/ 55 w 243"/>
                  <a:gd name="T29" fmla="*/ 31 h 403"/>
                  <a:gd name="T30" fmla="*/ 28 w 243"/>
                  <a:gd name="T31" fmla="*/ 15 h 403"/>
                  <a:gd name="T32" fmla="*/ 0 w 243"/>
                  <a:gd name="T33" fmla="*/ 0 h 40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43"/>
                  <a:gd name="T52" fmla="*/ 0 h 403"/>
                  <a:gd name="T53" fmla="*/ 243 w 243"/>
                  <a:gd name="T54" fmla="*/ 403 h 40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43" h="403">
                    <a:moveTo>
                      <a:pt x="242" y="402"/>
                    </a:moveTo>
                    <a:lnTo>
                      <a:pt x="242" y="372"/>
                    </a:lnTo>
                    <a:lnTo>
                      <a:pt x="241" y="340"/>
                    </a:lnTo>
                    <a:lnTo>
                      <a:pt x="236" y="309"/>
                    </a:lnTo>
                    <a:lnTo>
                      <a:pt x="231" y="278"/>
                    </a:lnTo>
                    <a:lnTo>
                      <a:pt x="222" y="249"/>
                    </a:lnTo>
                    <a:lnTo>
                      <a:pt x="211" y="219"/>
                    </a:lnTo>
                    <a:lnTo>
                      <a:pt x="198" y="192"/>
                    </a:lnTo>
                    <a:lnTo>
                      <a:pt x="184" y="163"/>
                    </a:lnTo>
                    <a:lnTo>
                      <a:pt x="166" y="139"/>
                    </a:lnTo>
                    <a:lnTo>
                      <a:pt x="147" y="114"/>
                    </a:lnTo>
                    <a:lnTo>
                      <a:pt x="127" y="91"/>
                    </a:lnTo>
                    <a:lnTo>
                      <a:pt x="105" y="69"/>
                    </a:lnTo>
                    <a:lnTo>
                      <a:pt x="80" y="49"/>
                    </a:lnTo>
                    <a:lnTo>
                      <a:pt x="55" y="31"/>
                    </a:lnTo>
                    <a:lnTo>
                      <a:pt x="28" y="15"/>
                    </a:lnTo>
                    <a:lnTo>
                      <a:pt x="0" y="0"/>
                    </a:lnTo>
                  </a:path>
                </a:pathLst>
              </a:custGeom>
              <a:noFill/>
              <a:ln w="31351">
                <a:solidFill>
                  <a:srgbClr val="00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9" name="Group 39"/>
              <p:cNvGrpSpPr>
                <a:grpSpLocks/>
              </p:cNvGrpSpPr>
              <p:nvPr/>
            </p:nvGrpSpPr>
            <p:grpSpPr bwMode="auto">
              <a:xfrm>
                <a:off x="2653" y="3195"/>
                <a:ext cx="423" cy="617"/>
                <a:chOff x="2653" y="3195"/>
                <a:chExt cx="423" cy="617"/>
              </a:xfrm>
            </p:grpSpPr>
            <p:sp>
              <p:nvSpPr>
                <p:cNvPr id="111" name="Freeform 36"/>
                <p:cNvSpPr>
                  <a:spLocks/>
                </p:cNvSpPr>
                <p:nvPr/>
              </p:nvSpPr>
              <p:spPr bwMode="auto">
                <a:xfrm>
                  <a:off x="2710" y="3247"/>
                  <a:ext cx="366" cy="514"/>
                </a:xfrm>
                <a:custGeom>
                  <a:avLst/>
                  <a:gdLst>
                    <a:gd name="T0" fmla="*/ 365 w 366"/>
                    <a:gd name="T1" fmla="*/ 0 h 514"/>
                    <a:gd name="T2" fmla="*/ 324 w 366"/>
                    <a:gd name="T3" fmla="*/ 20 h 514"/>
                    <a:gd name="T4" fmla="*/ 286 w 366"/>
                    <a:gd name="T5" fmla="*/ 42 h 514"/>
                    <a:gd name="T6" fmla="*/ 250 w 366"/>
                    <a:gd name="T7" fmla="*/ 66 h 514"/>
                    <a:gd name="T8" fmla="*/ 217 w 366"/>
                    <a:gd name="T9" fmla="*/ 91 h 514"/>
                    <a:gd name="T10" fmla="*/ 185 w 366"/>
                    <a:gd name="T11" fmla="*/ 120 h 514"/>
                    <a:gd name="T12" fmla="*/ 155 w 366"/>
                    <a:gd name="T13" fmla="*/ 149 h 514"/>
                    <a:gd name="T14" fmla="*/ 127 w 366"/>
                    <a:gd name="T15" fmla="*/ 181 h 514"/>
                    <a:gd name="T16" fmla="*/ 103 w 366"/>
                    <a:gd name="T17" fmla="*/ 213 h 514"/>
                    <a:gd name="T18" fmla="*/ 80 w 366"/>
                    <a:gd name="T19" fmla="*/ 247 h 514"/>
                    <a:gd name="T20" fmla="*/ 60 w 366"/>
                    <a:gd name="T21" fmla="*/ 283 h 514"/>
                    <a:gd name="T22" fmla="*/ 43 w 366"/>
                    <a:gd name="T23" fmla="*/ 319 h 514"/>
                    <a:gd name="T24" fmla="*/ 29 w 366"/>
                    <a:gd name="T25" fmla="*/ 356 h 514"/>
                    <a:gd name="T26" fmla="*/ 16 w 366"/>
                    <a:gd name="T27" fmla="*/ 395 h 514"/>
                    <a:gd name="T28" fmla="*/ 8 w 366"/>
                    <a:gd name="T29" fmla="*/ 433 h 514"/>
                    <a:gd name="T30" fmla="*/ 3 w 366"/>
                    <a:gd name="T31" fmla="*/ 474 h 514"/>
                    <a:gd name="T32" fmla="*/ 0 w 366"/>
                    <a:gd name="T33" fmla="*/ 513 h 51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66"/>
                    <a:gd name="T52" fmla="*/ 0 h 514"/>
                    <a:gd name="T53" fmla="*/ 366 w 366"/>
                    <a:gd name="T54" fmla="*/ 514 h 51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66" h="514">
                      <a:moveTo>
                        <a:pt x="365" y="0"/>
                      </a:moveTo>
                      <a:lnTo>
                        <a:pt x="324" y="20"/>
                      </a:lnTo>
                      <a:lnTo>
                        <a:pt x="286" y="42"/>
                      </a:lnTo>
                      <a:lnTo>
                        <a:pt x="250" y="66"/>
                      </a:lnTo>
                      <a:lnTo>
                        <a:pt x="217" y="91"/>
                      </a:lnTo>
                      <a:lnTo>
                        <a:pt x="185" y="120"/>
                      </a:lnTo>
                      <a:lnTo>
                        <a:pt x="155" y="149"/>
                      </a:lnTo>
                      <a:lnTo>
                        <a:pt x="127" y="181"/>
                      </a:lnTo>
                      <a:lnTo>
                        <a:pt x="103" y="213"/>
                      </a:lnTo>
                      <a:lnTo>
                        <a:pt x="80" y="247"/>
                      </a:lnTo>
                      <a:lnTo>
                        <a:pt x="60" y="283"/>
                      </a:lnTo>
                      <a:lnTo>
                        <a:pt x="43" y="319"/>
                      </a:lnTo>
                      <a:lnTo>
                        <a:pt x="29" y="356"/>
                      </a:lnTo>
                      <a:lnTo>
                        <a:pt x="16" y="395"/>
                      </a:lnTo>
                      <a:lnTo>
                        <a:pt x="8" y="433"/>
                      </a:lnTo>
                      <a:lnTo>
                        <a:pt x="3" y="474"/>
                      </a:lnTo>
                      <a:lnTo>
                        <a:pt x="0" y="513"/>
                      </a:lnTo>
                    </a:path>
                  </a:pathLst>
                </a:custGeom>
                <a:noFill/>
                <a:ln w="31351">
                  <a:solidFill>
                    <a:srgbClr val="0082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" name="Freeform 37"/>
                <p:cNvSpPr>
                  <a:spLocks/>
                </p:cNvSpPr>
                <p:nvPr/>
              </p:nvSpPr>
              <p:spPr bwMode="auto">
                <a:xfrm>
                  <a:off x="2653" y="3195"/>
                  <a:ext cx="108" cy="600"/>
                </a:xfrm>
                <a:custGeom>
                  <a:avLst/>
                  <a:gdLst>
                    <a:gd name="T0" fmla="*/ 77 w 108"/>
                    <a:gd name="T1" fmla="*/ 599 h 600"/>
                    <a:gd name="T2" fmla="*/ 86 w 108"/>
                    <a:gd name="T3" fmla="*/ 563 h 600"/>
                    <a:gd name="T4" fmla="*/ 94 w 108"/>
                    <a:gd name="T5" fmla="*/ 524 h 600"/>
                    <a:gd name="T6" fmla="*/ 100 w 108"/>
                    <a:gd name="T7" fmla="*/ 485 h 600"/>
                    <a:gd name="T8" fmla="*/ 105 w 108"/>
                    <a:gd name="T9" fmla="*/ 447 h 600"/>
                    <a:gd name="T10" fmla="*/ 106 w 108"/>
                    <a:gd name="T11" fmla="*/ 409 h 600"/>
                    <a:gd name="T12" fmla="*/ 107 w 108"/>
                    <a:gd name="T13" fmla="*/ 370 h 600"/>
                    <a:gd name="T14" fmla="*/ 106 w 108"/>
                    <a:gd name="T15" fmla="*/ 332 h 600"/>
                    <a:gd name="T16" fmla="*/ 102 w 108"/>
                    <a:gd name="T17" fmla="*/ 294 h 600"/>
                    <a:gd name="T18" fmla="*/ 96 w 108"/>
                    <a:gd name="T19" fmla="*/ 257 h 600"/>
                    <a:gd name="T20" fmla="*/ 88 w 108"/>
                    <a:gd name="T21" fmla="*/ 218 h 600"/>
                    <a:gd name="T22" fmla="*/ 77 w 108"/>
                    <a:gd name="T23" fmla="*/ 182 h 600"/>
                    <a:gd name="T24" fmla="*/ 67 w 108"/>
                    <a:gd name="T25" fmla="*/ 144 h 600"/>
                    <a:gd name="T26" fmla="*/ 52 w 108"/>
                    <a:gd name="T27" fmla="*/ 108 h 600"/>
                    <a:gd name="T28" fmla="*/ 37 w 108"/>
                    <a:gd name="T29" fmla="*/ 71 h 600"/>
                    <a:gd name="T30" fmla="*/ 19 w 108"/>
                    <a:gd name="T31" fmla="*/ 36 h 600"/>
                    <a:gd name="T32" fmla="*/ 0 w 108"/>
                    <a:gd name="T33" fmla="*/ 0 h 60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08"/>
                    <a:gd name="T52" fmla="*/ 0 h 600"/>
                    <a:gd name="T53" fmla="*/ 108 w 108"/>
                    <a:gd name="T54" fmla="*/ 600 h 60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08" h="600">
                      <a:moveTo>
                        <a:pt x="77" y="599"/>
                      </a:moveTo>
                      <a:lnTo>
                        <a:pt x="86" y="563"/>
                      </a:lnTo>
                      <a:lnTo>
                        <a:pt x="94" y="524"/>
                      </a:lnTo>
                      <a:lnTo>
                        <a:pt x="100" y="485"/>
                      </a:lnTo>
                      <a:lnTo>
                        <a:pt x="105" y="447"/>
                      </a:lnTo>
                      <a:lnTo>
                        <a:pt x="106" y="409"/>
                      </a:lnTo>
                      <a:lnTo>
                        <a:pt x="107" y="370"/>
                      </a:lnTo>
                      <a:lnTo>
                        <a:pt x="106" y="332"/>
                      </a:lnTo>
                      <a:lnTo>
                        <a:pt x="102" y="294"/>
                      </a:lnTo>
                      <a:lnTo>
                        <a:pt x="96" y="257"/>
                      </a:lnTo>
                      <a:lnTo>
                        <a:pt x="88" y="218"/>
                      </a:lnTo>
                      <a:lnTo>
                        <a:pt x="77" y="182"/>
                      </a:lnTo>
                      <a:lnTo>
                        <a:pt x="67" y="144"/>
                      </a:lnTo>
                      <a:lnTo>
                        <a:pt x="52" y="108"/>
                      </a:lnTo>
                      <a:lnTo>
                        <a:pt x="37" y="71"/>
                      </a:lnTo>
                      <a:lnTo>
                        <a:pt x="19" y="3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351">
                  <a:solidFill>
                    <a:srgbClr val="0082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" name="Freeform 38"/>
                <p:cNvSpPr>
                  <a:spLocks/>
                </p:cNvSpPr>
                <p:nvPr/>
              </p:nvSpPr>
              <p:spPr bwMode="auto">
                <a:xfrm>
                  <a:off x="2705" y="3213"/>
                  <a:ext cx="162" cy="599"/>
                </a:xfrm>
                <a:custGeom>
                  <a:avLst/>
                  <a:gdLst>
                    <a:gd name="T0" fmla="*/ 161 w 162"/>
                    <a:gd name="T1" fmla="*/ 0 h 599"/>
                    <a:gd name="T2" fmla="*/ 138 w 162"/>
                    <a:gd name="T3" fmla="*/ 35 h 599"/>
                    <a:gd name="T4" fmla="*/ 118 w 162"/>
                    <a:gd name="T5" fmla="*/ 69 h 599"/>
                    <a:gd name="T6" fmla="*/ 98 w 162"/>
                    <a:gd name="T7" fmla="*/ 106 h 599"/>
                    <a:gd name="T8" fmla="*/ 82 w 162"/>
                    <a:gd name="T9" fmla="*/ 141 h 599"/>
                    <a:gd name="T10" fmla="*/ 66 w 162"/>
                    <a:gd name="T11" fmla="*/ 178 h 599"/>
                    <a:gd name="T12" fmla="*/ 52 w 162"/>
                    <a:gd name="T13" fmla="*/ 215 h 599"/>
                    <a:gd name="T14" fmla="*/ 40 w 162"/>
                    <a:gd name="T15" fmla="*/ 252 h 599"/>
                    <a:gd name="T16" fmla="*/ 30 w 162"/>
                    <a:gd name="T17" fmla="*/ 289 h 599"/>
                    <a:gd name="T18" fmla="*/ 19 w 162"/>
                    <a:gd name="T19" fmla="*/ 328 h 599"/>
                    <a:gd name="T20" fmla="*/ 12 w 162"/>
                    <a:gd name="T21" fmla="*/ 366 h 599"/>
                    <a:gd name="T22" fmla="*/ 7 w 162"/>
                    <a:gd name="T23" fmla="*/ 405 h 599"/>
                    <a:gd name="T24" fmla="*/ 3 w 162"/>
                    <a:gd name="T25" fmla="*/ 444 h 599"/>
                    <a:gd name="T26" fmla="*/ 1 w 162"/>
                    <a:gd name="T27" fmla="*/ 483 h 599"/>
                    <a:gd name="T28" fmla="*/ 0 w 162"/>
                    <a:gd name="T29" fmla="*/ 521 h 599"/>
                    <a:gd name="T30" fmla="*/ 2 w 162"/>
                    <a:gd name="T31" fmla="*/ 560 h 599"/>
                    <a:gd name="T32" fmla="*/ 5 w 162"/>
                    <a:gd name="T33" fmla="*/ 598 h 59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62"/>
                    <a:gd name="T52" fmla="*/ 0 h 599"/>
                    <a:gd name="T53" fmla="*/ 162 w 162"/>
                    <a:gd name="T54" fmla="*/ 599 h 59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62" h="599">
                      <a:moveTo>
                        <a:pt x="161" y="0"/>
                      </a:moveTo>
                      <a:lnTo>
                        <a:pt x="138" y="35"/>
                      </a:lnTo>
                      <a:lnTo>
                        <a:pt x="118" y="69"/>
                      </a:lnTo>
                      <a:lnTo>
                        <a:pt x="98" y="106"/>
                      </a:lnTo>
                      <a:lnTo>
                        <a:pt x="82" y="141"/>
                      </a:lnTo>
                      <a:lnTo>
                        <a:pt x="66" y="178"/>
                      </a:lnTo>
                      <a:lnTo>
                        <a:pt x="52" y="215"/>
                      </a:lnTo>
                      <a:lnTo>
                        <a:pt x="40" y="252"/>
                      </a:lnTo>
                      <a:lnTo>
                        <a:pt x="30" y="289"/>
                      </a:lnTo>
                      <a:lnTo>
                        <a:pt x="19" y="328"/>
                      </a:lnTo>
                      <a:lnTo>
                        <a:pt x="12" y="366"/>
                      </a:lnTo>
                      <a:lnTo>
                        <a:pt x="7" y="405"/>
                      </a:lnTo>
                      <a:lnTo>
                        <a:pt x="3" y="444"/>
                      </a:lnTo>
                      <a:lnTo>
                        <a:pt x="1" y="483"/>
                      </a:lnTo>
                      <a:lnTo>
                        <a:pt x="0" y="521"/>
                      </a:lnTo>
                      <a:lnTo>
                        <a:pt x="2" y="560"/>
                      </a:lnTo>
                      <a:lnTo>
                        <a:pt x="5" y="598"/>
                      </a:lnTo>
                    </a:path>
                  </a:pathLst>
                </a:custGeom>
                <a:noFill/>
                <a:ln w="31351">
                  <a:solidFill>
                    <a:srgbClr val="0082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10" name="Freeform 40"/>
              <p:cNvSpPr>
                <a:spLocks/>
              </p:cNvSpPr>
              <p:nvPr/>
            </p:nvSpPr>
            <p:spPr bwMode="auto">
              <a:xfrm>
                <a:off x="2758" y="3521"/>
                <a:ext cx="81" cy="310"/>
              </a:xfrm>
              <a:custGeom>
                <a:avLst/>
                <a:gdLst>
                  <a:gd name="T0" fmla="*/ 80 w 81"/>
                  <a:gd name="T1" fmla="*/ 0 h 310"/>
                  <a:gd name="T2" fmla="*/ 73 w 81"/>
                  <a:gd name="T3" fmla="*/ 20 h 310"/>
                  <a:gd name="T4" fmla="*/ 65 w 81"/>
                  <a:gd name="T5" fmla="*/ 40 h 310"/>
                  <a:gd name="T6" fmla="*/ 58 w 81"/>
                  <a:gd name="T7" fmla="*/ 58 h 310"/>
                  <a:gd name="T8" fmla="*/ 52 w 81"/>
                  <a:gd name="T9" fmla="*/ 78 h 310"/>
                  <a:gd name="T10" fmla="*/ 46 w 81"/>
                  <a:gd name="T11" fmla="*/ 97 h 310"/>
                  <a:gd name="T12" fmla="*/ 41 w 81"/>
                  <a:gd name="T13" fmla="*/ 116 h 310"/>
                  <a:gd name="T14" fmla="*/ 35 w 81"/>
                  <a:gd name="T15" fmla="*/ 136 h 310"/>
                  <a:gd name="T16" fmla="*/ 31 w 81"/>
                  <a:gd name="T17" fmla="*/ 153 h 310"/>
                  <a:gd name="T18" fmla="*/ 25 w 81"/>
                  <a:gd name="T19" fmla="*/ 172 h 310"/>
                  <a:gd name="T20" fmla="*/ 21 w 81"/>
                  <a:gd name="T21" fmla="*/ 191 h 310"/>
                  <a:gd name="T22" fmla="*/ 17 w 81"/>
                  <a:gd name="T23" fmla="*/ 211 h 310"/>
                  <a:gd name="T24" fmla="*/ 13 w 81"/>
                  <a:gd name="T25" fmla="*/ 229 h 310"/>
                  <a:gd name="T26" fmla="*/ 10 w 81"/>
                  <a:gd name="T27" fmla="*/ 250 h 310"/>
                  <a:gd name="T28" fmla="*/ 6 w 81"/>
                  <a:gd name="T29" fmla="*/ 269 h 310"/>
                  <a:gd name="T30" fmla="*/ 2 w 81"/>
                  <a:gd name="T31" fmla="*/ 290 h 310"/>
                  <a:gd name="T32" fmla="*/ 0 w 81"/>
                  <a:gd name="T33" fmla="*/ 309 h 31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1"/>
                  <a:gd name="T52" fmla="*/ 0 h 310"/>
                  <a:gd name="T53" fmla="*/ 81 w 81"/>
                  <a:gd name="T54" fmla="*/ 310 h 31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1" h="310">
                    <a:moveTo>
                      <a:pt x="80" y="0"/>
                    </a:moveTo>
                    <a:lnTo>
                      <a:pt x="73" y="20"/>
                    </a:lnTo>
                    <a:lnTo>
                      <a:pt x="65" y="40"/>
                    </a:lnTo>
                    <a:lnTo>
                      <a:pt x="58" y="58"/>
                    </a:lnTo>
                    <a:lnTo>
                      <a:pt x="52" y="78"/>
                    </a:lnTo>
                    <a:lnTo>
                      <a:pt x="46" y="97"/>
                    </a:lnTo>
                    <a:lnTo>
                      <a:pt x="41" y="116"/>
                    </a:lnTo>
                    <a:lnTo>
                      <a:pt x="35" y="136"/>
                    </a:lnTo>
                    <a:lnTo>
                      <a:pt x="31" y="153"/>
                    </a:lnTo>
                    <a:lnTo>
                      <a:pt x="25" y="172"/>
                    </a:lnTo>
                    <a:lnTo>
                      <a:pt x="21" y="191"/>
                    </a:lnTo>
                    <a:lnTo>
                      <a:pt x="17" y="211"/>
                    </a:lnTo>
                    <a:lnTo>
                      <a:pt x="13" y="229"/>
                    </a:lnTo>
                    <a:lnTo>
                      <a:pt x="10" y="250"/>
                    </a:lnTo>
                    <a:lnTo>
                      <a:pt x="6" y="269"/>
                    </a:lnTo>
                    <a:lnTo>
                      <a:pt x="2" y="290"/>
                    </a:lnTo>
                    <a:lnTo>
                      <a:pt x="0" y="309"/>
                    </a:lnTo>
                  </a:path>
                </a:pathLst>
              </a:custGeom>
              <a:noFill/>
              <a:ln w="31351">
                <a:solidFill>
                  <a:srgbClr val="0082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3" name="Freeform 42"/>
            <p:cNvSpPr>
              <a:spLocks/>
            </p:cNvSpPr>
            <p:nvPr/>
          </p:nvSpPr>
          <p:spPr bwMode="auto">
            <a:xfrm>
              <a:off x="2911186" y="4138333"/>
              <a:ext cx="215034" cy="546287"/>
            </a:xfrm>
            <a:custGeom>
              <a:avLst/>
              <a:gdLst>
                <a:gd name="T0" fmla="*/ 2147483647 w 149"/>
                <a:gd name="T1" fmla="*/ 0 h 390"/>
                <a:gd name="T2" fmla="*/ 2147483647 w 149"/>
                <a:gd name="T3" fmla="*/ 2147483647 h 390"/>
                <a:gd name="T4" fmla="*/ 2147483647 w 149"/>
                <a:gd name="T5" fmla="*/ 2147483647 h 390"/>
                <a:gd name="T6" fmla="*/ 2147483647 w 149"/>
                <a:gd name="T7" fmla="*/ 2147483647 h 390"/>
                <a:gd name="T8" fmla="*/ 2147483647 w 149"/>
                <a:gd name="T9" fmla="*/ 2147483647 h 390"/>
                <a:gd name="T10" fmla="*/ 2147483647 w 149"/>
                <a:gd name="T11" fmla="*/ 2147483647 h 390"/>
                <a:gd name="T12" fmla="*/ 2147483647 w 149"/>
                <a:gd name="T13" fmla="*/ 2147483647 h 390"/>
                <a:gd name="T14" fmla="*/ 2147483647 w 149"/>
                <a:gd name="T15" fmla="*/ 2147483647 h 390"/>
                <a:gd name="T16" fmla="*/ 2147483647 w 149"/>
                <a:gd name="T17" fmla="*/ 2147483647 h 390"/>
                <a:gd name="T18" fmla="*/ 2147483647 w 149"/>
                <a:gd name="T19" fmla="*/ 2147483647 h 390"/>
                <a:gd name="T20" fmla="*/ 0 w 149"/>
                <a:gd name="T21" fmla="*/ 2147483647 h 390"/>
                <a:gd name="T22" fmla="*/ 0 w 149"/>
                <a:gd name="T23" fmla="*/ 2147483647 h 390"/>
                <a:gd name="T24" fmla="*/ 2147483647 w 149"/>
                <a:gd name="T25" fmla="*/ 2147483647 h 390"/>
                <a:gd name="T26" fmla="*/ 2147483647 w 149"/>
                <a:gd name="T27" fmla="*/ 2147483647 h 390"/>
                <a:gd name="T28" fmla="*/ 2147483647 w 149"/>
                <a:gd name="T29" fmla="*/ 2147483647 h 390"/>
                <a:gd name="T30" fmla="*/ 2147483647 w 149"/>
                <a:gd name="T31" fmla="*/ 2147483647 h 390"/>
                <a:gd name="T32" fmla="*/ 2147483647 w 149"/>
                <a:gd name="T33" fmla="*/ 2147483647 h 39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9"/>
                <a:gd name="T52" fmla="*/ 0 h 390"/>
                <a:gd name="T53" fmla="*/ 149 w 149"/>
                <a:gd name="T54" fmla="*/ 390 h 39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9" h="390">
                  <a:moveTo>
                    <a:pt x="148" y="0"/>
                  </a:moveTo>
                  <a:lnTo>
                    <a:pt x="120" y="15"/>
                  </a:lnTo>
                  <a:lnTo>
                    <a:pt x="97" y="32"/>
                  </a:lnTo>
                  <a:lnTo>
                    <a:pt x="74" y="52"/>
                  </a:lnTo>
                  <a:lnTo>
                    <a:pt x="56" y="72"/>
                  </a:lnTo>
                  <a:lnTo>
                    <a:pt x="39" y="96"/>
                  </a:lnTo>
                  <a:lnTo>
                    <a:pt x="26" y="120"/>
                  </a:lnTo>
                  <a:lnTo>
                    <a:pt x="15" y="146"/>
                  </a:lnTo>
                  <a:lnTo>
                    <a:pt x="8" y="172"/>
                  </a:lnTo>
                  <a:lnTo>
                    <a:pt x="2" y="201"/>
                  </a:lnTo>
                  <a:lnTo>
                    <a:pt x="0" y="228"/>
                  </a:lnTo>
                  <a:lnTo>
                    <a:pt x="0" y="257"/>
                  </a:lnTo>
                  <a:lnTo>
                    <a:pt x="5" y="284"/>
                  </a:lnTo>
                  <a:lnTo>
                    <a:pt x="11" y="312"/>
                  </a:lnTo>
                  <a:lnTo>
                    <a:pt x="23" y="339"/>
                  </a:lnTo>
                  <a:lnTo>
                    <a:pt x="36" y="365"/>
                  </a:lnTo>
                  <a:lnTo>
                    <a:pt x="54" y="389"/>
                  </a:lnTo>
                </a:path>
              </a:pathLst>
            </a:custGeom>
            <a:noFill/>
            <a:ln w="31351">
              <a:solidFill>
                <a:srgbClr val="008280"/>
              </a:solidFill>
              <a:round/>
              <a:headEnd/>
              <a:tailEnd/>
            </a:ln>
          </p:spPr>
          <p:txBody>
            <a:bodyPr lIns="82039" tIns="41020" rIns="82039" bIns="41020"/>
            <a:lstStyle/>
            <a:p>
              <a:endParaRPr lang="en-US"/>
            </a:p>
          </p:txBody>
        </p:sp>
        <p:pic>
          <p:nvPicPr>
            <p:cNvPr id="104" name="Picture 103" descr="C:\Program Files\Microsoft Office\MEDIA\CAGCAT10\j0149627.wmf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5406447" y="4015068"/>
              <a:ext cx="1290119" cy="889722"/>
            </a:xfrm>
            <a:prstGeom prst="rect">
              <a:avLst/>
            </a:prstGeom>
            <a:noFill/>
          </p:spPr>
        </p:pic>
        <p:pic>
          <p:nvPicPr>
            <p:cNvPr id="105" name="Picture 2" descr="C:\Users\Karen\AppData\Local\Microsoft\Windows\Temporary Internet Files\Content.IE5\V8JV0R0I\MC900149691[1].wmf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5791200" y="4343400"/>
              <a:ext cx="914400" cy="542449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Grazing Principles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915400" cy="4302125"/>
          </a:xfrm>
        </p:spPr>
        <p:txBody>
          <a:bodyPr/>
          <a:lstStyle/>
          <a:p>
            <a:r>
              <a:rPr lang="en-US" dirty="0" smtClean="0"/>
              <a:t>Which animal(s)?  -</a:t>
            </a:r>
            <a:r>
              <a:rPr lang="en-US" b="1" dirty="0" smtClean="0"/>
              <a:t>Animal Species &amp; Class</a:t>
            </a:r>
            <a:endParaRPr lang="en-US" dirty="0" smtClean="0"/>
          </a:p>
          <a:p>
            <a:r>
              <a:rPr lang="en-US" dirty="0" smtClean="0"/>
              <a:t>How many animals? -</a:t>
            </a:r>
            <a:r>
              <a:rPr lang="en-US" b="1" dirty="0" smtClean="0"/>
              <a:t>Stocking Rate</a:t>
            </a:r>
          </a:p>
          <a:p>
            <a:r>
              <a:rPr lang="en-US" dirty="0" smtClean="0"/>
              <a:t>When to grazing or not graze? </a:t>
            </a:r>
            <a:r>
              <a:rPr lang="en-US" b="1" dirty="0" smtClean="0"/>
              <a:t>-Grazing Season</a:t>
            </a:r>
          </a:p>
          <a:p>
            <a:r>
              <a:rPr lang="en-US" dirty="0" smtClean="0"/>
              <a:t>How long to graze or rest? - </a:t>
            </a:r>
            <a:r>
              <a:rPr lang="en-US" b="1" dirty="0" smtClean="0"/>
              <a:t>Duration of Grazing</a:t>
            </a:r>
          </a:p>
          <a:p>
            <a:r>
              <a:rPr lang="en-US" dirty="0" smtClean="0"/>
              <a:t>Where animals graze on landscape?</a:t>
            </a:r>
            <a:r>
              <a:rPr lang="en-US" b="1" dirty="0" smtClean="0"/>
              <a:t> -Distribution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19200" y="5235714"/>
            <a:ext cx="472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Grazing System</a:t>
            </a:r>
            <a:endParaRPr lang="en-US" sz="4000" b="1" dirty="0">
              <a:solidFill>
                <a:schemeClr val="accent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Freeform 4"/>
          <p:cNvSpPr/>
          <p:nvPr/>
        </p:nvSpPr>
        <p:spPr bwMode="auto">
          <a:xfrm>
            <a:off x="0" y="3352800"/>
            <a:ext cx="1200765" cy="2209800"/>
          </a:xfrm>
          <a:custGeom>
            <a:avLst/>
            <a:gdLst>
              <a:gd name="connsiteX0" fmla="*/ 1150375 w 1150375"/>
              <a:gd name="connsiteY0" fmla="*/ 1519084 h 1519084"/>
              <a:gd name="connsiteX1" fmla="*/ 103239 w 1150375"/>
              <a:gd name="connsiteY1" fmla="*/ 825909 h 1519084"/>
              <a:gd name="connsiteX2" fmla="*/ 530942 w 1150375"/>
              <a:gd name="connsiteY2" fmla="*/ 0 h 1519084"/>
              <a:gd name="connsiteX0" fmla="*/ 1222888 w 1832488"/>
              <a:gd name="connsiteY0" fmla="*/ 1519084 h 1791929"/>
              <a:gd name="connsiteX1" fmla="*/ 1657965 w 1832488"/>
              <a:gd name="connsiteY1" fmla="*/ 1676400 h 1791929"/>
              <a:gd name="connsiteX2" fmla="*/ 175752 w 1832488"/>
              <a:gd name="connsiteY2" fmla="*/ 825909 h 1791929"/>
              <a:gd name="connsiteX3" fmla="*/ 603455 w 1832488"/>
              <a:gd name="connsiteY3" fmla="*/ 0 h 1791929"/>
              <a:gd name="connsiteX0" fmla="*/ 1657965 w 1657965"/>
              <a:gd name="connsiteY0" fmla="*/ 1676400 h 1676400"/>
              <a:gd name="connsiteX1" fmla="*/ 175752 w 1657965"/>
              <a:gd name="connsiteY1" fmla="*/ 825909 h 1676400"/>
              <a:gd name="connsiteX2" fmla="*/ 603455 w 1657965"/>
              <a:gd name="connsiteY2" fmla="*/ 0 h 167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57965" h="1676400">
                <a:moveTo>
                  <a:pt x="1657965" y="1676400"/>
                </a:moveTo>
                <a:cubicBezTo>
                  <a:pt x="1483442" y="1560871"/>
                  <a:pt x="351504" y="1105309"/>
                  <a:pt x="175752" y="825909"/>
                </a:cubicBezTo>
                <a:cubicBezTo>
                  <a:pt x="0" y="546509"/>
                  <a:pt x="337984" y="286364"/>
                  <a:pt x="603455" y="0"/>
                </a:cubicBezTo>
              </a:path>
            </a:pathLst>
          </a:custGeom>
          <a:noFill/>
          <a:ln w="381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stealth" w="lg" len="lg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144496" y="3886200"/>
            <a:ext cx="1056270" cy="1828800"/>
          </a:xfrm>
          <a:custGeom>
            <a:avLst/>
            <a:gdLst>
              <a:gd name="connsiteX0" fmla="*/ 1150375 w 1150375"/>
              <a:gd name="connsiteY0" fmla="*/ 1519084 h 1519084"/>
              <a:gd name="connsiteX1" fmla="*/ 103239 w 1150375"/>
              <a:gd name="connsiteY1" fmla="*/ 825909 h 1519084"/>
              <a:gd name="connsiteX2" fmla="*/ 530942 w 1150375"/>
              <a:gd name="connsiteY2" fmla="*/ 0 h 1519084"/>
              <a:gd name="connsiteX0" fmla="*/ 1222888 w 1832488"/>
              <a:gd name="connsiteY0" fmla="*/ 1519084 h 1791929"/>
              <a:gd name="connsiteX1" fmla="*/ 1657965 w 1832488"/>
              <a:gd name="connsiteY1" fmla="*/ 1676400 h 1791929"/>
              <a:gd name="connsiteX2" fmla="*/ 175752 w 1832488"/>
              <a:gd name="connsiteY2" fmla="*/ 825909 h 1791929"/>
              <a:gd name="connsiteX3" fmla="*/ 603455 w 1832488"/>
              <a:gd name="connsiteY3" fmla="*/ 0 h 1791929"/>
              <a:gd name="connsiteX0" fmla="*/ 1657965 w 1657965"/>
              <a:gd name="connsiteY0" fmla="*/ 1676400 h 1676400"/>
              <a:gd name="connsiteX1" fmla="*/ 175752 w 1657965"/>
              <a:gd name="connsiteY1" fmla="*/ 825909 h 1676400"/>
              <a:gd name="connsiteX2" fmla="*/ 603455 w 1657965"/>
              <a:gd name="connsiteY2" fmla="*/ 0 h 1676400"/>
              <a:gd name="connsiteX0" fmla="*/ 1547352 w 1547352"/>
              <a:gd name="connsiteY0" fmla="*/ 1676400 h 1676400"/>
              <a:gd name="connsiteX1" fmla="*/ 175752 w 1547352"/>
              <a:gd name="connsiteY1" fmla="*/ 685800 h 1676400"/>
              <a:gd name="connsiteX2" fmla="*/ 492842 w 1547352"/>
              <a:gd name="connsiteY2" fmla="*/ 0 h 1676400"/>
              <a:gd name="connsiteX0" fmla="*/ 1496551 w 1496551"/>
              <a:gd name="connsiteY0" fmla="*/ 1676400 h 1676400"/>
              <a:gd name="connsiteX1" fmla="*/ 1191750 w 1496551"/>
              <a:gd name="connsiteY1" fmla="*/ 1219200 h 1676400"/>
              <a:gd name="connsiteX2" fmla="*/ 124951 w 1496551"/>
              <a:gd name="connsiteY2" fmla="*/ 685800 h 1676400"/>
              <a:gd name="connsiteX3" fmla="*/ 442041 w 1496551"/>
              <a:gd name="connsiteY3" fmla="*/ 0 h 1676400"/>
              <a:gd name="connsiteX0" fmla="*/ 1496551 w 1496551"/>
              <a:gd name="connsiteY0" fmla="*/ 1676400 h 1676400"/>
              <a:gd name="connsiteX1" fmla="*/ 1267950 w 1496551"/>
              <a:gd name="connsiteY1" fmla="*/ 1295400 h 1676400"/>
              <a:gd name="connsiteX2" fmla="*/ 1191750 w 1496551"/>
              <a:gd name="connsiteY2" fmla="*/ 1219200 h 1676400"/>
              <a:gd name="connsiteX3" fmla="*/ 124951 w 1496551"/>
              <a:gd name="connsiteY3" fmla="*/ 685800 h 1676400"/>
              <a:gd name="connsiteX4" fmla="*/ 442041 w 1496551"/>
              <a:gd name="connsiteY4" fmla="*/ 0 h 1676400"/>
              <a:gd name="connsiteX0" fmla="*/ 1496551 w 1496551"/>
              <a:gd name="connsiteY0" fmla="*/ 1676400 h 1676400"/>
              <a:gd name="connsiteX1" fmla="*/ 1191750 w 1496551"/>
              <a:gd name="connsiteY1" fmla="*/ 1219200 h 1676400"/>
              <a:gd name="connsiteX2" fmla="*/ 124951 w 1496551"/>
              <a:gd name="connsiteY2" fmla="*/ 685800 h 1676400"/>
              <a:gd name="connsiteX3" fmla="*/ 442041 w 1496551"/>
              <a:gd name="connsiteY3" fmla="*/ 0 h 1676400"/>
              <a:gd name="connsiteX0" fmla="*/ 1191750 w 1191750"/>
              <a:gd name="connsiteY0" fmla="*/ 1219200 h 1219200"/>
              <a:gd name="connsiteX1" fmla="*/ 124951 w 1191750"/>
              <a:gd name="connsiteY1" fmla="*/ 685800 h 1219200"/>
              <a:gd name="connsiteX2" fmla="*/ 442041 w 1191750"/>
              <a:gd name="connsiteY2" fmla="*/ 0 h 1219200"/>
              <a:gd name="connsiteX0" fmla="*/ 1369551 w 1369551"/>
              <a:gd name="connsiteY0" fmla="*/ 1295400 h 1295400"/>
              <a:gd name="connsiteX1" fmla="*/ 150352 w 1369551"/>
              <a:gd name="connsiteY1" fmla="*/ 685800 h 1295400"/>
              <a:gd name="connsiteX2" fmla="*/ 467442 w 1369551"/>
              <a:gd name="connsiteY2" fmla="*/ 0 h 1295400"/>
              <a:gd name="connsiteX0" fmla="*/ 1458452 w 1458452"/>
              <a:gd name="connsiteY0" fmla="*/ 1295400 h 1295400"/>
              <a:gd name="connsiteX1" fmla="*/ 163052 w 1458452"/>
              <a:gd name="connsiteY1" fmla="*/ 685800 h 1295400"/>
              <a:gd name="connsiteX2" fmla="*/ 480142 w 1458452"/>
              <a:gd name="connsiteY2" fmla="*/ 0 h 129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58452" h="1295400">
                <a:moveTo>
                  <a:pt x="1458452" y="1295400"/>
                </a:moveTo>
                <a:cubicBezTo>
                  <a:pt x="1229852" y="1130300"/>
                  <a:pt x="326104" y="901700"/>
                  <a:pt x="163052" y="685800"/>
                </a:cubicBezTo>
                <a:cubicBezTo>
                  <a:pt x="0" y="469900"/>
                  <a:pt x="214671" y="286364"/>
                  <a:pt x="480142" y="0"/>
                </a:cubicBezTo>
              </a:path>
            </a:pathLst>
          </a:custGeom>
          <a:noFill/>
          <a:ln w="381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stealth" w="lg" len="lg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Grazing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Controlled grazing management practices that manipulate livestock to </a:t>
            </a:r>
            <a:r>
              <a:rPr lang="en-US" u="sng" dirty="0" smtClean="0"/>
              <a:t>systematically</a:t>
            </a:r>
            <a:r>
              <a:rPr lang="en-US" dirty="0" smtClean="0"/>
              <a:t> control periods of grazing, deferment, or rest.</a:t>
            </a:r>
            <a:endParaRPr lang="en-US" sz="3600" dirty="0" smtClean="0"/>
          </a:p>
          <a:p>
            <a:r>
              <a:rPr lang="en-US" dirty="0" smtClean="0"/>
              <a:t> </a:t>
            </a:r>
            <a:r>
              <a:rPr lang="en-US" sz="3600" dirty="0" smtClean="0"/>
              <a:t>D</a:t>
            </a:r>
            <a:r>
              <a:rPr lang="en-US" dirty="0" smtClean="0"/>
              <a:t>esigned to control the effects of grazing at the individual plant level by controlling:</a:t>
            </a:r>
          </a:p>
          <a:p>
            <a:pPr lvl="1"/>
            <a:r>
              <a:rPr lang="en-US" dirty="0" smtClean="0"/>
              <a:t>Season of grazing</a:t>
            </a:r>
            <a:endParaRPr lang="en-US" sz="2400" dirty="0" smtClean="0"/>
          </a:p>
          <a:p>
            <a:pPr lvl="1"/>
            <a:r>
              <a:rPr lang="en-US" dirty="0" smtClean="0"/>
              <a:t>Frequency of defoliation by controlling the length of the grazing period</a:t>
            </a:r>
            <a:endParaRPr lang="en-US" sz="2800" dirty="0" smtClean="0"/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Season of Use = Grazing Season</a:t>
            </a:r>
          </a:p>
        </p:txBody>
      </p:sp>
      <p:sp>
        <p:nvSpPr>
          <p:cNvPr id="3686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57200" y="1828800"/>
            <a:ext cx="8229600" cy="4800600"/>
          </a:xfrm>
        </p:spPr>
        <p:txBody>
          <a:bodyPr/>
          <a:lstStyle/>
          <a:p>
            <a:pPr eaLnBrk="1" hangingPunct="1">
              <a:spcAft>
                <a:spcPts val="0"/>
              </a:spcAft>
              <a:defRPr/>
            </a:pPr>
            <a:r>
              <a:rPr lang="en-US" sz="2800" dirty="0" smtClean="0"/>
              <a:t>Yearlong</a:t>
            </a:r>
          </a:p>
          <a:p>
            <a:pPr marL="693738" lvl="1" indent="-222250" eaLnBrk="1" hangingPunct="1">
              <a:spcAft>
                <a:spcPct val="30000"/>
              </a:spcAft>
              <a:defRPr/>
            </a:pPr>
            <a:r>
              <a:rPr lang="en-US" sz="2400" dirty="0" smtClean="0"/>
              <a:t>Grazed for the whole calendar year.</a:t>
            </a:r>
          </a:p>
          <a:p>
            <a:pPr marL="1163638" lvl="2" indent="-222250" eaLnBrk="1" hangingPunct="1">
              <a:spcAft>
                <a:spcPct val="30000"/>
              </a:spcAft>
              <a:defRPr/>
            </a:pPr>
            <a:r>
              <a:rPr lang="en-US" sz="2000" dirty="0" smtClean="0"/>
              <a:t>Used primarily in tropical &amp; sub-tropical climates</a:t>
            </a:r>
          </a:p>
          <a:p>
            <a:pPr eaLnBrk="1" hangingPunct="1">
              <a:spcAft>
                <a:spcPts val="0"/>
              </a:spcAft>
              <a:defRPr/>
            </a:pPr>
            <a:r>
              <a:rPr lang="en-US" sz="2800" dirty="0" smtClean="0"/>
              <a:t>Seasonal</a:t>
            </a:r>
          </a:p>
          <a:p>
            <a:pPr marL="738188" lvl="1" indent="-266700" eaLnBrk="1" hangingPunct="1">
              <a:spcAft>
                <a:spcPct val="30000"/>
              </a:spcAft>
              <a:defRPr/>
            </a:pPr>
            <a:r>
              <a:rPr lang="en-US" sz="2400" dirty="0" smtClean="0"/>
              <a:t>Graze during growing season</a:t>
            </a:r>
          </a:p>
          <a:p>
            <a:pPr marL="1208088" lvl="2" indent="-266700" eaLnBrk="1" hangingPunct="1">
              <a:spcAft>
                <a:spcPct val="30000"/>
              </a:spcAft>
              <a:defRPr/>
            </a:pPr>
            <a:r>
              <a:rPr lang="en-US" sz="2000" dirty="0" smtClean="0"/>
              <a:t>Temperate to cold climates – grazing in dormant season restricted by snow.</a:t>
            </a:r>
          </a:p>
          <a:p>
            <a:pPr eaLnBrk="1" hangingPunct="1">
              <a:spcAft>
                <a:spcPts val="0"/>
              </a:spcAft>
              <a:defRPr/>
            </a:pPr>
            <a:r>
              <a:rPr lang="en-US" sz="2800" dirty="0" smtClean="0"/>
              <a:t>Rotational</a:t>
            </a:r>
          </a:p>
          <a:p>
            <a:pPr marL="693738" lvl="1" indent="-222250" eaLnBrk="1" hangingPunct="1">
              <a:spcAft>
                <a:spcPct val="30000"/>
              </a:spcAft>
              <a:defRPr/>
            </a:pPr>
            <a:r>
              <a:rPr lang="en-US" sz="2400" dirty="0" smtClean="0"/>
              <a:t>Grazing Systems control periods of grazing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Timing of Grazing</a:t>
            </a:r>
          </a:p>
        </p:txBody>
      </p:sp>
      <p:sp>
        <p:nvSpPr>
          <p:cNvPr id="717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81000" y="1828800"/>
            <a:ext cx="8458200" cy="4419600"/>
          </a:xfrm>
        </p:spPr>
        <p:txBody>
          <a:bodyPr/>
          <a:lstStyle/>
          <a:p>
            <a:pPr eaLnBrk="1" hangingPunct="1">
              <a:spcBef>
                <a:spcPts val="1200"/>
              </a:spcBef>
              <a:defRPr/>
            </a:pPr>
            <a:r>
              <a:rPr lang="en-US" sz="2800" dirty="0" smtClean="0"/>
              <a:t>Effect of grazing varies according to:</a:t>
            </a:r>
          </a:p>
          <a:p>
            <a:pPr lvl="1" eaLnBrk="1" hangingPunct="1">
              <a:spcBef>
                <a:spcPts val="1200"/>
              </a:spcBef>
              <a:defRPr/>
            </a:pPr>
            <a:r>
              <a:rPr lang="en-US" sz="2400" b="1" dirty="0" smtClean="0"/>
              <a:t>Season of use </a:t>
            </a:r>
            <a:r>
              <a:rPr lang="en-US" sz="2400" dirty="0" smtClean="0"/>
              <a:t>-- Plants are more resistant to intense grazing during dormancy than in active growth.</a:t>
            </a:r>
          </a:p>
          <a:p>
            <a:pPr lvl="1" eaLnBrk="1" hangingPunct="1">
              <a:spcBef>
                <a:spcPts val="1200"/>
              </a:spcBef>
              <a:defRPr/>
            </a:pPr>
            <a:r>
              <a:rPr lang="en-US" sz="2400" b="1" dirty="0" err="1" smtClean="0"/>
              <a:t>Phenological</a:t>
            </a:r>
            <a:r>
              <a:rPr lang="en-US" sz="2400" b="1" dirty="0" smtClean="0"/>
              <a:t> stage of plant</a:t>
            </a:r>
            <a:r>
              <a:rPr lang="en-US" sz="2400" dirty="0" smtClean="0"/>
              <a:t> -- Defoliation in spring when plants start growth may be less harmful than in fall when plants are flowering and maturing.</a:t>
            </a:r>
          </a:p>
          <a:p>
            <a:pPr lvl="1" eaLnBrk="1" hangingPunct="1">
              <a:spcBef>
                <a:spcPts val="1200"/>
              </a:spcBef>
              <a:defRPr/>
            </a:pPr>
            <a:r>
              <a:rPr lang="en-US" sz="2400" b="1" dirty="0" smtClean="0"/>
              <a:t>Opportunity for </a:t>
            </a:r>
            <a:r>
              <a:rPr lang="en-US" sz="2400" b="1" dirty="0" err="1" smtClean="0"/>
              <a:t>regrowth</a:t>
            </a:r>
            <a:r>
              <a:rPr lang="en-US" sz="2400" dirty="0" smtClean="0"/>
              <a:t> – Will plants be able to produce new leaves and develop strong root systems prior to entering dormancy following defoliation?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i="1" dirty="0" smtClean="0"/>
              <a:t>Grazing</a:t>
            </a:r>
            <a:r>
              <a:rPr lang="en-US" sz="4000" dirty="0" smtClean="0"/>
              <a:t> Season </a:t>
            </a:r>
            <a:r>
              <a:rPr lang="en-US" sz="4000" dirty="0" err="1" smtClean="0"/>
              <a:t>vs</a:t>
            </a:r>
            <a:r>
              <a:rPr lang="en-US" sz="4000" dirty="0" smtClean="0"/>
              <a:t> </a:t>
            </a:r>
            <a:r>
              <a:rPr lang="en-US" sz="4000" b="1" i="1" dirty="0" smtClean="0"/>
              <a:t>Growing</a:t>
            </a:r>
            <a:r>
              <a:rPr lang="en-US" sz="4000" dirty="0" smtClean="0"/>
              <a:t> Season</a:t>
            </a:r>
          </a:p>
        </p:txBody>
      </p:sp>
      <p:sp>
        <p:nvSpPr>
          <p:cNvPr id="3789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57200" y="2057400"/>
            <a:ext cx="8229600" cy="4302125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/>
              <a:t>Rangelands</a:t>
            </a:r>
            <a:r>
              <a:rPr lang="en-US" sz="2400" dirty="0" smtClean="0"/>
              <a:t>– Grazing season is generally longer than the growing season. This requires stockpiling forage for use during the non-growing season. This frequently involves very light use during the peak growing season.</a:t>
            </a:r>
          </a:p>
          <a:p>
            <a:pPr eaLnBrk="1" hangingPunct="1">
              <a:buNone/>
              <a:defRPr/>
            </a:pPr>
            <a:endParaRPr lang="en-US" sz="2400" dirty="0" smtClean="0"/>
          </a:p>
          <a:p>
            <a:pPr eaLnBrk="1" hangingPunct="1">
              <a:defRPr/>
            </a:pPr>
            <a:r>
              <a:rPr lang="en-US" sz="2400" b="1" dirty="0" smtClean="0"/>
              <a:t>Introduced </a:t>
            </a:r>
            <a:r>
              <a:rPr lang="en-US" sz="2400" dirty="0" smtClean="0"/>
              <a:t>(or Tame) </a:t>
            </a:r>
            <a:r>
              <a:rPr lang="en-US" sz="2400" b="1" dirty="0" smtClean="0"/>
              <a:t>Pasture </a:t>
            </a:r>
            <a:r>
              <a:rPr lang="en-US" sz="2400" dirty="0" smtClean="0"/>
              <a:t>– Grazing season is matched the growing season to harvest forage near maximum quality. Stockpiling forage usually involves shortening the grazing period during active growth.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5937250" y="6491288"/>
            <a:ext cx="3206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EAEAEA"/>
                </a:solidFill>
                <a:latin typeface="Arial" charset="0"/>
              </a:rPr>
              <a:t>(Heitschmidt and Stuth, 1991)</a:t>
            </a:r>
          </a:p>
        </p:txBody>
      </p:sp>
      <p:pic>
        <p:nvPicPr>
          <p:cNvPr id="12292" name="Picture 4" descr="C:\Documents and Settings\Administrator\My Documents\My Pictures\terryflt_01.jpg"/>
          <p:cNvPicPr>
            <a:picLocks noChangeAspect="1" noChangeArrowheads="1"/>
          </p:cNvPicPr>
          <p:nvPr/>
        </p:nvPicPr>
        <p:blipFill>
          <a:blip r:embed="rId3" cstate="print">
            <a:lum contrast="-6000"/>
          </a:blip>
          <a:srcRect/>
          <a:stretch>
            <a:fillRect/>
          </a:stretch>
        </p:blipFill>
        <p:spPr bwMode="auto">
          <a:xfrm>
            <a:off x="838200" y="1905000"/>
            <a:ext cx="57912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5" descr="C:\Documents and Settings\Administrator\My Documents\My Pictures\figure3.1"/>
          <p:cNvPicPr>
            <a:picLocks noChangeAspect="1" noChangeArrowheads="1"/>
          </p:cNvPicPr>
          <p:nvPr/>
        </p:nvPicPr>
        <p:blipFill>
          <a:blip r:embed="rId4" cstate="print"/>
          <a:srcRect l="8405" r="10185" b="9816"/>
          <a:stretch>
            <a:fillRect/>
          </a:stretch>
        </p:blipFill>
        <p:spPr bwMode="auto">
          <a:xfrm>
            <a:off x="4946650" y="1654175"/>
            <a:ext cx="4006850" cy="332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3062" name="Line 6"/>
          <p:cNvSpPr>
            <a:spLocks noChangeShapeType="1"/>
          </p:cNvSpPr>
          <p:nvPr/>
        </p:nvSpPr>
        <p:spPr bwMode="auto">
          <a:xfrm flipH="1">
            <a:off x="1727200" y="3175000"/>
            <a:ext cx="3784600" cy="114300"/>
          </a:xfrm>
          <a:prstGeom prst="line">
            <a:avLst/>
          </a:prstGeom>
          <a:noFill/>
          <a:ln w="1016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3063" name="Line 7"/>
          <p:cNvSpPr>
            <a:spLocks noChangeShapeType="1"/>
          </p:cNvSpPr>
          <p:nvPr/>
        </p:nvSpPr>
        <p:spPr bwMode="auto">
          <a:xfrm flipH="1">
            <a:off x="3048000" y="3962400"/>
            <a:ext cx="3962400" cy="45720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3064" name="Line 8"/>
          <p:cNvSpPr>
            <a:spLocks noChangeShapeType="1"/>
          </p:cNvSpPr>
          <p:nvPr/>
        </p:nvSpPr>
        <p:spPr bwMode="auto">
          <a:xfrm flipH="1">
            <a:off x="5029200" y="4876800"/>
            <a:ext cx="3200400" cy="1143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/>
          <a:lstStyle/>
          <a:p>
            <a:r>
              <a:rPr lang="en-US" dirty="0" smtClean="0"/>
              <a:t>Grazing Distribution</a:t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sz="3600" i="1" dirty="0" smtClean="0"/>
              <a:t>Where Animals Graze</a:t>
            </a: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73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73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73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62" grpId="0" animBg="1"/>
      <p:bldP spid="173063" grpId="0" animBg="1"/>
      <p:bldP spid="17306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28600" y="762000"/>
            <a:ext cx="8915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Grazing Distribution</a:t>
            </a:r>
            <a:br>
              <a:rPr lang="en-US" sz="4000" dirty="0" smtClean="0"/>
            </a:br>
            <a:r>
              <a:rPr lang="en-US" sz="4000" dirty="0" smtClean="0"/>
              <a:t>	</a:t>
            </a:r>
            <a:r>
              <a:rPr lang="en-US" sz="3200" i="1" dirty="0" smtClean="0"/>
              <a:t>Where Animals Graze</a:t>
            </a:r>
          </a:p>
        </p:txBody>
      </p:sp>
      <p:sp>
        <p:nvSpPr>
          <p:cNvPr id="41987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Area distribution</a:t>
            </a:r>
          </a:p>
          <a:p>
            <a:pPr lvl="1" eaLnBrk="1" hangingPunct="1">
              <a:defRPr/>
            </a:pPr>
            <a:r>
              <a:rPr lang="en-US" dirty="0" smtClean="0"/>
              <a:t>Landscape</a:t>
            </a:r>
          </a:p>
          <a:p>
            <a:pPr lvl="1" eaLnBrk="1" hangingPunct="1">
              <a:defRPr/>
            </a:pPr>
            <a:r>
              <a:rPr lang="en-US" dirty="0" smtClean="0"/>
              <a:t>Patch</a:t>
            </a:r>
          </a:p>
          <a:p>
            <a:pPr lvl="1" eaLnBrk="1" hangingPunct="1">
              <a:defRPr/>
            </a:pPr>
            <a:r>
              <a:rPr lang="en-US" dirty="0" smtClean="0"/>
              <a:t>Feeding station</a:t>
            </a:r>
          </a:p>
          <a:p>
            <a:pPr eaLnBrk="1" hangingPunct="1">
              <a:defRPr/>
            </a:pPr>
            <a:r>
              <a:rPr lang="en-US" dirty="0" smtClean="0"/>
              <a:t>Distribution affected by characteristics along a gradient of spatial scales</a:t>
            </a:r>
          </a:p>
          <a:p>
            <a:pPr eaLnBrk="1" hangingPunct="1">
              <a:buNone/>
              <a:defRPr/>
            </a:pPr>
            <a:r>
              <a:rPr lang="en-US" dirty="0" smtClean="0"/>
              <a:t>		…... </a:t>
            </a:r>
            <a:r>
              <a:rPr lang="en-US" i="1" dirty="0" smtClean="0"/>
              <a:t>From leaf to landscape</a:t>
            </a:r>
          </a:p>
          <a:p>
            <a:pPr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2"/>
          <p:cNvGrpSpPr>
            <a:grpSpLocks/>
          </p:cNvGrpSpPr>
          <p:nvPr/>
        </p:nvGrpSpPr>
        <p:grpSpPr bwMode="auto">
          <a:xfrm>
            <a:off x="990600" y="685800"/>
            <a:ext cx="6629400" cy="738188"/>
            <a:chOff x="629" y="461"/>
            <a:chExt cx="4176" cy="465"/>
          </a:xfrm>
        </p:grpSpPr>
        <p:sp>
          <p:nvSpPr>
            <p:cNvPr id="2050" name="Text Box 2"/>
            <p:cNvSpPr txBox="1">
              <a:spLocks noChangeArrowheads="1"/>
            </p:cNvSpPr>
            <p:nvPr/>
          </p:nvSpPr>
          <p:spPr bwMode="auto">
            <a:xfrm>
              <a:off x="629" y="461"/>
              <a:ext cx="811" cy="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339933"/>
                  </a:solidFill>
                  <a:latin typeface="Arial" charset="0"/>
                </a:rPr>
                <a:t>Natural &amp;</a:t>
              </a:r>
            </a:p>
            <a:p>
              <a:pPr algn="ctr"/>
              <a:r>
                <a:rPr lang="en-US" sz="1400" b="1" dirty="0">
                  <a:solidFill>
                    <a:srgbClr val="339933"/>
                  </a:solidFill>
                  <a:latin typeface="Arial" charset="0"/>
                </a:rPr>
                <a:t>Human</a:t>
              </a:r>
            </a:p>
            <a:p>
              <a:pPr algn="ctr"/>
              <a:r>
                <a:rPr lang="en-US" sz="1400" b="1" u="sng" dirty="0">
                  <a:solidFill>
                    <a:srgbClr val="339933"/>
                  </a:solidFill>
                  <a:latin typeface="Arial" charset="0"/>
                </a:rPr>
                <a:t>  Resources  </a:t>
              </a:r>
              <a:endParaRPr lang="en-US" sz="2000" b="1" u="sng" dirty="0">
                <a:latin typeface="Arial" charset="0"/>
              </a:endParaRPr>
            </a:p>
          </p:txBody>
        </p:sp>
        <p:sp>
          <p:nvSpPr>
            <p:cNvPr id="2051" name="Text Box 3"/>
            <p:cNvSpPr txBox="1">
              <a:spLocks noChangeArrowheads="1"/>
            </p:cNvSpPr>
            <p:nvPr/>
          </p:nvSpPr>
          <p:spPr bwMode="auto">
            <a:xfrm>
              <a:off x="2349" y="461"/>
              <a:ext cx="805" cy="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accent4">
                      <a:lumMod val="50000"/>
                    </a:schemeClr>
                  </a:solidFill>
                  <a:latin typeface="Arial" charset="0"/>
                </a:rPr>
                <a:t>Grazing</a:t>
              </a:r>
            </a:p>
            <a:p>
              <a:pPr algn="ctr"/>
              <a:r>
                <a:rPr lang="en-US" sz="1400" b="1" dirty="0">
                  <a:solidFill>
                    <a:schemeClr val="accent4">
                      <a:lumMod val="50000"/>
                    </a:schemeClr>
                  </a:solidFill>
                  <a:latin typeface="Arial" charset="0"/>
                </a:rPr>
                <a:t>Management</a:t>
              </a:r>
            </a:p>
            <a:p>
              <a:pPr algn="ctr"/>
              <a:r>
                <a:rPr lang="en-US" sz="1400" b="1" u="sng" dirty="0">
                  <a:solidFill>
                    <a:schemeClr val="accent4">
                      <a:lumMod val="50000"/>
                    </a:schemeClr>
                  </a:solidFill>
                  <a:latin typeface="Arial" charset="0"/>
                </a:rPr>
                <a:t>  Decisions  </a:t>
              </a:r>
              <a:endParaRPr lang="en-US" sz="2000" b="1" dirty="0">
                <a:solidFill>
                  <a:schemeClr val="accent4">
                    <a:lumMod val="50000"/>
                  </a:schemeClr>
                </a:solidFill>
                <a:latin typeface="Arial" charset="0"/>
              </a:endParaRPr>
            </a:p>
          </p:txBody>
        </p:sp>
        <p:sp>
          <p:nvSpPr>
            <p:cNvPr id="2052" name="Text Box 4"/>
            <p:cNvSpPr txBox="1">
              <a:spLocks noChangeArrowheads="1"/>
            </p:cNvSpPr>
            <p:nvPr/>
          </p:nvSpPr>
          <p:spPr bwMode="auto">
            <a:xfrm>
              <a:off x="4032" y="595"/>
              <a:ext cx="773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>
                  <a:solidFill>
                    <a:srgbClr val="993300"/>
                  </a:solidFill>
                  <a:latin typeface="Arial" charset="0"/>
                </a:rPr>
                <a:t>Community</a:t>
              </a:r>
            </a:p>
            <a:p>
              <a:pPr algn="ctr"/>
              <a:r>
                <a:rPr lang="en-US" sz="1400" b="1" u="sng">
                  <a:solidFill>
                    <a:srgbClr val="993300"/>
                  </a:solidFill>
                  <a:latin typeface="Arial" charset="0"/>
                </a:rPr>
                <a:t>  Response  </a:t>
              </a:r>
              <a:endParaRPr lang="en-US" sz="1800" b="1">
                <a:latin typeface="Arial" charset="0"/>
              </a:endParaRPr>
            </a:p>
          </p:txBody>
        </p:sp>
      </p:grp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1130300" y="1524000"/>
            <a:ext cx="1612900" cy="328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339933"/>
                </a:solidFill>
                <a:latin typeface="Comic Sans MS" pitchFamily="66" charset="0"/>
              </a:rPr>
              <a:t>Climate</a:t>
            </a:r>
          </a:p>
          <a:p>
            <a:endParaRPr lang="en-US" sz="1400" dirty="0">
              <a:solidFill>
                <a:srgbClr val="339933"/>
              </a:solidFill>
              <a:latin typeface="Comic Sans MS" pitchFamily="66" charset="0"/>
            </a:endParaRPr>
          </a:p>
          <a:p>
            <a:r>
              <a:rPr lang="en-US" sz="1400" dirty="0">
                <a:solidFill>
                  <a:srgbClr val="339933"/>
                </a:solidFill>
                <a:latin typeface="Comic Sans MS" pitchFamily="66" charset="0"/>
              </a:rPr>
              <a:t>Topography</a:t>
            </a:r>
          </a:p>
          <a:p>
            <a:endParaRPr lang="en-US" sz="1400" dirty="0">
              <a:solidFill>
                <a:srgbClr val="339933"/>
              </a:solidFill>
              <a:latin typeface="Comic Sans MS" pitchFamily="66" charset="0"/>
            </a:endParaRPr>
          </a:p>
          <a:p>
            <a:endParaRPr lang="en-US" sz="1400" dirty="0">
              <a:solidFill>
                <a:srgbClr val="339933"/>
              </a:solidFill>
              <a:latin typeface="Comic Sans MS" pitchFamily="66" charset="0"/>
            </a:endParaRPr>
          </a:p>
          <a:p>
            <a:endParaRPr lang="en-US" sz="1400" dirty="0">
              <a:solidFill>
                <a:srgbClr val="339933"/>
              </a:solidFill>
              <a:latin typeface="Comic Sans MS" pitchFamily="66" charset="0"/>
            </a:endParaRPr>
          </a:p>
          <a:p>
            <a:r>
              <a:rPr lang="en-US" sz="1400" dirty="0">
                <a:solidFill>
                  <a:srgbClr val="339933"/>
                </a:solidFill>
                <a:latin typeface="Comic Sans MS" pitchFamily="66" charset="0"/>
              </a:rPr>
              <a:t>Veg. Community</a:t>
            </a:r>
          </a:p>
          <a:p>
            <a:endParaRPr lang="en-US" sz="1400" dirty="0">
              <a:solidFill>
                <a:srgbClr val="339933"/>
              </a:solidFill>
              <a:latin typeface="Comic Sans MS" pitchFamily="66" charset="0"/>
            </a:endParaRPr>
          </a:p>
          <a:p>
            <a:r>
              <a:rPr lang="en-US" sz="1400" dirty="0">
                <a:solidFill>
                  <a:srgbClr val="339933"/>
                </a:solidFill>
                <a:latin typeface="Comic Sans MS" pitchFamily="66" charset="0"/>
              </a:rPr>
              <a:t>Wildlife</a:t>
            </a:r>
          </a:p>
          <a:p>
            <a:endParaRPr lang="en-US" sz="1400" dirty="0">
              <a:solidFill>
                <a:srgbClr val="339933"/>
              </a:solidFill>
              <a:latin typeface="Comic Sans MS" pitchFamily="66" charset="0"/>
            </a:endParaRPr>
          </a:p>
          <a:p>
            <a:endParaRPr lang="en-US" sz="1400" dirty="0">
              <a:solidFill>
                <a:srgbClr val="339933"/>
              </a:solidFill>
              <a:latin typeface="Comic Sans MS" pitchFamily="66" charset="0"/>
            </a:endParaRPr>
          </a:p>
          <a:p>
            <a:endParaRPr lang="en-US" sz="1400" dirty="0">
              <a:solidFill>
                <a:srgbClr val="339933"/>
              </a:solidFill>
              <a:latin typeface="Comic Sans MS" pitchFamily="66" charset="0"/>
            </a:endParaRPr>
          </a:p>
          <a:p>
            <a:endParaRPr lang="en-US" sz="1400" dirty="0">
              <a:solidFill>
                <a:srgbClr val="339933"/>
              </a:solidFill>
              <a:latin typeface="Comic Sans MS" pitchFamily="66" charset="0"/>
            </a:endParaRPr>
          </a:p>
          <a:p>
            <a:r>
              <a:rPr lang="en-US" sz="1400" dirty="0">
                <a:solidFill>
                  <a:srgbClr val="339933"/>
                </a:solidFill>
                <a:latin typeface="Comic Sans MS" pitchFamily="66" charset="0"/>
              </a:rPr>
              <a:t>Mgmt. Philosophy</a:t>
            </a:r>
          </a:p>
          <a:p>
            <a:r>
              <a:rPr lang="en-US" sz="1400" dirty="0">
                <a:solidFill>
                  <a:srgbClr val="339933"/>
                </a:solidFill>
                <a:latin typeface="Comic Sans MS" pitchFamily="66" charset="0"/>
              </a:rPr>
              <a:t>&amp; Goals</a:t>
            </a: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3657600" y="1447800"/>
            <a:ext cx="2133600" cy="3447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 dirty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Livestock</a:t>
            </a:r>
            <a:br>
              <a:rPr lang="en-US" sz="1400" dirty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en-US" sz="1400" dirty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Species</a:t>
            </a:r>
          </a:p>
          <a:p>
            <a:pPr>
              <a:buFontTx/>
              <a:buChar char="•"/>
            </a:pPr>
            <a:r>
              <a:rPr lang="en-US" sz="1400" dirty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200" dirty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cattle, sheep, goats or horses</a:t>
            </a:r>
          </a:p>
          <a:p>
            <a:endParaRPr lang="en-US" sz="1400" dirty="0">
              <a:solidFill>
                <a:schemeClr val="accent4">
                  <a:lumMod val="50000"/>
                </a:schemeClr>
              </a:solidFill>
              <a:latin typeface="Comic Sans MS" pitchFamily="66" charset="0"/>
            </a:endParaRPr>
          </a:p>
          <a:p>
            <a:endParaRPr lang="en-US" sz="1400" dirty="0">
              <a:solidFill>
                <a:schemeClr val="accent4">
                  <a:lumMod val="50000"/>
                </a:schemeClr>
              </a:solidFill>
              <a:latin typeface="Comic Sans MS" pitchFamily="66" charset="0"/>
            </a:endParaRPr>
          </a:p>
          <a:p>
            <a:r>
              <a:rPr lang="en-US" sz="1400" dirty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Stocking Rate</a:t>
            </a:r>
          </a:p>
          <a:p>
            <a:pPr>
              <a:buFontTx/>
              <a:buChar char="•"/>
            </a:pPr>
            <a:r>
              <a:rPr lang="en-US" sz="1400" dirty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 how many animals</a:t>
            </a:r>
          </a:p>
          <a:p>
            <a:endParaRPr lang="en-US" sz="1400" dirty="0">
              <a:solidFill>
                <a:schemeClr val="accent4">
                  <a:lumMod val="50000"/>
                </a:schemeClr>
              </a:solidFill>
              <a:latin typeface="Comic Sans MS" pitchFamily="66" charset="0"/>
            </a:endParaRPr>
          </a:p>
          <a:p>
            <a:endParaRPr lang="en-US" sz="1400" dirty="0">
              <a:solidFill>
                <a:schemeClr val="accent4">
                  <a:lumMod val="50000"/>
                </a:schemeClr>
              </a:solidFill>
              <a:latin typeface="Comic Sans MS" pitchFamily="66" charset="0"/>
            </a:endParaRPr>
          </a:p>
          <a:p>
            <a:endParaRPr lang="en-US" sz="1400" dirty="0">
              <a:solidFill>
                <a:schemeClr val="accent4">
                  <a:lumMod val="50000"/>
                </a:schemeClr>
              </a:solidFill>
              <a:latin typeface="Comic Sans MS" pitchFamily="66" charset="0"/>
            </a:endParaRPr>
          </a:p>
          <a:p>
            <a:endParaRPr lang="en-US" sz="1400" dirty="0">
              <a:solidFill>
                <a:schemeClr val="accent4">
                  <a:lumMod val="50000"/>
                </a:schemeClr>
              </a:solidFill>
              <a:latin typeface="Comic Sans MS" pitchFamily="66" charset="0"/>
            </a:endParaRPr>
          </a:p>
          <a:p>
            <a:r>
              <a:rPr lang="en-US" sz="1400" dirty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Grazing System</a:t>
            </a:r>
          </a:p>
          <a:p>
            <a:pPr>
              <a:buFontTx/>
              <a:buChar char="•"/>
            </a:pPr>
            <a:r>
              <a:rPr lang="en-US" sz="1400" dirty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200" dirty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season of grazing</a:t>
            </a:r>
          </a:p>
          <a:p>
            <a:pPr>
              <a:buFontTx/>
              <a:buChar char="•"/>
            </a:pPr>
            <a:r>
              <a:rPr lang="en-US" sz="1200" dirty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 season of rest</a:t>
            </a:r>
          </a:p>
          <a:p>
            <a:pPr>
              <a:buFontTx/>
              <a:buChar char="•"/>
            </a:pPr>
            <a:r>
              <a:rPr lang="en-US" sz="1200" dirty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 duration of grazing</a:t>
            </a:r>
            <a:endParaRPr lang="en-US" sz="1800" dirty="0">
              <a:solidFill>
                <a:schemeClr val="accent4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6553200" y="1851025"/>
            <a:ext cx="1447800" cy="264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>
                <a:solidFill>
                  <a:srgbClr val="993300"/>
                </a:solidFill>
                <a:latin typeface="Comic Sans MS" pitchFamily="66" charset="0"/>
              </a:rPr>
              <a:t>Vegetation Community</a:t>
            </a:r>
          </a:p>
          <a:p>
            <a:endParaRPr lang="en-US" sz="1400">
              <a:solidFill>
                <a:srgbClr val="993300"/>
              </a:solidFill>
              <a:latin typeface="Comic Sans MS" pitchFamily="66" charset="0"/>
            </a:endParaRPr>
          </a:p>
          <a:p>
            <a:endParaRPr lang="en-US" sz="1400">
              <a:solidFill>
                <a:srgbClr val="993300"/>
              </a:solidFill>
              <a:latin typeface="Comic Sans MS" pitchFamily="66" charset="0"/>
            </a:endParaRPr>
          </a:p>
          <a:p>
            <a:endParaRPr lang="en-US" sz="1400">
              <a:solidFill>
                <a:srgbClr val="993300"/>
              </a:solidFill>
              <a:latin typeface="Comic Sans MS" pitchFamily="66" charset="0"/>
            </a:endParaRPr>
          </a:p>
          <a:p>
            <a:r>
              <a:rPr lang="en-US" sz="1400">
                <a:solidFill>
                  <a:srgbClr val="993300"/>
                </a:solidFill>
                <a:latin typeface="Comic Sans MS" pitchFamily="66" charset="0"/>
              </a:rPr>
              <a:t>Livestock Production</a:t>
            </a:r>
          </a:p>
          <a:p>
            <a:endParaRPr lang="en-US" sz="1400">
              <a:solidFill>
                <a:srgbClr val="993300"/>
              </a:solidFill>
              <a:latin typeface="Comic Sans MS" pitchFamily="66" charset="0"/>
            </a:endParaRPr>
          </a:p>
          <a:p>
            <a:endParaRPr lang="en-US" sz="1400">
              <a:solidFill>
                <a:srgbClr val="993300"/>
              </a:solidFill>
              <a:latin typeface="Comic Sans MS" pitchFamily="66" charset="0"/>
            </a:endParaRPr>
          </a:p>
          <a:p>
            <a:endParaRPr lang="en-US" sz="1400">
              <a:solidFill>
                <a:srgbClr val="993300"/>
              </a:solidFill>
              <a:latin typeface="Comic Sans MS" pitchFamily="66" charset="0"/>
            </a:endParaRPr>
          </a:p>
          <a:p>
            <a:r>
              <a:rPr lang="en-US" sz="1400">
                <a:solidFill>
                  <a:srgbClr val="993300"/>
                </a:solidFill>
                <a:latin typeface="Comic Sans MS" pitchFamily="66" charset="0"/>
              </a:rPr>
              <a:t>Wildlife Community</a:t>
            </a:r>
            <a:endParaRPr lang="en-US" sz="1800">
              <a:solidFill>
                <a:srgbClr val="993300"/>
              </a:solidFill>
              <a:latin typeface="Comic Sans MS" pitchFamily="66" charset="0"/>
            </a:endParaRPr>
          </a:p>
        </p:txBody>
      </p:sp>
      <p:grpSp>
        <p:nvGrpSpPr>
          <p:cNvPr id="3" name="Group 40"/>
          <p:cNvGrpSpPr>
            <a:grpSpLocks/>
          </p:cNvGrpSpPr>
          <p:nvPr/>
        </p:nvGrpSpPr>
        <p:grpSpPr bwMode="auto">
          <a:xfrm>
            <a:off x="838200" y="1676400"/>
            <a:ext cx="381000" cy="1600200"/>
            <a:chOff x="143" y="1056"/>
            <a:chExt cx="297" cy="1297"/>
          </a:xfrm>
        </p:grpSpPr>
        <p:sp>
          <p:nvSpPr>
            <p:cNvPr id="2062" name="Freeform 14"/>
            <p:cNvSpPr>
              <a:spLocks/>
            </p:cNvSpPr>
            <p:nvPr/>
          </p:nvSpPr>
          <p:spPr bwMode="auto">
            <a:xfrm>
              <a:off x="184" y="1056"/>
              <a:ext cx="200" cy="960"/>
            </a:xfrm>
            <a:custGeom>
              <a:avLst/>
              <a:gdLst/>
              <a:ahLst/>
              <a:cxnLst>
                <a:cxn ang="0">
                  <a:pos x="200" y="0"/>
                </a:cxn>
                <a:cxn ang="0">
                  <a:pos x="8" y="576"/>
                </a:cxn>
                <a:cxn ang="0">
                  <a:pos x="152" y="960"/>
                </a:cxn>
              </a:cxnLst>
              <a:rect l="0" t="0" r="r" b="b"/>
              <a:pathLst>
                <a:path w="200" h="960">
                  <a:moveTo>
                    <a:pt x="200" y="0"/>
                  </a:moveTo>
                  <a:cubicBezTo>
                    <a:pt x="108" y="208"/>
                    <a:pt x="16" y="416"/>
                    <a:pt x="8" y="576"/>
                  </a:cubicBezTo>
                  <a:cubicBezTo>
                    <a:pt x="0" y="736"/>
                    <a:pt x="76" y="848"/>
                    <a:pt x="152" y="96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3" name="Freeform 15"/>
            <p:cNvSpPr>
              <a:spLocks/>
            </p:cNvSpPr>
            <p:nvPr/>
          </p:nvSpPr>
          <p:spPr bwMode="auto">
            <a:xfrm rot="241913">
              <a:off x="143" y="1393"/>
              <a:ext cx="240" cy="960"/>
            </a:xfrm>
            <a:custGeom>
              <a:avLst/>
              <a:gdLst/>
              <a:ahLst/>
              <a:cxnLst>
                <a:cxn ang="0">
                  <a:pos x="200" y="0"/>
                </a:cxn>
                <a:cxn ang="0">
                  <a:pos x="8" y="576"/>
                </a:cxn>
                <a:cxn ang="0">
                  <a:pos x="152" y="960"/>
                </a:cxn>
              </a:cxnLst>
              <a:rect l="0" t="0" r="r" b="b"/>
              <a:pathLst>
                <a:path w="200" h="960">
                  <a:moveTo>
                    <a:pt x="200" y="0"/>
                  </a:moveTo>
                  <a:cubicBezTo>
                    <a:pt x="108" y="208"/>
                    <a:pt x="16" y="416"/>
                    <a:pt x="8" y="576"/>
                  </a:cubicBezTo>
                  <a:cubicBezTo>
                    <a:pt x="0" y="736"/>
                    <a:pt x="76" y="848"/>
                    <a:pt x="152" y="96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4" name="Freeform 16"/>
            <p:cNvSpPr>
              <a:spLocks/>
            </p:cNvSpPr>
            <p:nvPr/>
          </p:nvSpPr>
          <p:spPr bwMode="auto">
            <a:xfrm>
              <a:off x="240" y="1392"/>
              <a:ext cx="200" cy="672"/>
            </a:xfrm>
            <a:custGeom>
              <a:avLst/>
              <a:gdLst/>
              <a:ahLst/>
              <a:cxnLst>
                <a:cxn ang="0">
                  <a:pos x="200" y="0"/>
                </a:cxn>
                <a:cxn ang="0">
                  <a:pos x="8" y="576"/>
                </a:cxn>
                <a:cxn ang="0">
                  <a:pos x="152" y="960"/>
                </a:cxn>
              </a:cxnLst>
              <a:rect l="0" t="0" r="r" b="b"/>
              <a:pathLst>
                <a:path w="200" h="960">
                  <a:moveTo>
                    <a:pt x="200" y="0"/>
                  </a:moveTo>
                  <a:cubicBezTo>
                    <a:pt x="108" y="208"/>
                    <a:pt x="16" y="416"/>
                    <a:pt x="8" y="576"/>
                  </a:cubicBezTo>
                  <a:cubicBezTo>
                    <a:pt x="0" y="736"/>
                    <a:pt x="76" y="848"/>
                    <a:pt x="152" y="96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39"/>
          <p:cNvGrpSpPr>
            <a:grpSpLocks/>
          </p:cNvGrpSpPr>
          <p:nvPr/>
        </p:nvGrpSpPr>
        <p:grpSpPr bwMode="auto">
          <a:xfrm>
            <a:off x="2286000" y="1676400"/>
            <a:ext cx="1447800" cy="2971800"/>
            <a:chOff x="1248" y="1056"/>
            <a:chExt cx="1104" cy="2304"/>
          </a:xfrm>
        </p:grpSpPr>
        <p:sp>
          <p:nvSpPr>
            <p:cNvPr id="2065" name="Line 17"/>
            <p:cNvSpPr>
              <a:spLocks noChangeShapeType="1"/>
            </p:cNvSpPr>
            <p:nvPr/>
          </p:nvSpPr>
          <p:spPr bwMode="auto">
            <a:xfrm flipV="1">
              <a:off x="1248" y="1056"/>
              <a:ext cx="1056" cy="33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6" name="Line 18"/>
            <p:cNvSpPr>
              <a:spLocks noChangeShapeType="1"/>
            </p:cNvSpPr>
            <p:nvPr/>
          </p:nvSpPr>
          <p:spPr bwMode="auto">
            <a:xfrm>
              <a:off x="1248" y="1440"/>
              <a:ext cx="1104" cy="14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7" name="Line 19"/>
            <p:cNvSpPr>
              <a:spLocks noChangeShapeType="1"/>
            </p:cNvSpPr>
            <p:nvPr/>
          </p:nvSpPr>
          <p:spPr bwMode="auto">
            <a:xfrm flipV="1">
              <a:off x="1440" y="1152"/>
              <a:ext cx="864" cy="91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8" name="Line 20"/>
            <p:cNvSpPr>
              <a:spLocks noChangeShapeType="1"/>
            </p:cNvSpPr>
            <p:nvPr/>
          </p:nvSpPr>
          <p:spPr bwMode="auto">
            <a:xfrm flipV="1">
              <a:off x="1488" y="2064"/>
              <a:ext cx="816" cy="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9" name="Line 21"/>
            <p:cNvSpPr>
              <a:spLocks noChangeShapeType="1"/>
            </p:cNvSpPr>
            <p:nvPr/>
          </p:nvSpPr>
          <p:spPr bwMode="auto">
            <a:xfrm>
              <a:off x="1440" y="2160"/>
              <a:ext cx="864" cy="8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0" name="Line 22"/>
            <p:cNvSpPr>
              <a:spLocks noChangeShapeType="1"/>
            </p:cNvSpPr>
            <p:nvPr/>
          </p:nvSpPr>
          <p:spPr bwMode="auto">
            <a:xfrm flipV="1">
              <a:off x="1584" y="1296"/>
              <a:ext cx="672" cy="196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1" name="Line 23"/>
            <p:cNvSpPr>
              <a:spLocks noChangeShapeType="1"/>
            </p:cNvSpPr>
            <p:nvPr/>
          </p:nvSpPr>
          <p:spPr bwMode="auto">
            <a:xfrm flipV="1">
              <a:off x="1632" y="2160"/>
              <a:ext cx="624" cy="115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2" name="Line 24"/>
            <p:cNvSpPr>
              <a:spLocks noChangeShapeType="1"/>
            </p:cNvSpPr>
            <p:nvPr/>
          </p:nvSpPr>
          <p:spPr bwMode="auto">
            <a:xfrm flipV="1">
              <a:off x="1632" y="3024"/>
              <a:ext cx="672" cy="33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41"/>
          <p:cNvGrpSpPr>
            <a:grpSpLocks/>
          </p:cNvGrpSpPr>
          <p:nvPr/>
        </p:nvGrpSpPr>
        <p:grpSpPr bwMode="auto">
          <a:xfrm>
            <a:off x="5410200" y="1828800"/>
            <a:ext cx="1219200" cy="2438400"/>
            <a:chOff x="3408" y="1200"/>
            <a:chExt cx="1008" cy="1920"/>
          </a:xfrm>
        </p:grpSpPr>
        <p:sp>
          <p:nvSpPr>
            <p:cNvPr id="2073" name="Line 25"/>
            <p:cNvSpPr>
              <a:spLocks noChangeShapeType="1"/>
            </p:cNvSpPr>
            <p:nvPr/>
          </p:nvSpPr>
          <p:spPr bwMode="auto">
            <a:xfrm flipV="1">
              <a:off x="3456" y="2304"/>
              <a:ext cx="864" cy="768"/>
            </a:xfrm>
            <a:prstGeom prst="line">
              <a:avLst/>
            </a:prstGeom>
            <a:noFill/>
            <a:ln w="25400">
              <a:solidFill>
                <a:srgbClr val="800080"/>
              </a:solidFill>
              <a:round/>
              <a:headEnd type="stealth" w="med" len="med"/>
              <a:tailEnd type="stealth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4" name="Line 26"/>
            <p:cNvSpPr>
              <a:spLocks noChangeShapeType="1"/>
            </p:cNvSpPr>
            <p:nvPr/>
          </p:nvSpPr>
          <p:spPr bwMode="auto">
            <a:xfrm flipV="1">
              <a:off x="3408" y="1440"/>
              <a:ext cx="960" cy="1536"/>
            </a:xfrm>
            <a:prstGeom prst="line">
              <a:avLst/>
            </a:prstGeom>
            <a:noFill/>
            <a:ln w="25400">
              <a:solidFill>
                <a:srgbClr val="800080"/>
              </a:solidFill>
              <a:round/>
              <a:headEnd type="stealth" w="med" len="med"/>
              <a:tailEnd type="stealth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5" name="Line 27"/>
            <p:cNvSpPr>
              <a:spLocks noChangeShapeType="1"/>
            </p:cNvSpPr>
            <p:nvPr/>
          </p:nvSpPr>
          <p:spPr bwMode="auto">
            <a:xfrm flipV="1">
              <a:off x="3456" y="3120"/>
              <a:ext cx="960" cy="0"/>
            </a:xfrm>
            <a:prstGeom prst="line">
              <a:avLst/>
            </a:prstGeom>
            <a:noFill/>
            <a:ln w="25400">
              <a:solidFill>
                <a:srgbClr val="800080"/>
              </a:solidFill>
              <a:round/>
              <a:headEnd type="stealth" w="med" len="med"/>
              <a:tailEnd type="stealth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6" name="Line 28"/>
            <p:cNvSpPr>
              <a:spLocks noChangeShapeType="1"/>
            </p:cNvSpPr>
            <p:nvPr/>
          </p:nvSpPr>
          <p:spPr bwMode="auto">
            <a:xfrm flipV="1">
              <a:off x="3408" y="1440"/>
              <a:ext cx="912" cy="528"/>
            </a:xfrm>
            <a:prstGeom prst="line">
              <a:avLst/>
            </a:prstGeom>
            <a:noFill/>
            <a:ln w="25400">
              <a:solidFill>
                <a:srgbClr val="800080"/>
              </a:solidFill>
              <a:round/>
              <a:headEnd type="stealth" w="med" len="med"/>
              <a:tailEnd type="stealth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7" name="Line 29"/>
            <p:cNvSpPr>
              <a:spLocks noChangeShapeType="1"/>
            </p:cNvSpPr>
            <p:nvPr/>
          </p:nvSpPr>
          <p:spPr bwMode="auto">
            <a:xfrm>
              <a:off x="3408" y="2064"/>
              <a:ext cx="960" cy="192"/>
            </a:xfrm>
            <a:prstGeom prst="line">
              <a:avLst/>
            </a:prstGeom>
            <a:noFill/>
            <a:ln w="25400">
              <a:solidFill>
                <a:srgbClr val="800080"/>
              </a:solidFill>
              <a:round/>
              <a:headEnd type="stealth" w="med" len="med"/>
              <a:tailEnd type="stealth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8" name="Line 30"/>
            <p:cNvSpPr>
              <a:spLocks noChangeShapeType="1"/>
            </p:cNvSpPr>
            <p:nvPr/>
          </p:nvSpPr>
          <p:spPr bwMode="auto">
            <a:xfrm>
              <a:off x="3408" y="2160"/>
              <a:ext cx="1008" cy="912"/>
            </a:xfrm>
            <a:prstGeom prst="line">
              <a:avLst/>
            </a:prstGeom>
            <a:noFill/>
            <a:ln w="25400">
              <a:solidFill>
                <a:srgbClr val="800080"/>
              </a:solidFill>
              <a:round/>
              <a:headEnd type="stealth" w="med" len="med"/>
              <a:tailEnd type="stealth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9" name="Line 31"/>
            <p:cNvSpPr>
              <a:spLocks noChangeShapeType="1"/>
            </p:cNvSpPr>
            <p:nvPr/>
          </p:nvSpPr>
          <p:spPr bwMode="auto">
            <a:xfrm>
              <a:off x="3456" y="1200"/>
              <a:ext cx="960" cy="48"/>
            </a:xfrm>
            <a:prstGeom prst="line">
              <a:avLst/>
            </a:prstGeom>
            <a:noFill/>
            <a:ln w="25400">
              <a:solidFill>
                <a:srgbClr val="800080"/>
              </a:solidFill>
              <a:round/>
              <a:headEnd type="stealth" w="med" len="med"/>
              <a:tailEnd type="stealth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0" name="Line 32"/>
            <p:cNvSpPr>
              <a:spLocks noChangeShapeType="1"/>
            </p:cNvSpPr>
            <p:nvPr/>
          </p:nvSpPr>
          <p:spPr bwMode="auto">
            <a:xfrm>
              <a:off x="3456" y="1248"/>
              <a:ext cx="912" cy="912"/>
            </a:xfrm>
            <a:prstGeom prst="line">
              <a:avLst/>
            </a:prstGeom>
            <a:noFill/>
            <a:ln w="25400">
              <a:solidFill>
                <a:srgbClr val="800080"/>
              </a:solidFill>
              <a:round/>
              <a:headEnd type="stealth" w="med" len="med"/>
              <a:tailEnd type="stealth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1" name="Line 33"/>
            <p:cNvSpPr>
              <a:spLocks noChangeShapeType="1"/>
            </p:cNvSpPr>
            <p:nvPr/>
          </p:nvSpPr>
          <p:spPr bwMode="auto">
            <a:xfrm>
              <a:off x="3456" y="1344"/>
              <a:ext cx="912" cy="1584"/>
            </a:xfrm>
            <a:prstGeom prst="line">
              <a:avLst/>
            </a:prstGeom>
            <a:noFill/>
            <a:ln w="25400">
              <a:solidFill>
                <a:srgbClr val="800080"/>
              </a:solidFill>
              <a:round/>
              <a:headEnd type="stealth" w="med" len="med"/>
              <a:tailEnd type="stealth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84" name="AutoShape 36"/>
          <p:cNvSpPr>
            <a:spLocks noChangeArrowheads="1"/>
          </p:cNvSpPr>
          <p:nvPr/>
        </p:nvSpPr>
        <p:spPr bwMode="auto">
          <a:xfrm>
            <a:off x="4038600" y="4572000"/>
            <a:ext cx="3810000" cy="1676400"/>
          </a:xfrm>
          <a:prstGeom prst="upArrowCallout">
            <a:avLst>
              <a:gd name="adj1" fmla="val 29356"/>
              <a:gd name="adj2" fmla="val 30871"/>
              <a:gd name="adj3" fmla="val 17426"/>
              <a:gd name="adj4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600" b="1" dirty="0">
                <a:latin typeface="Arial" charset="0"/>
              </a:rPr>
              <a:t>Important point:</a:t>
            </a:r>
            <a:r>
              <a:rPr lang="en-US" sz="1600" dirty="0">
                <a:latin typeface="Arial" charset="0"/>
              </a:rPr>
              <a:t> Once grazing management decisions are made, there are </a:t>
            </a:r>
            <a:r>
              <a:rPr lang="en-US" sz="1600" b="1" dirty="0">
                <a:latin typeface="Arial" charset="0"/>
              </a:rPr>
              <a:t>continual interactions</a:t>
            </a:r>
            <a:r>
              <a:rPr lang="en-US" sz="1600" dirty="0">
                <a:latin typeface="Arial" charset="0"/>
              </a:rPr>
              <a:t> between livestock, wildlife, &amp;  vegetation</a:t>
            </a:r>
            <a:endParaRPr lang="en-US" sz="14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Area Selection</a:t>
            </a:r>
          </a:p>
        </p:txBody>
      </p:sp>
      <p:sp>
        <p:nvSpPr>
          <p:cNvPr id="11267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Factors affecting area selection include: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Distance from Water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Vegetation Type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Topography (Slope)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Range Site (Soils)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Weather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Animal pests such as flies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Animal Species and Class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Management practices such as supplementation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Distance from Water</a:t>
            </a:r>
          </a:p>
        </p:txBody>
      </p:sp>
      <p:sp>
        <p:nvSpPr>
          <p:cNvPr id="1331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57200" y="1828800"/>
            <a:ext cx="8229600" cy="4724400"/>
          </a:xfrm>
        </p:spPr>
        <p:txBody>
          <a:bodyPr/>
          <a:lstStyle/>
          <a:p>
            <a:pPr eaLnBrk="1" hangingPunct="1">
              <a:spcAft>
                <a:spcPct val="30000"/>
              </a:spcAft>
              <a:defRPr/>
            </a:pPr>
            <a:r>
              <a:rPr lang="en-US" dirty="0" smtClean="0"/>
              <a:t>Recommended distances between watering points vary according to terrain, species of animal, and breed of livestock </a:t>
            </a:r>
          </a:p>
          <a:p>
            <a:pPr eaLnBrk="1" hangingPunct="1">
              <a:defRPr/>
            </a:pPr>
            <a:r>
              <a:rPr lang="en-US" dirty="0" smtClean="0"/>
              <a:t>General recommendations:</a:t>
            </a:r>
          </a:p>
          <a:p>
            <a:pPr lvl="1" eaLnBrk="1" hangingPunct="1">
              <a:defRPr/>
            </a:pPr>
            <a:r>
              <a:rPr lang="en-US" dirty="0" smtClean="0"/>
              <a:t>Rough country: ≈ 0.5-mile max</a:t>
            </a:r>
          </a:p>
          <a:p>
            <a:pPr lvl="1" eaLnBrk="1" hangingPunct="1">
              <a:defRPr/>
            </a:pPr>
            <a:r>
              <a:rPr lang="en-US" dirty="0" smtClean="0"/>
              <a:t>Rolling country: 1.0-mile max</a:t>
            </a:r>
          </a:p>
          <a:p>
            <a:pPr lvl="1" eaLnBrk="1" hangingPunct="1">
              <a:defRPr/>
            </a:pPr>
            <a:r>
              <a:rPr lang="en-US" dirty="0" smtClean="0"/>
              <a:t>Flat sandy country: ≈ 1.5-mile max</a:t>
            </a:r>
          </a:p>
          <a:p>
            <a:pPr lvl="1" eaLnBrk="1" hangingPunct="1">
              <a:defRPr/>
            </a:pPr>
            <a:r>
              <a:rPr lang="en-US" dirty="0" smtClean="0"/>
              <a:t>Flat country ≈ 2.0-mile max</a:t>
            </a:r>
          </a:p>
          <a:p>
            <a:pPr lvl="1" eaLnBrk="1" hangingPunct="1">
              <a:buNone/>
              <a:defRPr/>
            </a:pPr>
            <a:r>
              <a:rPr lang="en-US" sz="2400" i="1" dirty="0" smtClean="0"/>
              <a:t>Often see very little use beyond these max distances</a:t>
            </a:r>
          </a:p>
          <a:p>
            <a:pPr lvl="1"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Vegetation Type</a:t>
            </a:r>
          </a:p>
        </p:txBody>
      </p:sp>
      <p:sp>
        <p:nvSpPr>
          <p:cNvPr id="1536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Herbivores select areas with vegetation that best meets their nutritional needs </a:t>
            </a:r>
          </a:p>
          <a:p>
            <a:pPr lvl="1" eaLnBrk="1" hangingPunct="1">
              <a:defRPr/>
            </a:pPr>
            <a:r>
              <a:rPr lang="en-US" dirty="0" smtClean="0"/>
              <a:t>Bulk grazers prefer open grasslands</a:t>
            </a:r>
          </a:p>
          <a:p>
            <a:pPr lvl="2" eaLnBrk="1" hangingPunct="1">
              <a:defRPr/>
            </a:pPr>
            <a:r>
              <a:rPr lang="en-US" dirty="0" smtClean="0"/>
              <a:t>Cattle, Buffalo, White rhinos</a:t>
            </a:r>
          </a:p>
          <a:p>
            <a:pPr lvl="1" eaLnBrk="1" hangingPunct="1">
              <a:defRPr/>
            </a:pPr>
            <a:r>
              <a:rPr lang="en-US" dirty="0" smtClean="0"/>
              <a:t>Browsers prefer wooded areas</a:t>
            </a:r>
          </a:p>
          <a:p>
            <a:pPr lvl="2" eaLnBrk="1" hangingPunct="1">
              <a:defRPr/>
            </a:pPr>
            <a:r>
              <a:rPr lang="en-US" dirty="0" smtClean="0"/>
              <a:t>Mule deer, Giraffes, Black rhinos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r>
              <a:rPr lang="en-US" dirty="0" smtClean="0"/>
              <a:t>How do we change livestock distribution?</a:t>
            </a:r>
            <a:endParaRPr lang="en-US" dirty="0"/>
          </a:p>
        </p:txBody>
      </p:sp>
      <p:pic>
        <p:nvPicPr>
          <p:cNvPr id="4" name="Picture 4"/>
          <p:cNvPicPr>
            <a:picLocks noChangeArrowheads="1"/>
          </p:cNvPicPr>
          <p:nvPr/>
        </p:nvPicPr>
        <p:blipFill>
          <a:blip r:embed="rId2" cstate="print"/>
          <a:srcRect l="12039" t="26048" r="10690" b="18272"/>
          <a:stretch>
            <a:fillRect/>
          </a:stretch>
        </p:blipFill>
        <p:spPr bwMode="auto">
          <a:xfrm>
            <a:off x="903288" y="2217738"/>
            <a:ext cx="2341563" cy="372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E:\mountian-grazing-cows.jpg"/>
          <p:cNvPicPr>
            <a:picLocks noChangeAspect="1" noChangeArrowheads="1"/>
          </p:cNvPicPr>
          <p:nvPr/>
        </p:nvPicPr>
        <p:blipFill>
          <a:blip r:embed="rId3" cstate="print">
            <a:lum bright="24000" contrast="30000"/>
          </a:blip>
          <a:srcRect l="20352" t="2258" r="40094" b="10110"/>
          <a:stretch>
            <a:fillRect/>
          </a:stretch>
        </p:blipFill>
        <p:spPr bwMode="auto">
          <a:xfrm>
            <a:off x="6191251" y="2197100"/>
            <a:ext cx="2417763" cy="377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3670301" y="3821113"/>
            <a:ext cx="2006600" cy="520700"/>
          </a:xfrm>
          <a:custGeom>
            <a:avLst/>
            <a:gdLst>
              <a:gd name="T0" fmla="*/ 948 w 21600"/>
              <a:gd name="T1" fmla="*/ 0 h 21600"/>
              <a:gd name="T2" fmla="*/ 0 w 21600"/>
              <a:gd name="T3" fmla="*/ 164 h 21600"/>
              <a:gd name="T4" fmla="*/ 948 w 21600"/>
              <a:gd name="T5" fmla="*/ 328 h 21600"/>
              <a:gd name="T6" fmla="*/ 1264 w 21600"/>
              <a:gd name="T7" fmla="*/ 164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66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200" dirty="0" smtClean="0"/>
              <a:t>Improving Livestock Distribution</a:t>
            </a:r>
            <a:endParaRPr lang="en-US" sz="4000" b="1" dirty="0" smtClean="0"/>
          </a:p>
        </p:txBody>
      </p:sp>
      <p:sp>
        <p:nvSpPr>
          <p:cNvPr id="2048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spcAft>
                <a:spcPct val="30000"/>
              </a:spcAft>
              <a:defRPr/>
            </a:pPr>
            <a:r>
              <a:rPr lang="en-US" dirty="0" smtClean="0"/>
              <a:t>Provide supplemental feeds/mineral licks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Cattle move from water to grazing to salt: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dirty="0" smtClean="0"/>
              <a:t>Change location of salt-mineral licks</a:t>
            </a:r>
          </a:p>
          <a:p>
            <a:pPr lvl="2" eaLnBrk="1" hangingPunct="1">
              <a:lnSpc>
                <a:spcPct val="90000"/>
              </a:lnSpc>
              <a:spcAft>
                <a:spcPct val="30000"/>
              </a:spcAft>
              <a:defRPr/>
            </a:pPr>
            <a:r>
              <a:rPr lang="en-US" dirty="0" smtClean="0"/>
              <a:t>Place salt away from water in areas that grazing animals are avoiding </a:t>
            </a:r>
          </a:p>
          <a:p>
            <a:pPr eaLnBrk="1" hangingPunct="1">
              <a:lnSpc>
                <a:spcPct val="90000"/>
              </a:lnSpc>
              <a:spcAft>
                <a:spcPct val="30000"/>
              </a:spcAft>
              <a:defRPr/>
            </a:pPr>
            <a:r>
              <a:rPr lang="en-US" dirty="0" smtClean="0"/>
              <a:t>Grazing systems that reduce pasture size and significantly increase animal density may improve livestock grazing distribution.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200" dirty="0" smtClean="0"/>
              <a:t>Improving Livestock Distribution</a:t>
            </a:r>
          </a:p>
        </p:txBody>
      </p:sp>
      <p:sp>
        <p:nvSpPr>
          <p:cNvPr id="21507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Aft>
                <a:spcPct val="30000"/>
              </a:spcAft>
              <a:defRPr/>
            </a:pPr>
            <a:r>
              <a:rPr lang="en-US" dirty="0" smtClean="0"/>
              <a:t>Prescribed burning</a:t>
            </a:r>
          </a:p>
          <a:p>
            <a:pPr lvl="1" eaLnBrk="1" hangingPunct="1">
              <a:defRPr/>
            </a:pPr>
            <a:r>
              <a:rPr lang="en-US" dirty="0" smtClean="0"/>
              <a:t>Removal of previous years’ growth</a:t>
            </a:r>
          </a:p>
          <a:p>
            <a:pPr lvl="2" eaLnBrk="1" hangingPunct="1">
              <a:spcAft>
                <a:spcPct val="30000"/>
              </a:spcAft>
              <a:defRPr/>
            </a:pPr>
            <a:r>
              <a:rPr lang="en-US" dirty="0" smtClean="0"/>
              <a:t>Greater access to new plant growth</a:t>
            </a:r>
          </a:p>
          <a:p>
            <a:pPr lvl="1" eaLnBrk="1" hangingPunct="1">
              <a:defRPr/>
            </a:pPr>
            <a:r>
              <a:rPr lang="en-US" dirty="0" smtClean="0"/>
              <a:t>Early spring fires can </a:t>
            </a:r>
          </a:p>
          <a:p>
            <a:pPr lvl="2" eaLnBrk="1" hangingPunct="1">
              <a:defRPr/>
            </a:pPr>
            <a:r>
              <a:rPr lang="en-US" dirty="0" smtClean="0"/>
              <a:t>Increase soil temperature</a:t>
            </a:r>
          </a:p>
          <a:p>
            <a:pPr lvl="2" eaLnBrk="1" hangingPunct="1">
              <a:defRPr/>
            </a:pPr>
            <a:r>
              <a:rPr lang="en-US" dirty="0" smtClean="0"/>
              <a:t>Initiate growth</a:t>
            </a:r>
          </a:p>
          <a:p>
            <a:pPr lvl="2" eaLnBrk="1" hangingPunct="1">
              <a:defRPr/>
            </a:pPr>
            <a:r>
              <a:rPr lang="en-US" dirty="0" smtClean="0"/>
              <a:t>Improve forage quality</a:t>
            </a:r>
          </a:p>
          <a:p>
            <a:pPr lvl="2" eaLnBrk="1" hangingPunct="1">
              <a:defRPr/>
            </a:pPr>
            <a:r>
              <a:rPr lang="en-US" dirty="0" smtClean="0"/>
              <a:t>Encourage earlier grazing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200" dirty="0" smtClean="0"/>
              <a:t>Improving Livestock Distribution</a:t>
            </a:r>
          </a:p>
        </p:txBody>
      </p:sp>
      <p:sp>
        <p:nvSpPr>
          <p:cNvPr id="2150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57200" y="1828801"/>
            <a:ext cx="8229600" cy="685800"/>
          </a:xfrm>
        </p:spPr>
        <p:txBody>
          <a:bodyPr/>
          <a:lstStyle/>
          <a:p>
            <a:pPr eaLnBrk="1" hangingPunct="1">
              <a:spcAft>
                <a:spcPct val="30000"/>
              </a:spcAft>
              <a:defRPr/>
            </a:pPr>
            <a:r>
              <a:rPr lang="en-US" dirty="0" smtClean="0"/>
              <a:t>Prescribed burning</a:t>
            </a:r>
          </a:p>
          <a:p>
            <a:pPr eaLnBrk="1" hangingPunct="1">
              <a:defRPr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2590800"/>
            <a:ext cx="3933825" cy="3252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 l="13441" t="3214" r="14751"/>
          <a:stretch>
            <a:fillRect/>
          </a:stretch>
        </p:blipFill>
        <p:spPr bwMode="auto">
          <a:xfrm>
            <a:off x="523129" y="2514600"/>
            <a:ext cx="3820271" cy="3497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419100" y="6149975"/>
            <a:ext cx="5651500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/>
              <a:t>Livestock observations in 2,000 acre pasture showing distribution for 15 days pre-burn (2004) and the subsequent June (2005). 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</a:rPr>
              <a:t>– David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</a:rPr>
              <a:t>Ganskopp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</a:rPr>
              <a:t> – ARS Eastern Oregon Agricultural Research Center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200" dirty="0" smtClean="0"/>
              <a:t>Improving Livestock Distribution</a:t>
            </a:r>
            <a:endParaRPr lang="en-US" sz="4000" dirty="0" smtClean="0"/>
          </a:p>
        </p:txBody>
      </p:sp>
      <p:sp>
        <p:nvSpPr>
          <p:cNvPr id="2253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762000" y="1828800"/>
            <a:ext cx="7772400" cy="495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Adjust kind/class of livestock</a:t>
            </a:r>
          </a:p>
          <a:p>
            <a:pPr lvl="1" eaLnBrk="1" hangingPunct="1">
              <a:defRPr/>
            </a:pPr>
            <a:r>
              <a:rPr lang="en-US" sz="2400" dirty="0" smtClean="0"/>
              <a:t>Changing animal species can improve livestock distribution depending on:</a:t>
            </a:r>
          </a:p>
          <a:p>
            <a:pPr lvl="2" eaLnBrk="1" hangingPunct="1">
              <a:defRPr/>
            </a:pPr>
            <a:r>
              <a:rPr lang="en-US" sz="2200" dirty="0" smtClean="0"/>
              <a:t>Vegetation composition</a:t>
            </a:r>
          </a:p>
          <a:p>
            <a:pPr lvl="2" eaLnBrk="1" hangingPunct="1">
              <a:defRPr/>
            </a:pPr>
            <a:r>
              <a:rPr lang="en-US" sz="2200" dirty="0" smtClean="0"/>
              <a:t>Water distribution</a:t>
            </a:r>
          </a:p>
          <a:p>
            <a:pPr lvl="2" eaLnBrk="1" hangingPunct="1">
              <a:spcAft>
                <a:spcPct val="30000"/>
              </a:spcAft>
              <a:defRPr/>
            </a:pPr>
            <a:r>
              <a:rPr lang="en-US" sz="2200" dirty="0" smtClean="0"/>
              <a:t>Topography </a:t>
            </a:r>
          </a:p>
          <a:p>
            <a:pPr lvl="1" eaLnBrk="1" hangingPunct="1">
              <a:spcBef>
                <a:spcPts val="0"/>
              </a:spcBef>
              <a:defRPr/>
            </a:pPr>
            <a:r>
              <a:rPr lang="en-US" sz="2400" dirty="0" smtClean="0"/>
              <a:t>Because of non-uniform plant composition, multi-species animal production systems can increase:</a:t>
            </a:r>
            <a:r>
              <a:rPr lang="en-US" dirty="0" smtClean="0"/>
              <a:t> </a:t>
            </a:r>
          </a:p>
          <a:p>
            <a:pPr lvl="2" eaLnBrk="1" hangingPunct="1">
              <a:defRPr/>
            </a:pPr>
            <a:r>
              <a:rPr lang="en-US" sz="2200" dirty="0" smtClean="0"/>
              <a:t>Herbivore distribution </a:t>
            </a:r>
          </a:p>
          <a:p>
            <a:pPr lvl="2" eaLnBrk="1" hangingPunct="1">
              <a:defRPr/>
            </a:pPr>
            <a:r>
              <a:rPr lang="en-US" sz="2200" dirty="0" smtClean="0"/>
              <a:t>Vegetation use </a:t>
            </a:r>
          </a:p>
          <a:p>
            <a:pPr lvl="2" eaLnBrk="1" hangingPunct="1">
              <a:defRPr/>
            </a:pPr>
            <a:r>
              <a:rPr lang="en-US" sz="2200" dirty="0" smtClean="0"/>
              <a:t>Animal production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200" dirty="0" smtClean="0"/>
              <a:t>Improving Livestock Distribution</a:t>
            </a:r>
          </a:p>
        </p:txBody>
      </p:sp>
      <p:sp>
        <p:nvSpPr>
          <p:cNvPr id="2457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Fencing can be used to control: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Area selective grazing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Season of use</a:t>
            </a:r>
          </a:p>
          <a:p>
            <a:pPr lvl="1" eaLnBrk="1" hangingPunct="1">
              <a:lnSpc>
                <a:spcPct val="90000"/>
              </a:lnSpc>
              <a:spcAft>
                <a:spcPct val="30000"/>
              </a:spcAft>
              <a:defRPr/>
            </a:pPr>
            <a:r>
              <a:rPr lang="en-US" dirty="0" smtClean="0"/>
              <a:t>Rotational grazing systems</a:t>
            </a:r>
          </a:p>
          <a:p>
            <a:pPr lvl="1" eaLnBrk="1" hangingPunct="1">
              <a:lnSpc>
                <a:spcPct val="90000"/>
              </a:lnSpc>
              <a:spcAft>
                <a:spcPct val="30000"/>
              </a:spcAft>
              <a:defRPr/>
            </a:pPr>
            <a:r>
              <a:rPr lang="en-US" dirty="0" smtClean="0"/>
              <a:t>Use of high-value forages such as hay crops</a:t>
            </a:r>
          </a:p>
          <a:p>
            <a:pPr lvl="1" eaLnBrk="1" hangingPunct="1">
              <a:lnSpc>
                <a:spcPct val="90000"/>
              </a:lnSpc>
              <a:spcAft>
                <a:spcPct val="30000"/>
              </a:spcAft>
              <a:defRPr/>
            </a:pPr>
            <a:r>
              <a:rPr lang="en-US" dirty="0" smtClean="0"/>
              <a:t>Movement of wildlife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200" dirty="0" smtClean="0"/>
              <a:t>Livestock Distribution</a:t>
            </a:r>
          </a:p>
        </p:txBody>
      </p:sp>
      <p:sp>
        <p:nvSpPr>
          <p:cNvPr id="2560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914400" y="2057400"/>
            <a:ext cx="7772400" cy="4343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Negative Aspects of Fencing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Cost prohibitive where productivity is low</a:t>
            </a:r>
          </a:p>
          <a:p>
            <a:pPr lvl="1" eaLnBrk="1" hangingPunct="1">
              <a:lnSpc>
                <a:spcPct val="90000"/>
              </a:lnSpc>
              <a:spcAft>
                <a:spcPct val="30000"/>
              </a:spcAft>
              <a:defRPr/>
            </a:pPr>
            <a:r>
              <a:rPr lang="en-US" dirty="0" smtClean="0"/>
              <a:t>Electric fences are less costly to construct than standard barbed wire but more expensive to maintain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Restrict movement of some wild species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High-fencing to control game species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Grazing Principles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915400" cy="4302125"/>
          </a:xfrm>
        </p:spPr>
        <p:txBody>
          <a:bodyPr/>
          <a:lstStyle/>
          <a:p>
            <a:r>
              <a:rPr lang="en-US" dirty="0" smtClean="0"/>
              <a:t>Which animal(s)?  -</a:t>
            </a:r>
            <a:r>
              <a:rPr lang="en-US" b="1" dirty="0" smtClean="0"/>
              <a:t>Animal Species &amp; Class</a:t>
            </a:r>
            <a:endParaRPr lang="en-US" dirty="0" smtClean="0"/>
          </a:p>
          <a:p>
            <a:r>
              <a:rPr lang="en-US" dirty="0" smtClean="0"/>
              <a:t>How many animals? -</a:t>
            </a:r>
            <a:r>
              <a:rPr lang="en-US" b="1" dirty="0" smtClean="0"/>
              <a:t>Stocking Rate</a:t>
            </a:r>
          </a:p>
          <a:p>
            <a:r>
              <a:rPr lang="en-US" dirty="0" smtClean="0"/>
              <a:t>When to grazing or not graze? </a:t>
            </a:r>
            <a:r>
              <a:rPr lang="en-US" b="1" dirty="0" smtClean="0"/>
              <a:t>-Grazing Season</a:t>
            </a:r>
          </a:p>
          <a:p>
            <a:r>
              <a:rPr lang="en-US" dirty="0" smtClean="0"/>
              <a:t>How long to graze or rest? - </a:t>
            </a:r>
            <a:r>
              <a:rPr lang="en-US" b="1" dirty="0" smtClean="0"/>
              <a:t>Duration of Grazing</a:t>
            </a:r>
          </a:p>
          <a:p>
            <a:r>
              <a:rPr lang="en-US" dirty="0" smtClean="0"/>
              <a:t>Where animals graze on landscape?</a:t>
            </a:r>
            <a:r>
              <a:rPr lang="en-US" b="1" dirty="0" smtClean="0"/>
              <a:t> -Distribution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in a Grazing Mgmt Plan: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8006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Research past grazing history and issues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Determine current conditions &amp; resources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Identify goals and concerns of land owner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Consider grazing strategies to address goals &amp; concerns including other land mgmt. goals:</a:t>
            </a:r>
          </a:p>
          <a:p>
            <a:pPr marL="952500" lvl="1" indent="-514350"/>
            <a:r>
              <a:rPr lang="en-US" dirty="0" smtClean="0"/>
              <a:t>Wildlife</a:t>
            </a:r>
          </a:p>
          <a:p>
            <a:pPr marL="952500" lvl="1" indent="-514350"/>
            <a:r>
              <a:rPr lang="en-US" dirty="0" smtClean="0"/>
              <a:t>Fire</a:t>
            </a:r>
          </a:p>
          <a:p>
            <a:pPr marL="952500" lvl="1" indent="-514350"/>
            <a:r>
              <a:rPr lang="en-US" dirty="0" smtClean="0"/>
              <a:t>Weeds</a:t>
            </a:r>
          </a:p>
          <a:p>
            <a:pPr marL="952500" lvl="1" indent="-514350"/>
            <a:r>
              <a:rPr lang="en-US" dirty="0" smtClean="0"/>
              <a:t>Water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in a Grazing Mgmt Plan: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724400"/>
          </a:xfrm>
        </p:spPr>
        <p:txBody>
          <a:bodyPr/>
          <a:lstStyle/>
          <a:p>
            <a:pPr marL="514350" indent="-514350">
              <a:buFont typeface="+mj-lt"/>
              <a:buAutoNum type="arabicPeriod" startAt="5"/>
            </a:pPr>
            <a:r>
              <a:rPr lang="en-US" dirty="0" smtClean="0"/>
              <a:t>Develop grazing plan</a:t>
            </a:r>
          </a:p>
          <a:p>
            <a:pPr marL="952500" lvl="1" indent="-514350"/>
            <a:r>
              <a:rPr lang="en-US" dirty="0" smtClean="0"/>
              <a:t>what species and type of animal</a:t>
            </a:r>
          </a:p>
          <a:p>
            <a:pPr marL="952500" lvl="1" indent="-514350"/>
            <a:r>
              <a:rPr lang="en-US" dirty="0" smtClean="0"/>
              <a:t>how many</a:t>
            </a:r>
          </a:p>
          <a:p>
            <a:pPr marL="952500" lvl="1" indent="-514350"/>
            <a:r>
              <a:rPr lang="en-US" dirty="0" smtClean="0"/>
              <a:t>season of grazing</a:t>
            </a:r>
          </a:p>
          <a:p>
            <a:pPr marL="952500" lvl="1" indent="-514350"/>
            <a:r>
              <a:rPr lang="en-US" dirty="0" smtClean="0"/>
              <a:t>how long and how often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n-US" dirty="0" smtClean="0"/>
              <a:t>Consider laws and policies</a:t>
            </a:r>
          </a:p>
          <a:p>
            <a:pPr marL="952500" lvl="1" indent="-514350"/>
            <a:r>
              <a:rPr lang="en-US" dirty="0" smtClean="0"/>
              <a:t>Clean Water Act</a:t>
            </a:r>
          </a:p>
          <a:p>
            <a:pPr marL="952500" lvl="1" indent="-514350"/>
            <a:r>
              <a:rPr lang="en-US" dirty="0" smtClean="0"/>
              <a:t>Endangered Species Act</a:t>
            </a:r>
          </a:p>
          <a:p>
            <a:pPr marL="952500" lvl="1" indent="-514350"/>
            <a:r>
              <a:rPr lang="en-US" dirty="0" smtClean="0"/>
              <a:t>Agency Policies (i.e., NEPA)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D524B96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1828800"/>
            <a:ext cx="4727898" cy="4621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in a Grazing Mgmt Plan: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4419600" cy="4302125"/>
          </a:xfrm>
        </p:spPr>
        <p:txBody>
          <a:bodyPr/>
          <a:lstStyle/>
          <a:p>
            <a:pPr marL="514350" indent="-514350">
              <a:buFont typeface="+mj-lt"/>
              <a:buAutoNum type="arabicPeriod" startAt="7"/>
            </a:pPr>
            <a:r>
              <a:rPr lang="en-US" dirty="0" smtClean="0"/>
              <a:t>Re-evaluate plan throughout season and adjust on regular basis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477000" y="1600200"/>
            <a:ext cx="2209800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One Example of a </a:t>
            </a:r>
            <a:br>
              <a:rPr lang="en-US" dirty="0" smtClean="0"/>
            </a:br>
            <a:r>
              <a:rPr lang="en-US" dirty="0" smtClean="0"/>
              <a:t>Planning Model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Grazing Principles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915400" cy="4302125"/>
          </a:xfrm>
        </p:spPr>
        <p:txBody>
          <a:bodyPr/>
          <a:lstStyle/>
          <a:p>
            <a:r>
              <a:rPr lang="en-US" dirty="0" smtClean="0"/>
              <a:t>Which animal(s)?  -</a:t>
            </a:r>
            <a:r>
              <a:rPr lang="en-US" b="1" dirty="0" smtClean="0"/>
              <a:t>Animal Species &amp; Class</a:t>
            </a:r>
            <a:endParaRPr lang="en-US" dirty="0" smtClean="0"/>
          </a:p>
          <a:p>
            <a:r>
              <a:rPr lang="en-US" dirty="0" smtClean="0"/>
              <a:t>How many animals? -</a:t>
            </a:r>
            <a:r>
              <a:rPr lang="en-US" b="1" dirty="0" smtClean="0"/>
              <a:t>Stocking Rate</a:t>
            </a:r>
          </a:p>
          <a:p>
            <a:r>
              <a:rPr lang="en-US" dirty="0" smtClean="0"/>
              <a:t>When to grazing or not graze? </a:t>
            </a:r>
            <a:r>
              <a:rPr lang="en-US" b="1" dirty="0" smtClean="0"/>
              <a:t>-Grazing Season</a:t>
            </a:r>
          </a:p>
          <a:p>
            <a:r>
              <a:rPr lang="en-US" dirty="0" smtClean="0"/>
              <a:t>How long to graze or rest? - </a:t>
            </a:r>
            <a:r>
              <a:rPr lang="en-US" b="1" dirty="0" smtClean="0"/>
              <a:t>Duration of Grazing</a:t>
            </a:r>
          </a:p>
          <a:p>
            <a:r>
              <a:rPr lang="en-US" dirty="0" smtClean="0"/>
              <a:t>Where animals graze on landscape?</a:t>
            </a:r>
            <a:r>
              <a:rPr lang="en-US" b="1" dirty="0" smtClean="0"/>
              <a:t> -Distribution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19200" y="5235714"/>
            <a:ext cx="472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Grazing System</a:t>
            </a:r>
            <a:endParaRPr lang="en-US" sz="4000" b="1" dirty="0">
              <a:solidFill>
                <a:schemeClr val="accent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Freeform 4"/>
          <p:cNvSpPr/>
          <p:nvPr/>
        </p:nvSpPr>
        <p:spPr bwMode="auto">
          <a:xfrm>
            <a:off x="0" y="3352800"/>
            <a:ext cx="1200765" cy="2209800"/>
          </a:xfrm>
          <a:custGeom>
            <a:avLst/>
            <a:gdLst>
              <a:gd name="connsiteX0" fmla="*/ 1150375 w 1150375"/>
              <a:gd name="connsiteY0" fmla="*/ 1519084 h 1519084"/>
              <a:gd name="connsiteX1" fmla="*/ 103239 w 1150375"/>
              <a:gd name="connsiteY1" fmla="*/ 825909 h 1519084"/>
              <a:gd name="connsiteX2" fmla="*/ 530942 w 1150375"/>
              <a:gd name="connsiteY2" fmla="*/ 0 h 1519084"/>
              <a:gd name="connsiteX0" fmla="*/ 1222888 w 1832488"/>
              <a:gd name="connsiteY0" fmla="*/ 1519084 h 1791929"/>
              <a:gd name="connsiteX1" fmla="*/ 1657965 w 1832488"/>
              <a:gd name="connsiteY1" fmla="*/ 1676400 h 1791929"/>
              <a:gd name="connsiteX2" fmla="*/ 175752 w 1832488"/>
              <a:gd name="connsiteY2" fmla="*/ 825909 h 1791929"/>
              <a:gd name="connsiteX3" fmla="*/ 603455 w 1832488"/>
              <a:gd name="connsiteY3" fmla="*/ 0 h 1791929"/>
              <a:gd name="connsiteX0" fmla="*/ 1657965 w 1657965"/>
              <a:gd name="connsiteY0" fmla="*/ 1676400 h 1676400"/>
              <a:gd name="connsiteX1" fmla="*/ 175752 w 1657965"/>
              <a:gd name="connsiteY1" fmla="*/ 825909 h 1676400"/>
              <a:gd name="connsiteX2" fmla="*/ 603455 w 1657965"/>
              <a:gd name="connsiteY2" fmla="*/ 0 h 167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57965" h="1676400">
                <a:moveTo>
                  <a:pt x="1657965" y="1676400"/>
                </a:moveTo>
                <a:cubicBezTo>
                  <a:pt x="1483442" y="1560871"/>
                  <a:pt x="351504" y="1105309"/>
                  <a:pt x="175752" y="825909"/>
                </a:cubicBezTo>
                <a:cubicBezTo>
                  <a:pt x="0" y="546509"/>
                  <a:pt x="337984" y="286364"/>
                  <a:pt x="603455" y="0"/>
                </a:cubicBezTo>
              </a:path>
            </a:pathLst>
          </a:custGeom>
          <a:noFill/>
          <a:ln w="381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stealth" w="lg" len="lg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144496" y="3886200"/>
            <a:ext cx="1056270" cy="1828800"/>
          </a:xfrm>
          <a:custGeom>
            <a:avLst/>
            <a:gdLst>
              <a:gd name="connsiteX0" fmla="*/ 1150375 w 1150375"/>
              <a:gd name="connsiteY0" fmla="*/ 1519084 h 1519084"/>
              <a:gd name="connsiteX1" fmla="*/ 103239 w 1150375"/>
              <a:gd name="connsiteY1" fmla="*/ 825909 h 1519084"/>
              <a:gd name="connsiteX2" fmla="*/ 530942 w 1150375"/>
              <a:gd name="connsiteY2" fmla="*/ 0 h 1519084"/>
              <a:gd name="connsiteX0" fmla="*/ 1222888 w 1832488"/>
              <a:gd name="connsiteY0" fmla="*/ 1519084 h 1791929"/>
              <a:gd name="connsiteX1" fmla="*/ 1657965 w 1832488"/>
              <a:gd name="connsiteY1" fmla="*/ 1676400 h 1791929"/>
              <a:gd name="connsiteX2" fmla="*/ 175752 w 1832488"/>
              <a:gd name="connsiteY2" fmla="*/ 825909 h 1791929"/>
              <a:gd name="connsiteX3" fmla="*/ 603455 w 1832488"/>
              <a:gd name="connsiteY3" fmla="*/ 0 h 1791929"/>
              <a:gd name="connsiteX0" fmla="*/ 1657965 w 1657965"/>
              <a:gd name="connsiteY0" fmla="*/ 1676400 h 1676400"/>
              <a:gd name="connsiteX1" fmla="*/ 175752 w 1657965"/>
              <a:gd name="connsiteY1" fmla="*/ 825909 h 1676400"/>
              <a:gd name="connsiteX2" fmla="*/ 603455 w 1657965"/>
              <a:gd name="connsiteY2" fmla="*/ 0 h 1676400"/>
              <a:gd name="connsiteX0" fmla="*/ 1547352 w 1547352"/>
              <a:gd name="connsiteY0" fmla="*/ 1676400 h 1676400"/>
              <a:gd name="connsiteX1" fmla="*/ 175752 w 1547352"/>
              <a:gd name="connsiteY1" fmla="*/ 685800 h 1676400"/>
              <a:gd name="connsiteX2" fmla="*/ 492842 w 1547352"/>
              <a:gd name="connsiteY2" fmla="*/ 0 h 1676400"/>
              <a:gd name="connsiteX0" fmla="*/ 1496551 w 1496551"/>
              <a:gd name="connsiteY0" fmla="*/ 1676400 h 1676400"/>
              <a:gd name="connsiteX1" fmla="*/ 1191750 w 1496551"/>
              <a:gd name="connsiteY1" fmla="*/ 1219200 h 1676400"/>
              <a:gd name="connsiteX2" fmla="*/ 124951 w 1496551"/>
              <a:gd name="connsiteY2" fmla="*/ 685800 h 1676400"/>
              <a:gd name="connsiteX3" fmla="*/ 442041 w 1496551"/>
              <a:gd name="connsiteY3" fmla="*/ 0 h 1676400"/>
              <a:gd name="connsiteX0" fmla="*/ 1496551 w 1496551"/>
              <a:gd name="connsiteY0" fmla="*/ 1676400 h 1676400"/>
              <a:gd name="connsiteX1" fmla="*/ 1267950 w 1496551"/>
              <a:gd name="connsiteY1" fmla="*/ 1295400 h 1676400"/>
              <a:gd name="connsiteX2" fmla="*/ 1191750 w 1496551"/>
              <a:gd name="connsiteY2" fmla="*/ 1219200 h 1676400"/>
              <a:gd name="connsiteX3" fmla="*/ 124951 w 1496551"/>
              <a:gd name="connsiteY3" fmla="*/ 685800 h 1676400"/>
              <a:gd name="connsiteX4" fmla="*/ 442041 w 1496551"/>
              <a:gd name="connsiteY4" fmla="*/ 0 h 1676400"/>
              <a:gd name="connsiteX0" fmla="*/ 1496551 w 1496551"/>
              <a:gd name="connsiteY0" fmla="*/ 1676400 h 1676400"/>
              <a:gd name="connsiteX1" fmla="*/ 1191750 w 1496551"/>
              <a:gd name="connsiteY1" fmla="*/ 1219200 h 1676400"/>
              <a:gd name="connsiteX2" fmla="*/ 124951 w 1496551"/>
              <a:gd name="connsiteY2" fmla="*/ 685800 h 1676400"/>
              <a:gd name="connsiteX3" fmla="*/ 442041 w 1496551"/>
              <a:gd name="connsiteY3" fmla="*/ 0 h 1676400"/>
              <a:gd name="connsiteX0" fmla="*/ 1191750 w 1191750"/>
              <a:gd name="connsiteY0" fmla="*/ 1219200 h 1219200"/>
              <a:gd name="connsiteX1" fmla="*/ 124951 w 1191750"/>
              <a:gd name="connsiteY1" fmla="*/ 685800 h 1219200"/>
              <a:gd name="connsiteX2" fmla="*/ 442041 w 1191750"/>
              <a:gd name="connsiteY2" fmla="*/ 0 h 1219200"/>
              <a:gd name="connsiteX0" fmla="*/ 1369551 w 1369551"/>
              <a:gd name="connsiteY0" fmla="*/ 1295400 h 1295400"/>
              <a:gd name="connsiteX1" fmla="*/ 150352 w 1369551"/>
              <a:gd name="connsiteY1" fmla="*/ 685800 h 1295400"/>
              <a:gd name="connsiteX2" fmla="*/ 467442 w 1369551"/>
              <a:gd name="connsiteY2" fmla="*/ 0 h 1295400"/>
              <a:gd name="connsiteX0" fmla="*/ 1458452 w 1458452"/>
              <a:gd name="connsiteY0" fmla="*/ 1295400 h 1295400"/>
              <a:gd name="connsiteX1" fmla="*/ 163052 w 1458452"/>
              <a:gd name="connsiteY1" fmla="*/ 685800 h 1295400"/>
              <a:gd name="connsiteX2" fmla="*/ 480142 w 1458452"/>
              <a:gd name="connsiteY2" fmla="*/ 0 h 129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58452" h="1295400">
                <a:moveTo>
                  <a:pt x="1458452" y="1295400"/>
                </a:moveTo>
                <a:cubicBezTo>
                  <a:pt x="1229852" y="1130300"/>
                  <a:pt x="326104" y="901700"/>
                  <a:pt x="163052" y="685800"/>
                </a:cubicBezTo>
                <a:cubicBezTo>
                  <a:pt x="0" y="469900"/>
                  <a:pt x="214671" y="286364"/>
                  <a:pt x="480142" y="0"/>
                </a:cubicBezTo>
              </a:path>
            </a:pathLst>
          </a:custGeom>
          <a:noFill/>
          <a:ln w="381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stealth" w="lg" len="lg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b="1" dirty="0" smtClean="0"/>
              <a:t>A Good Grazing System Should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Take into account plant physiology and life history</a:t>
            </a:r>
          </a:p>
          <a:p>
            <a:r>
              <a:rPr lang="en-US" sz="2800" dirty="0" smtClean="0"/>
              <a:t>Be suited to kinds of plants present</a:t>
            </a:r>
          </a:p>
          <a:p>
            <a:r>
              <a:rPr lang="en-US" sz="2800" dirty="0" smtClean="0"/>
              <a:t>Be adapted to soil conditions</a:t>
            </a:r>
          </a:p>
          <a:p>
            <a:r>
              <a:rPr lang="en-US" sz="2800" dirty="0" smtClean="0"/>
              <a:t>Improve range condition and forage production by favoring desired plants</a:t>
            </a:r>
          </a:p>
          <a:p>
            <a:r>
              <a:rPr lang="en-US" sz="2800" dirty="0" smtClean="0"/>
              <a:t>Not be detrimental to animal gains</a:t>
            </a:r>
          </a:p>
          <a:p>
            <a:r>
              <a:rPr lang="en-US" sz="2800" dirty="0" smtClean="0"/>
              <a:t>Be practical to implement in a ranching operation</a:t>
            </a:r>
            <a:endParaRPr 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534400" cy="1143000"/>
          </a:xfrm>
        </p:spPr>
        <p:txBody>
          <a:bodyPr/>
          <a:lstStyle/>
          <a:p>
            <a:r>
              <a:rPr lang="en-US" dirty="0" smtClean="0"/>
              <a:t> </a:t>
            </a:r>
            <a:br>
              <a:rPr lang="en-US" dirty="0" smtClean="0"/>
            </a:br>
            <a:r>
              <a:rPr lang="en-US" sz="4000" b="1" dirty="0" smtClean="0"/>
              <a:t>Objectives for good grazing system: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Restoration of forage plant vigor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Allowing plants to produce seeds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Heavier and more uniform utilization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Increased animal production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534400" cy="1143000"/>
          </a:xfrm>
        </p:spPr>
        <p:txBody>
          <a:bodyPr/>
          <a:lstStyle/>
          <a:p>
            <a:r>
              <a:rPr lang="en-US" dirty="0" smtClean="0"/>
              <a:t> </a:t>
            </a:r>
            <a:br>
              <a:rPr lang="en-US" dirty="0" smtClean="0"/>
            </a:br>
            <a:r>
              <a:rPr lang="en-US" sz="4000" b="1" dirty="0" smtClean="0"/>
              <a:t>Objectives for good grazing system: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Restoration of forage plant vigor</a:t>
            </a:r>
          </a:p>
          <a:p>
            <a:r>
              <a:rPr lang="en-US" dirty="0" smtClean="0"/>
              <a:t>Allowing plants to produce seeds</a:t>
            </a:r>
          </a:p>
          <a:p>
            <a:r>
              <a:rPr lang="en-US" dirty="0" smtClean="0"/>
              <a:t>Patchy  or more uniform utilization</a:t>
            </a:r>
          </a:p>
          <a:p>
            <a:r>
              <a:rPr lang="en-US" dirty="0" smtClean="0"/>
              <a:t>Increased animal production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Grazing Management Principles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915400" cy="4302125"/>
          </a:xfrm>
        </p:spPr>
        <p:txBody>
          <a:bodyPr/>
          <a:lstStyle/>
          <a:p>
            <a:r>
              <a:rPr lang="en-US" dirty="0" smtClean="0"/>
              <a:t>Which animal(s)?  -</a:t>
            </a:r>
            <a:r>
              <a:rPr lang="en-US" b="1" dirty="0" smtClean="0"/>
              <a:t>Animal Species &amp; Class</a:t>
            </a:r>
            <a:endParaRPr lang="en-US" dirty="0" smtClean="0"/>
          </a:p>
          <a:p>
            <a:r>
              <a:rPr lang="en-US" dirty="0" smtClean="0"/>
              <a:t>How many animals? -</a:t>
            </a:r>
            <a:r>
              <a:rPr lang="en-US" b="1" dirty="0" smtClean="0"/>
              <a:t>Stocking Rate</a:t>
            </a:r>
          </a:p>
          <a:p>
            <a:r>
              <a:rPr lang="en-US" dirty="0" smtClean="0"/>
              <a:t>When to grazing or not graze? -</a:t>
            </a:r>
            <a:r>
              <a:rPr lang="en-US" b="1" dirty="0" smtClean="0"/>
              <a:t>Grazing Season</a:t>
            </a:r>
          </a:p>
          <a:p>
            <a:r>
              <a:rPr lang="en-US" dirty="0" smtClean="0"/>
              <a:t>How long to graze or rest? -</a:t>
            </a:r>
            <a:r>
              <a:rPr lang="en-US" b="1" dirty="0" smtClean="0"/>
              <a:t>Duration of Grazing</a:t>
            </a:r>
          </a:p>
          <a:p>
            <a:r>
              <a:rPr lang="en-US" dirty="0" smtClean="0"/>
              <a:t>Where animals graze on landscape? -</a:t>
            </a:r>
            <a:r>
              <a:rPr lang="en-US" b="1" dirty="0" smtClean="0"/>
              <a:t>Distribution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19200" y="5235714"/>
            <a:ext cx="594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Now for the Details….</a:t>
            </a:r>
            <a:endParaRPr lang="en-US" sz="4000" b="1" i="1" dirty="0">
              <a:solidFill>
                <a:schemeClr val="accent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Animal Species &amp; Class</a:t>
            </a:r>
          </a:p>
        </p:txBody>
      </p:sp>
      <p:sp>
        <p:nvSpPr>
          <p:cNvPr id="43011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Kind of animal (species)</a:t>
            </a:r>
          </a:p>
          <a:p>
            <a:pPr lvl="1" eaLnBrk="1" hangingPunct="1">
              <a:defRPr/>
            </a:pPr>
            <a:r>
              <a:rPr lang="en-US" sz="2400" dirty="0" smtClean="0"/>
              <a:t>Cattle, sheep, goat, horse, wildlife species</a:t>
            </a:r>
          </a:p>
          <a:p>
            <a:pPr eaLnBrk="1" hangingPunct="1">
              <a:defRPr/>
            </a:pPr>
            <a:r>
              <a:rPr lang="en-US" sz="2800" dirty="0" smtClean="0"/>
              <a:t>Class of animal (age, sex, physiological status)</a:t>
            </a:r>
          </a:p>
          <a:p>
            <a:pPr lvl="1" eaLnBrk="1" hangingPunct="1">
              <a:defRPr/>
            </a:pPr>
            <a:r>
              <a:rPr lang="en-US" sz="2400" dirty="0" smtClean="0"/>
              <a:t>Reproductive -- pregnant or open</a:t>
            </a:r>
          </a:p>
          <a:p>
            <a:pPr lvl="1" eaLnBrk="1" hangingPunct="1">
              <a:defRPr/>
            </a:pPr>
            <a:r>
              <a:rPr lang="en-US" sz="2400" dirty="0" smtClean="0"/>
              <a:t>Age -- mature or young</a:t>
            </a:r>
          </a:p>
          <a:p>
            <a:pPr lvl="1" eaLnBrk="1" hangingPunct="1">
              <a:defRPr/>
            </a:pPr>
            <a:r>
              <a:rPr lang="en-US" sz="2400" dirty="0" smtClean="0"/>
              <a:t>Lactating or dry</a:t>
            </a:r>
          </a:p>
          <a:p>
            <a:pPr eaLnBrk="1" hangingPunct="1">
              <a:defRPr/>
            </a:pPr>
            <a:r>
              <a:rPr lang="en-US" sz="2800" dirty="0" smtClean="0"/>
              <a:t>Adaptation to climate and forage quality</a:t>
            </a:r>
          </a:p>
          <a:p>
            <a:pPr lvl="1" eaLnBrk="1" hangingPunct="1">
              <a:defRPr/>
            </a:pPr>
            <a:r>
              <a:rPr lang="en-US" sz="2400" dirty="0" smtClean="0"/>
              <a:t>Breed of animal</a:t>
            </a:r>
          </a:p>
          <a:p>
            <a:pPr lvl="1" eaLnBrk="1" hangingPunct="1">
              <a:defRPr/>
            </a:pPr>
            <a:r>
              <a:rPr lang="en-US" sz="2400" dirty="0" smtClean="0"/>
              <a:t>Genetic potential for growth and lactation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Quadrant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Quadran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Quadrant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Quadrant</Template>
  <TotalTime>3898</TotalTime>
  <Words>1860</Words>
  <Application>Microsoft Office PowerPoint</Application>
  <PresentationFormat>On-screen Show (4:3)</PresentationFormat>
  <Paragraphs>324</Paragraphs>
  <Slides>32</Slides>
  <Notes>23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Quadrant</vt:lpstr>
      <vt:lpstr>Chart</vt:lpstr>
      <vt:lpstr>Grazing Management  Principles</vt:lpstr>
      <vt:lpstr>Slide 2</vt:lpstr>
      <vt:lpstr>Grazing Principles</vt:lpstr>
      <vt:lpstr>Grazing Principles</vt:lpstr>
      <vt:lpstr>A Good Grazing System Should</vt:lpstr>
      <vt:lpstr>  Objectives for good grazing system:</vt:lpstr>
      <vt:lpstr>  Objectives for good grazing system:</vt:lpstr>
      <vt:lpstr>Grazing Management Principles</vt:lpstr>
      <vt:lpstr>Animal Species &amp; Class</vt:lpstr>
      <vt:lpstr>Animal Species &amp; Class</vt:lpstr>
      <vt:lpstr>Chose Animal Species &amp; Class</vt:lpstr>
      <vt:lpstr>Stocking Rate</vt:lpstr>
      <vt:lpstr>Grazing Principles</vt:lpstr>
      <vt:lpstr>Grazing systems</vt:lpstr>
      <vt:lpstr>Season of Use = Grazing Season</vt:lpstr>
      <vt:lpstr>Timing of Grazing</vt:lpstr>
      <vt:lpstr>Grazing Season vs Growing Season</vt:lpstr>
      <vt:lpstr>Grazing Distribution  Where Animals Graze</vt:lpstr>
      <vt:lpstr> Grazing Distribution  Where Animals Graze</vt:lpstr>
      <vt:lpstr>Area Selection</vt:lpstr>
      <vt:lpstr>Distance from Water</vt:lpstr>
      <vt:lpstr>Vegetation Type</vt:lpstr>
      <vt:lpstr>How do we change livestock distribution?</vt:lpstr>
      <vt:lpstr>Improving Livestock Distribution</vt:lpstr>
      <vt:lpstr>Improving Livestock Distribution</vt:lpstr>
      <vt:lpstr>Improving Livestock Distribution</vt:lpstr>
      <vt:lpstr>Improving Livestock Distribution</vt:lpstr>
      <vt:lpstr>Improving Livestock Distribution</vt:lpstr>
      <vt:lpstr>Livestock Distribution</vt:lpstr>
      <vt:lpstr>Steps in a Grazing Mgmt Plan:</vt:lpstr>
      <vt:lpstr>Steps in a Grazing Mgmt Plan:</vt:lpstr>
      <vt:lpstr>Steps in a Grazing Mgmt Plan:</vt:lpstr>
    </vt:vector>
  </TitlesOfParts>
  <Company>AEE, University of Idaho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Rangeland Plant Identification</dc:title>
  <dc:creator>Karen Launchbaugh</dc:creator>
  <cp:lastModifiedBy>Karen&amp;Karl</cp:lastModifiedBy>
  <cp:revision>181</cp:revision>
  <dcterms:created xsi:type="dcterms:W3CDTF">2007-07-05T17:17:36Z</dcterms:created>
  <dcterms:modified xsi:type="dcterms:W3CDTF">2012-11-25T17:01:09Z</dcterms:modified>
</cp:coreProperties>
</file>