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9" r:id="rId2"/>
    <p:sldId id="306" r:id="rId3"/>
    <p:sldId id="297" r:id="rId4"/>
    <p:sldId id="307" r:id="rId5"/>
    <p:sldId id="303" r:id="rId6"/>
    <p:sldId id="308" r:id="rId7"/>
    <p:sldId id="264" r:id="rId8"/>
    <p:sldId id="309" r:id="rId9"/>
    <p:sldId id="265" r:id="rId10"/>
    <p:sldId id="322" r:id="rId11"/>
    <p:sldId id="304" r:id="rId12"/>
    <p:sldId id="310" r:id="rId13"/>
    <p:sldId id="267" r:id="rId14"/>
    <p:sldId id="311" r:id="rId15"/>
    <p:sldId id="284" r:id="rId16"/>
    <p:sldId id="312" r:id="rId17"/>
    <p:sldId id="313" r:id="rId18"/>
    <p:sldId id="302" r:id="rId19"/>
    <p:sldId id="299" r:id="rId20"/>
    <p:sldId id="314" r:id="rId21"/>
    <p:sldId id="315" r:id="rId22"/>
    <p:sldId id="300" r:id="rId23"/>
    <p:sldId id="298" r:id="rId24"/>
    <p:sldId id="317" r:id="rId25"/>
    <p:sldId id="285" r:id="rId26"/>
    <p:sldId id="318" r:id="rId27"/>
    <p:sldId id="323" r:id="rId28"/>
    <p:sldId id="305" r:id="rId29"/>
    <p:sldId id="286" r:id="rId30"/>
    <p:sldId id="320" r:id="rId31"/>
    <p:sldId id="287" r:id="rId32"/>
    <p:sldId id="321" r:id="rId33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2" autoAdjust="0"/>
    <p:restoredTop sz="97359" autoAdjust="0"/>
  </p:normalViewPr>
  <p:slideViewPr>
    <p:cSldViewPr>
      <p:cViewPr>
        <p:scale>
          <a:sx n="70" d="100"/>
          <a:sy n="70" d="100"/>
        </p:scale>
        <p:origin x="-14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1830" y="-108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1" dirty="0" smtClean="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Presentation </a:t>
            </a:r>
          </a:p>
          <a:p>
            <a:pPr>
              <a:defRPr/>
            </a:pPr>
            <a:r>
              <a:rPr lang="en-US"/>
              <a:t>Forb Identification.ppt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027" y="8829675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dirty="0" smtClean="0">
                <a:latin typeface="+mj-lt"/>
              </a:defRPr>
            </a:lvl1pPr>
          </a:lstStyle>
          <a:p>
            <a:pPr>
              <a:defRPr/>
            </a:pPr>
            <a:r>
              <a:rPr lang="en-US"/>
              <a:t>**There are 14 slides in this 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401294054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r>
              <a:rPr lang="en-US"/>
              <a:t>Range Plants -- OBJ 3: PPT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027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D07A8391-85B4-4EFE-A50A-6862EA4E7ACA}" type="datetimeFigureOut">
              <a:rPr lang="en-US"/>
              <a:pPr>
                <a:defRPr/>
              </a:pPr>
              <a:t>10/8/2012</a:t>
            </a:fld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421" y="4416426"/>
            <a:ext cx="5485158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675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pPr>
              <a:defRPr/>
            </a:pPr>
            <a:r>
              <a:rPr lang="en-US"/>
              <a:t>There are 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27" y="8829675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pPr>
              <a:defRPr/>
            </a:pPr>
            <a:fld id="{CFDD5ECE-BD0F-479E-B2C3-4AA8A4676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428780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6388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6DF12B-2781-4A66-955D-B0747D37BA48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6390" name="Footer Placeholder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There are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946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EC522-C967-4951-B199-14ED622782C1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946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0EC522-C967-4951-B199-14ED622782C1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86E78A-985B-4E6F-AED9-3C576FCC84BE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86E78A-985B-4E6F-AED9-3C576FCC84BE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86E78A-985B-4E6F-AED9-3C576FCC84BE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86E78A-985B-4E6F-AED9-3C576FCC84BE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86E78A-985B-4E6F-AED9-3C576FCC84BE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86E78A-985B-4E6F-AED9-3C576FCC84BE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55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BE6FB-B11E-4BDC-928F-E1013B5ED4DB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355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2355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BE6FB-B11E-4BDC-928F-E1013B5ED4DB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/>
              <a:t>Hairly</a:t>
            </a:r>
            <a:r>
              <a:rPr lang="en-US" baseline="0" dirty="0" smtClean="0"/>
              <a:t> leaves help with </a:t>
            </a:r>
            <a:r>
              <a:rPr lang="en-US" baseline="0" smtClean="0"/>
              <a:t>water conservation. </a:t>
            </a:r>
            <a:endParaRPr lang="en-US" smtClean="0"/>
          </a:p>
        </p:txBody>
      </p:sp>
      <p:sp>
        <p:nvSpPr>
          <p:cNvPr id="27652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64A31-5D02-4F02-857E-657792F6195C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7654" name="Footer Placeholder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There are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867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286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A35FE6-F3A6-42DF-AEA9-3729F8A40ED9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867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286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A35FE6-F3A6-42DF-AEA9-3729F8A40ED9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86E78A-985B-4E6F-AED9-3C576FCC84BE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072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307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86E78A-985B-4E6F-AED9-3C576FCC84BE}" type="slidenum">
              <a:rPr lang="en-US" smtClean="0"/>
              <a:pPr/>
              <a:t>32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/>
              <a:t>Hairly</a:t>
            </a:r>
            <a:r>
              <a:rPr lang="en-US" baseline="0" dirty="0" smtClean="0"/>
              <a:t> leaves help with </a:t>
            </a:r>
            <a:r>
              <a:rPr lang="en-US" baseline="0" smtClean="0"/>
              <a:t>water conservation. </a:t>
            </a:r>
            <a:endParaRPr lang="en-US" smtClean="0"/>
          </a:p>
        </p:txBody>
      </p:sp>
      <p:sp>
        <p:nvSpPr>
          <p:cNvPr id="27652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64A31-5D02-4F02-857E-657792F6195C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7654" name="Footer Placeholder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There are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Raceme</a:t>
            </a:r>
            <a:r>
              <a:rPr lang="en-US" baseline="0" dirty="0" smtClean="0"/>
              <a:t> flower. Causes crooked calf syndrome.</a:t>
            </a:r>
            <a:endParaRPr lang="en-US" dirty="0" smtClean="0"/>
          </a:p>
        </p:txBody>
      </p:sp>
      <p:sp>
        <p:nvSpPr>
          <p:cNvPr id="2458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D254E3-6FED-4AF6-B6A7-FDB9E17E6B0E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24582" name="Footer Placeholder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There are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Raceme</a:t>
            </a:r>
            <a:r>
              <a:rPr lang="en-US" baseline="0" dirty="0" smtClean="0"/>
              <a:t> flower. Causes crooked calf syndrome.</a:t>
            </a:r>
            <a:endParaRPr lang="en-US" dirty="0" smtClean="0"/>
          </a:p>
        </p:txBody>
      </p:sp>
      <p:sp>
        <p:nvSpPr>
          <p:cNvPr id="2458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2458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D254E3-6FED-4AF6-B6A7-FDB9E17E6B0E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24582" name="Footer Placeholder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There are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Responsible</a:t>
            </a:r>
            <a:r>
              <a:rPr lang="en-US" baseline="0" dirty="0" smtClean="0"/>
              <a:t> for more livestock death than any other plant in the N. America. Flowers have a spur on them which is where the name “larkspur” comes from.</a:t>
            </a:r>
            <a:endParaRPr lang="en-US" dirty="0" smtClean="0"/>
          </a:p>
        </p:txBody>
      </p:sp>
      <p:sp>
        <p:nvSpPr>
          <p:cNvPr id="2560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C8CCA2-5A03-4D66-B690-3F1F75CB149B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25606" name="Footer Placeholder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There are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Responsible</a:t>
            </a:r>
            <a:r>
              <a:rPr lang="en-US" baseline="0" dirty="0" smtClean="0"/>
              <a:t> for more livestock death than any other plant in the N. America. Flowers have a spur on them which is where the name “larkspur” comes from.</a:t>
            </a:r>
            <a:endParaRPr lang="en-US" dirty="0" smtClean="0"/>
          </a:p>
        </p:txBody>
      </p:sp>
      <p:sp>
        <p:nvSpPr>
          <p:cNvPr id="2560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2560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C8CCA2-5A03-4D66-B690-3F1F75CB149B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5606" name="Footer Placeholder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There are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One of the most widespread plants found in N. America. </a:t>
            </a:r>
            <a:r>
              <a:rPr lang="en-US" dirty="0" err="1" smtClean="0"/>
              <a:t>Corymb</a:t>
            </a:r>
            <a:r>
              <a:rPr lang="en-US" dirty="0" smtClean="0"/>
              <a:t> flower. Has</a:t>
            </a:r>
            <a:r>
              <a:rPr lang="en-US" baseline="0" dirty="0" smtClean="0"/>
              <a:t> a lot of medicinal value because of its antibacterial properties. </a:t>
            </a:r>
            <a:endParaRPr lang="en-US" dirty="0" smtClean="0"/>
          </a:p>
        </p:txBody>
      </p:sp>
      <p:sp>
        <p:nvSpPr>
          <p:cNvPr id="27652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64A31-5D02-4F02-857E-657792F6195C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27654" name="Footer Placeholder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There are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One of the most widespread plants found in N. America. </a:t>
            </a:r>
            <a:r>
              <a:rPr lang="en-US" dirty="0" err="1" smtClean="0"/>
              <a:t>Corymb</a:t>
            </a:r>
            <a:r>
              <a:rPr lang="en-US" dirty="0" smtClean="0"/>
              <a:t> flower. Has</a:t>
            </a:r>
            <a:r>
              <a:rPr lang="en-US" baseline="0" dirty="0" smtClean="0"/>
              <a:t> a lot of medicinal value because of its antibacterial properties. </a:t>
            </a:r>
            <a:endParaRPr lang="en-US" dirty="0" smtClean="0"/>
          </a:p>
        </p:txBody>
      </p:sp>
      <p:sp>
        <p:nvSpPr>
          <p:cNvPr id="27652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Range Plants -- OBJ 3: PPT</a:t>
            </a:r>
          </a:p>
        </p:txBody>
      </p:sp>
      <p:sp>
        <p:nvSpPr>
          <p:cNvPr id="27653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64A31-5D02-4F02-857E-657792F6195C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27654" name="Footer Placeholder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There are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ED40B-A18F-4403-B9C1-191A05381788}" type="datetimeFigureOut">
              <a:rPr lang="en-US"/>
              <a:pPr>
                <a:defRPr/>
              </a:pPr>
              <a:t>10/8/2012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F264D-EE22-4932-B6AD-DCAB639CF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602AA-B2B4-4E71-8EB0-6704881ED139}" type="datetimeFigureOut">
              <a:rPr lang="en-US"/>
              <a:pPr>
                <a:defRPr/>
              </a:pPr>
              <a:t>10/8/2012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7DE19-1A8D-407B-A2CA-7BF80D8FA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4A36F-17F6-4236-824F-2ABE5BBD7D4B}" type="datetimeFigureOut">
              <a:rPr lang="en-US"/>
              <a:pPr>
                <a:defRPr/>
              </a:pPr>
              <a:t>10/8/2012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C40F8-16CB-406C-9E97-F32F257890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29773-78FA-497F-BC57-9A8D12A193D0}" type="datetimeFigureOut">
              <a:rPr lang="en-US"/>
              <a:pPr>
                <a:defRPr/>
              </a:pPr>
              <a:t>10/8/2012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78981-5139-4A44-9E38-F626BCB56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5D4E1-F4A9-47D3-A47D-4B187D239143}" type="datetimeFigureOut">
              <a:rPr lang="en-US"/>
              <a:pPr>
                <a:defRPr/>
              </a:pPr>
              <a:t>10/8/2012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7E649-8D39-45AF-8E16-985FD6C14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2D428-F526-484E-8C90-A272EC15F8BA}" type="datetimeFigureOut">
              <a:rPr lang="en-US"/>
              <a:pPr>
                <a:defRPr/>
              </a:pPr>
              <a:t>10/8/2012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9195C-B1D5-4E1C-9A08-58D8235F7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CC63D-DD8B-4744-935B-6E02EC14B3ED}" type="datetimeFigureOut">
              <a:rPr lang="en-US"/>
              <a:pPr>
                <a:defRPr/>
              </a:pPr>
              <a:t>10/8/2012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A7640-212F-447A-A08C-53E185605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BAB91-1E1A-4A7A-B54D-60A39B54D884}" type="datetimeFigureOut">
              <a:rPr lang="en-US"/>
              <a:pPr>
                <a:defRPr/>
              </a:pPr>
              <a:t>10/8/2012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28CA1-4BB7-4B21-A22B-B9D6C0695C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156AE-12DB-43BB-95AD-40B25233CEE5}" type="datetimeFigureOut">
              <a:rPr lang="en-US"/>
              <a:pPr>
                <a:defRPr/>
              </a:pPr>
              <a:t>10/8/2012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97B5F-9EB0-44C6-88F1-FE25023B0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00E57-8BC1-4B88-BA80-31835A800998}" type="datetimeFigureOut">
              <a:rPr lang="en-US"/>
              <a:pPr>
                <a:defRPr/>
              </a:pPr>
              <a:t>10/8/2012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4C383-A3B0-4372-ABA2-A1B3DA14E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FDB46-CACC-4CAB-B576-E9DF2C066FFB}" type="datetimeFigureOut">
              <a:rPr lang="en-US"/>
              <a:pPr>
                <a:defRPr/>
              </a:pPr>
              <a:t>10/8/2012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BB0D8-AB45-4BF2-90CE-EA2503795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B4595-2E27-43B5-A4E0-750C4C3ECE60}" type="datetimeFigureOut">
              <a:rPr lang="en-US"/>
              <a:pPr>
                <a:defRPr/>
              </a:pPr>
              <a:t>10/8/2012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0F3C5-2AE3-4FDC-8B59-54E8B566A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12B19-A069-41E6-96BC-D1F2D2F3C2C5}" type="datetimeFigureOut">
              <a:rPr lang="en-US"/>
              <a:pPr>
                <a:defRPr/>
              </a:pPr>
              <a:t>10/8/2012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D8AE5-27DA-4F35-82B7-A7759D3FB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99BE98DF-40B6-403E-99C4-32C0BF41912F}" type="datetimeFigureOut">
              <a:rPr lang="en-US"/>
              <a:pPr>
                <a:defRPr/>
              </a:pPr>
              <a:t>10/8/2012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D314CC7-9919-40F9-BEC4-9DECD3A3D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14"/>
          <p:cNvGrpSpPr>
            <a:grpSpLocks/>
          </p:cNvGrpSpPr>
          <p:nvPr userDrawn="1"/>
        </p:nvGrpSpPr>
        <p:grpSpPr bwMode="auto">
          <a:xfrm>
            <a:off x="228600" y="152400"/>
            <a:ext cx="8686800" cy="1143000"/>
            <a:chOff x="144" y="96"/>
            <a:chExt cx="5472" cy="720"/>
          </a:xfrm>
        </p:grpSpPr>
        <p:sp>
          <p:nvSpPr>
            <p:cNvPr id="38920" name="Line 8"/>
            <p:cNvSpPr>
              <a:spLocks noChangeShapeType="1"/>
            </p:cNvSpPr>
            <p:nvPr userDrawn="1"/>
          </p:nvSpPr>
          <p:spPr bwMode="auto">
            <a:xfrm flipH="1">
              <a:off x="256" y="816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Times New Roman" charset="0"/>
              </a:endParaRPr>
            </a:p>
          </p:txBody>
        </p:sp>
        <p:sp>
          <p:nvSpPr>
            <p:cNvPr id="38921" name="Rectangle 9"/>
            <p:cNvSpPr>
              <a:spLocks noChangeArrowheads="1"/>
            </p:cNvSpPr>
            <p:nvPr userDrawn="1"/>
          </p:nvSpPr>
          <p:spPr bwMode="auto">
            <a:xfrm>
              <a:off x="5472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38922" name="Rectangle 10"/>
            <p:cNvSpPr>
              <a:spLocks noChangeArrowheads="1"/>
            </p:cNvSpPr>
            <p:nvPr userDrawn="1"/>
          </p:nvSpPr>
          <p:spPr bwMode="auto">
            <a:xfrm>
              <a:off x="144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38923" name="Rectangle 11"/>
            <p:cNvSpPr>
              <a:spLocks noChangeArrowheads="1"/>
            </p:cNvSpPr>
            <p:nvPr userDrawn="1"/>
          </p:nvSpPr>
          <p:spPr bwMode="auto">
            <a:xfrm>
              <a:off x="144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38924" name="Rectangle 12"/>
            <p:cNvSpPr>
              <a:spLocks noChangeArrowheads="1"/>
            </p:cNvSpPr>
            <p:nvPr userDrawn="1"/>
          </p:nvSpPr>
          <p:spPr bwMode="auto">
            <a:xfrm>
              <a:off x="5472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2590800"/>
            <a:ext cx="6400800" cy="17526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Forbs and Woody Plants</a:t>
            </a:r>
            <a:endParaRPr lang="en-US"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 Major Rangeland Plants</a:t>
            </a:r>
          </a:p>
        </p:txBody>
      </p:sp>
      <p:pic>
        <p:nvPicPr>
          <p:cNvPr id="3" name="Picture 5" descr="rangeplants"/>
          <p:cNvPicPr>
            <a:picLocks noChangeAspect="1" noChangeArrowheads="1"/>
          </p:cNvPicPr>
          <p:nvPr/>
        </p:nvPicPr>
        <p:blipFill>
          <a:blip r:embed="rId3" cstate="screen"/>
          <a:srcRect l="51265" t="15533" r="2147" b="46170"/>
          <a:stretch>
            <a:fillRect/>
          </a:stretch>
        </p:blipFill>
        <p:spPr bwMode="auto">
          <a:xfrm>
            <a:off x="2667000" y="3810000"/>
            <a:ext cx="377707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248400" y="6172200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By Karen Launchbaugh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Tall Larkspur</a:t>
            </a:r>
          </a:p>
        </p:txBody>
      </p:sp>
      <p:sp>
        <p:nvSpPr>
          <p:cNvPr id="11267" name="Rectangle 24"/>
          <p:cNvSpPr>
            <a:spLocks noChangeArrowheads="1"/>
          </p:cNvSpPr>
          <p:nvPr/>
        </p:nvSpPr>
        <p:spPr bwMode="auto">
          <a:xfrm>
            <a:off x="381000" y="1295400"/>
            <a:ext cx="502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Poisonous plant contains alkaloids</a:t>
            </a:r>
            <a:endParaRPr lang="en-US" sz="2400" dirty="0"/>
          </a:p>
        </p:txBody>
      </p:sp>
      <p:pic>
        <p:nvPicPr>
          <p:cNvPr id="11270" name="Picture 3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05600" y="3429000"/>
            <a:ext cx="2438400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8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257800" y="533400"/>
            <a:ext cx="1971675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Box 7"/>
          <p:cNvSpPr txBox="1">
            <a:spLocks noChangeArrowheads="1"/>
          </p:cNvSpPr>
          <p:nvPr/>
        </p:nvSpPr>
        <p:spPr bwMode="auto">
          <a:xfrm>
            <a:off x="5334000" y="5562600"/>
            <a:ext cx="3276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** Poisonous – This plant contains a potent alkaloid. </a:t>
            </a:r>
            <a:r>
              <a:rPr lang="en-US" sz="1400" dirty="0">
                <a:solidFill>
                  <a:srgbClr val="FF0000"/>
                </a:solidFill>
              </a:rPr>
              <a:t>More animals die from this plant than from any other in North America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7010400" y="1295400"/>
            <a:ext cx="1828800" cy="533400"/>
          </a:xfrm>
          <a:prstGeom prst="borderCallout1">
            <a:avLst>
              <a:gd name="adj1" fmla="val 101926"/>
              <a:gd name="adj2" fmla="val 49409"/>
              <a:gd name="adj3" fmla="val 141518"/>
              <a:gd name="adj4" fmla="val -1725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Purple </a:t>
            </a:r>
            <a:r>
              <a:rPr lang="en-US" dirty="0">
                <a:solidFill>
                  <a:schemeClr val="tx1"/>
                </a:solidFill>
              </a:rPr>
              <a:t>flowers</a:t>
            </a:r>
          </a:p>
        </p:txBody>
      </p:sp>
      <p:sp>
        <p:nvSpPr>
          <p:cNvPr id="10" name="Line Callout 1 9"/>
          <p:cNvSpPr/>
          <p:nvPr/>
        </p:nvSpPr>
        <p:spPr>
          <a:xfrm>
            <a:off x="5257800" y="3657600"/>
            <a:ext cx="1752600" cy="1066800"/>
          </a:xfrm>
          <a:prstGeom prst="borderCallout1">
            <a:avLst>
              <a:gd name="adj1" fmla="val 100466"/>
              <a:gd name="adj2" fmla="val 58137"/>
              <a:gd name="adj3" fmla="val 127272"/>
              <a:gd name="adj4" fmla="val 828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 smtClean="0">
                <a:solidFill>
                  <a:schemeClr val="tx1"/>
                </a:solidFill>
              </a:rPr>
              <a:t>Palmately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divided leaves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5" cstate="screen">
            <a:lum bright="-10000" contrast="20000"/>
          </a:blip>
          <a:srcRect t="20966" b="5778"/>
          <a:stretch>
            <a:fillRect/>
          </a:stretch>
        </p:blipFill>
        <p:spPr bwMode="auto">
          <a:xfrm>
            <a:off x="457200" y="1752600"/>
            <a:ext cx="4495800" cy="494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457200" y="6324600"/>
            <a:ext cx="1633781" cy="276999"/>
          </a:xfrm>
          <a:prstGeom prst="rect">
            <a:avLst/>
          </a:prstGeom>
          <a:solidFill>
            <a:srgbClr val="D9D9D9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Sheri </a:t>
            </a:r>
            <a:r>
              <a:rPr lang="en-US" sz="1200" dirty="0" err="1" smtClean="0"/>
              <a:t>Hagwood</a:t>
            </a:r>
            <a:r>
              <a:rPr lang="en-US" sz="1200" dirty="0" smtClean="0"/>
              <a:t>, BLM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0802" y="2209800"/>
            <a:ext cx="313539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Spotted Knapweed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371600"/>
            <a:ext cx="4038600" cy="2185988"/>
          </a:xfrm>
        </p:spPr>
        <p:txBody>
          <a:bodyPr/>
          <a:lstStyle/>
          <a:p>
            <a:r>
              <a:rPr lang="en-US" sz="2400" dirty="0" smtClean="0"/>
              <a:t>Perennial</a:t>
            </a:r>
          </a:p>
          <a:p>
            <a:r>
              <a:rPr lang="en-US" sz="2400" dirty="0" smtClean="0"/>
              <a:t>Introduced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484378" y="6589732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67200" y="6586208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Jen Peterson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6394778" y="1911022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6604084"/>
            <a:ext cx="41713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www.usu.edu/weeds/plant_species/weedspecies/spottedknap.html</a:t>
            </a:r>
            <a:endParaRPr lang="en-US" sz="1050" dirty="0"/>
          </a:p>
        </p:txBody>
      </p:sp>
      <p:pic>
        <p:nvPicPr>
          <p:cNvPr id="10" name="Picture 9" descr="spotted knapwe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685800"/>
            <a:ext cx="3581400" cy="5372100"/>
          </a:xfrm>
          <a:prstGeom prst="rect">
            <a:avLst/>
          </a:prstGeom>
        </p:spPr>
      </p:pic>
      <p:sp>
        <p:nvSpPr>
          <p:cNvPr id="22" name="Line Callout 1 21"/>
          <p:cNvSpPr/>
          <p:nvPr/>
        </p:nvSpPr>
        <p:spPr>
          <a:xfrm>
            <a:off x="2590800" y="1447800"/>
            <a:ext cx="2971800" cy="609600"/>
          </a:xfrm>
          <a:prstGeom prst="borderCallout1">
            <a:avLst>
              <a:gd name="adj1" fmla="val 234413"/>
              <a:gd name="adj2" fmla="val -30064"/>
              <a:gd name="adj3" fmla="val 87189"/>
              <a:gd name="adj4" fmla="val 1415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 smtClean="0">
                <a:solidFill>
                  <a:schemeClr val="tx1"/>
                </a:solidFill>
              </a:rPr>
              <a:t>Composit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err="1" smtClean="0">
                <a:solidFill>
                  <a:schemeClr val="tx1"/>
                </a:solidFill>
              </a:rPr>
              <a:t>Seedhead</a:t>
            </a:r>
            <a:r>
              <a:rPr lang="en-US" dirty="0" smtClean="0">
                <a:solidFill>
                  <a:schemeClr val="tx1"/>
                </a:solidFill>
              </a:rPr>
              <a:t> with Disk flowers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6248400"/>
            <a:ext cx="3352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Montana State University Herbarium (http://www.pnwherbaria.org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97941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Spotted Knapweed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Noxious weed</a:t>
            </a:r>
          </a:p>
          <a:p>
            <a:r>
              <a:rPr lang="en-US" sz="2400" dirty="0" smtClean="0"/>
              <a:t>Distinct “spots”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324600" y="228600"/>
            <a:ext cx="2514600" cy="341555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52401" y="3048001"/>
            <a:ext cx="3810000" cy="2791682"/>
          </a:xfrm>
        </p:spPr>
      </p:pic>
      <p:cxnSp>
        <p:nvCxnSpPr>
          <p:cNvPr id="11" name="Straight Arrow Connector 10"/>
          <p:cNvCxnSpPr/>
          <p:nvPr/>
        </p:nvCxnSpPr>
        <p:spPr>
          <a:xfrm flipH="1">
            <a:off x="1371601" y="2514600"/>
            <a:ext cx="1066800" cy="2286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438401" y="2514600"/>
            <a:ext cx="228600" cy="160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95601" y="2514600"/>
            <a:ext cx="9906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90800" y="5486400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67200" y="6586208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Jen Peterson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7842578" y="996622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19" name="Picture 18" descr="Spotted_Knapweed_Community(KLL).JPG"/>
          <p:cNvPicPr>
            <a:picLocks noChangeAspect="1"/>
          </p:cNvPicPr>
          <p:nvPr/>
        </p:nvPicPr>
        <p:blipFill>
          <a:blip r:embed="rId4" cstate="screen">
            <a:lum bright="-10000" contrast="10000"/>
          </a:blip>
          <a:srcRect/>
          <a:stretch>
            <a:fillRect/>
          </a:stretch>
        </p:blipFill>
        <p:spPr>
          <a:xfrm>
            <a:off x="4038600" y="2514600"/>
            <a:ext cx="4347048" cy="4191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19600" y="6324600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7941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25" descr="Western Yarrow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screen"/>
          <a:srcRect/>
          <a:stretch>
            <a:fillRect/>
          </a:stretch>
        </p:blipFill>
        <p:spPr>
          <a:xfrm flipH="1">
            <a:off x="1066800" y="1371600"/>
            <a:ext cx="2286000" cy="5219044"/>
          </a:xfrm>
          <a:noFill/>
        </p:spPr>
      </p:pic>
      <p:sp>
        <p:nvSpPr>
          <p:cNvPr id="1331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Western Yarrow</a:t>
            </a:r>
          </a:p>
        </p:txBody>
      </p:sp>
      <p:sp>
        <p:nvSpPr>
          <p:cNvPr id="13316" name="Rectangle 24"/>
          <p:cNvSpPr>
            <a:spLocks noChangeArrowheads="1"/>
          </p:cNvSpPr>
          <p:nvPr/>
        </p:nvSpPr>
        <p:spPr bwMode="auto">
          <a:xfrm>
            <a:off x="381000" y="1295400"/>
            <a:ext cx="4953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 Perennial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 smtClean="0"/>
              <a:t> Native</a:t>
            </a:r>
            <a:endParaRPr lang="en-US" sz="2400" dirty="0"/>
          </a:p>
        </p:txBody>
      </p:sp>
      <p:sp>
        <p:nvSpPr>
          <p:cNvPr id="8" name="Line Callout 1 7"/>
          <p:cNvSpPr/>
          <p:nvPr/>
        </p:nvSpPr>
        <p:spPr>
          <a:xfrm>
            <a:off x="76200" y="2743200"/>
            <a:ext cx="2057400" cy="914400"/>
          </a:xfrm>
          <a:prstGeom prst="borderCallout1">
            <a:avLst>
              <a:gd name="adj1" fmla="val 16377"/>
              <a:gd name="adj2" fmla="val 64349"/>
              <a:gd name="adj3" fmla="val -92992"/>
              <a:gd name="adj4" fmla="val 991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Umbrella-shaped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 inflorescence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 descr="yarro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152400"/>
            <a:ext cx="4267200" cy="6400800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3048000" y="5257800"/>
            <a:ext cx="1981200" cy="457200"/>
          </a:xfrm>
          <a:prstGeom prst="borderCallout1">
            <a:avLst>
              <a:gd name="adj1" fmla="val 38632"/>
              <a:gd name="adj2" fmla="val 5706"/>
              <a:gd name="adj3" fmla="val 203006"/>
              <a:gd name="adj4" fmla="val -590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rhizomatous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6566356"/>
            <a:ext cx="3352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University of Idaho </a:t>
            </a:r>
            <a:r>
              <a:rPr lang="en-US" sz="800" dirty="0" err="1" smtClean="0"/>
              <a:t>Stillinger</a:t>
            </a:r>
            <a:r>
              <a:rPr lang="en-US" sz="800" dirty="0" smtClean="0"/>
              <a:t> Herbarium (http://www.pnwherbaria.org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6629400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Backpack Guide to Idaho Range Plants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Western Yarrow</a:t>
            </a:r>
          </a:p>
        </p:txBody>
      </p:sp>
      <p:pic>
        <p:nvPicPr>
          <p:cNvPr id="13315" name="Picture 2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381000" y="2285817"/>
            <a:ext cx="4648200" cy="4191183"/>
          </a:xfrm>
          <a:noFill/>
        </p:spPr>
      </p:pic>
      <p:sp>
        <p:nvSpPr>
          <p:cNvPr id="13316" name="Rectangle 24"/>
          <p:cNvSpPr>
            <a:spLocks noChangeArrowheads="1"/>
          </p:cNvSpPr>
          <p:nvPr/>
        </p:nvSpPr>
        <p:spPr bwMode="auto">
          <a:xfrm>
            <a:off x="381000" y="1295400"/>
            <a:ext cx="4953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Widely range of occurrence</a:t>
            </a:r>
          </a:p>
          <a:p>
            <a:pPr>
              <a:buFontTx/>
              <a:buChar char="•"/>
            </a:pPr>
            <a:r>
              <a:rPr lang="en-US" sz="2400" dirty="0" smtClean="0"/>
              <a:t> Medicinal Value</a:t>
            </a:r>
            <a:endParaRPr lang="en-US" sz="2400" dirty="0"/>
          </a:p>
        </p:txBody>
      </p:sp>
      <p:pic>
        <p:nvPicPr>
          <p:cNvPr id="12" name="Picture 5" descr="image000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05400" y="3429000"/>
            <a:ext cx="2895600" cy="2251075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11" name="Picture 6" descr="image000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867400" y="990600"/>
            <a:ext cx="2286000" cy="2123882"/>
          </a:xfrm>
          <a:prstGeom prst="rect">
            <a:avLst/>
          </a:prstGeom>
          <a:noFill/>
          <a:effectLst>
            <a:outerShdw dist="35921" dir="2700000" algn="ctr" rotWithShape="0">
              <a:schemeClr val="tx1"/>
            </a:outerShdw>
          </a:effectLst>
        </p:spPr>
      </p:pic>
      <p:sp>
        <p:nvSpPr>
          <p:cNvPr id="9" name="Line Callout 1 8"/>
          <p:cNvSpPr/>
          <p:nvPr/>
        </p:nvSpPr>
        <p:spPr>
          <a:xfrm>
            <a:off x="5181600" y="5943600"/>
            <a:ext cx="1981200" cy="762000"/>
          </a:xfrm>
          <a:prstGeom prst="borderCallout1">
            <a:avLst>
              <a:gd name="adj1" fmla="val -4503"/>
              <a:gd name="adj2" fmla="val 47568"/>
              <a:gd name="adj3" fmla="val -55151"/>
              <a:gd name="adj4" fmla="val 3919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deeply divided fern-like leaves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381000" y="6172200"/>
            <a:ext cx="1387297" cy="276225"/>
          </a:xfrm>
          <a:prstGeom prst="rect">
            <a:avLst/>
          </a:prstGeom>
          <a:solidFill>
            <a:srgbClr val="D9D9D9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Jennifer Peterson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553200" y="5410200"/>
            <a:ext cx="1387297" cy="276225"/>
          </a:xfrm>
          <a:prstGeom prst="rect">
            <a:avLst/>
          </a:prstGeom>
          <a:solidFill>
            <a:srgbClr val="D9D9D9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Jennifer Peterson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5867400" y="2895600"/>
            <a:ext cx="962123" cy="276999"/>
          </a:xfrm>
          <a:prstGeom prst="rect">
            <a:avLst/>
          </a:prstGeom>
          <a:solidFill>
            <a:srgbClr val="D9D9D9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/>
              <a:t>J. Peterson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Big Sagebrush</a:t>
            </a:r>
          </a:p>
        </p:txBody>
      </p:sp>
      <p:sp>
        <p:nvSpPr>
          <p:cNvPr id="5123" name="Rectangle 24"/>
          <p:cNvSpPr>
            <a:spLocks noChangeArrowheads="1"/>
          </p:cNvSpPr>
          <p:nvPr/>
        </p:nvSpPr>
        <p:spPr bwMode="auto">
          <a:xfrm>
            <a:off x="381000" y="1295400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 Perennial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 smtClean="0"/>
              <a:t> Native</a:t>
            </a:r>
            <a:endParaRPr lang="en-US" sz="2400" dirty="0"/>
          </a:p>
        </p:txBody>
      </p:sp>
      <p:pic>
        <p:nvPicPr>
          <p:cNvPr id="5124" name="Picture 25" descr="Big Sagebrush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 flipH="1">
            <a:off x="1295400" y="1600200"/>
            <a:ext cx="1905000" cy="4736640"/>
          </a:xfrm>
          <a:noFill/>
        </p:spPr>
      </p:pic>
      <p:sp>
        <p:nvSpPr>
          <p:cNvPr id="10" name="Line Callout 1 9"/>
          <p:cNvSpPr/>
          <p:nvPr/>
        </p:nvSpPr>
        <p:spPr>
          <a:xfrm>
            <a:off x="2590800" y="1600200"/>
            <a:ext cx="1447800" cy="1066800"/>
          </a:xfrm>
          <a:prstGeom prst="borderCallout1">
            <a:avLst>
              <a:gd name="adj1" fmla="val 93924"/>
              <a:gd name="adj2" fmla="val 47229"/>
              <a:gd name="adj3" fmla="val 115613"/>
              <a:gd name="adj4" fmla="val 269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Leaves with 3-tipped ends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 descr="big sagebru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152400"/>
            <a:ext cx="4267200" cy="640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400" y="6566356"/>
            <a:ext cx="3352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Montana State University Herbarium (http://www.pnwherbaria.org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53200"/>
            <a:ext cx="4267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Backpack Guide to Idaho Range Plants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Big Sagebrush</a:t>
            </a:r>
          </a:p>
        </p:txBody>
      </p:sp>
      <p:sp>
        <p:nvSpPr>
          <p:cNvPr id="5123" name="Rectangle 24"/>
          <p:cNvSpPr>
            <a:spLocks noChangeArrowheads="1"/>
          </p:cNvSpPr>
          <p:nvPr/>
        </p:nvSpPr>
        <p:spPr bwMode="auto">
          <a:xfrm>
            <a:off x="381000" y="1295400"/>
            <a:ext cx="411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Several sagebrush obligate species like Sage-grouse and Sage Thrashers</a:t>
            </a:r>
            <a:endParaRPr lang="en-US" sz="2400" dirty="0"/>
          </a:p>
        </p:txBody>
      </p:sp>
      <p:pic>
        <p:nvPicPr>
          <p:cNvPr id="5125" name="Picture 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3400" y="2438400"/>
            <a:ext cx="5638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5029200" y="762000"/>
            <a:ext cx="2057400" cy="2743200"/>
          </a:xfrm>
          <a:noFill/>
        </p:spPr>
      </p:pic>
      <p:pic>
        <p:nvPicPr>
          <p:cNvPr id="7" name="Picture 9" descr="sagebrush_seedhead.bmp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315200" y="685800"/>
            <a:ext cx="1606550" cy="600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Callout 1 7"/>
          <p:cNvSpPr/>
          <p:nvPr/>
        </p:nvSpPr>
        <p:spPr>
          <a:xfrm>
            <a:off x="4953000" y="3657600"/>
            <a:ext cx="2514600" cy="914400"/>
          </a:xfrm>
          <a:prstGeom prst="borderCallout1">
            <a:avLst>
              <a:gd name="adj1" fmla="val -158240"/>
              <a:gd name="adj2" fmla="val 68351"/>
              <a:gd name="adj3" fmla="val 13554"/>
              <a:gd name="adj4" fmla="val 395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Narrow wedge-shaped leaves with 3 tips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4419600" y="5867400"/>
            <a:ext cx="2819400" cy="685800"/>
          </a:xfrm>
          <a:prstGeom prst="borderCallout1">
            <a:avLst>
              <a:gd name="adj1" fmla="val 24549"/>
              <a:gd name="adj2" fmla="val 100131"/>
              <a:gd name="adj3" fmla="val -305682"/>
              <a:gd name="adj4" fmla="val 1300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Flowers have no petals; same color as leaves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pfaf.org/Admin/PlantImages/SalixExigu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828800"/>
            <a:ext cx="3048000" cy="43561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Coyote (Sandbar) Willow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447800"/>
            <a:ext cx="4038600" cy="2185988"/>
          </a:xfrm>
        </p:spPr>
        <p:txBody>
          <a:bodyPr/>
          <a:lstStyle/>
          <a:p>
            <a:r>
              <a:rPr lang="en-US" sz="2400" dirty="0" smtClean="0"/>
              <a:t>Perennial</a:t>
            </a:r>
          </a:p>
          <a:p>
            <a:r>
              <a:rPr lang="en-US" sz="2400" dirty="0" smtClean="0"/>
              <a:t>Native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3657600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70443" y="6589732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200" y="6589732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8" name="Picture 7" descr="sandbar willo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62600" y="1371600"/>
            <a:ext cx="3151910" cy="4953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6400" y="6324600"/>
            <a:ext cx="3352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University of Idaho </a:t>
            </a:r>
            <a:r>
              <a:rPr lang="en-US" sz="800" dirty="0" err="1" smtClean="0"/>
              <a:t>Stillinger</a:t>
            </a:r>
            <a:r>
              <a:rPr lang="en-US" sz="800" dirty="0" smtClean="0"/>
              <a:t> Herbarium (http://www.pnwherbaria.org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477000"/>
            <a:ext cx="518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Britton, N.L., and A. Brown. 1913. </a:t>
            </a:r>
            <a:r>
              <a:rPr lang="en-US" sz="800" i="1" dirty="0" smtClean="0"/>
              <a:t>An illustrated flora of the northern United States, Canada and the British Possessions. 3 vols.</a:t>
            </a:r>
            <a:r>
              <a:rPr lang="en-US" sz="800" dirty="0" smtClean="0"/>
              <a:t> Charles Scribner's Sons, New York. Vol. 1: 594.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xmlns="" val="189762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Coyote (Sandbar) Willow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447800"/>
            <a:ext cx="4038600" cy="2185988"/>
          </a:xfrm>
        </p:spPr>
        <p:txBody>
          <a:bodyPr/>
          <a:lstStyle/>
          <a:p>
            <a:r>
              <a:rPr lang="en-US" sz="2400" dirty="0" smtClean="0"/>
              <a:t>Important Riparian Plant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53694"/>
            <a:ext cx="3810000" cy="396089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038600" y="1295400"/>
            <a:ext cx="3847752" cy="26670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733800" y="3962400"/>
            <a:ext cx="4531930" cy="2919412"/>
          </a:xfrm>
        </p:spPr>
      </p:pic>
      <p:sp>
        <p:nvSpPr>
          <p:cNvPr id="10" name="TextBox 9"/>
          <p:cNvSpPr txBox="1"/>
          <p:nvPr/>
        </p:nvSpPr>
        <p:spPr>
          <a:xfrm>
            <a:off x="6400800" y="3657600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70443" y="6589732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200" y="6589732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762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3048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Creosote</a:t>
            </a:r>
          </a:p>
        </p:txBody>
      </p:sp>
      <p:sp>
        <p:nvSpPr>
          <p:cNvPr id="15366" name="Rectangle 22"/>
          <p:cNvSpPr>
            <a:spLocks noChangeArrowheads="1"/>
          </p:cNvSpPr>
          <p:nvPr/>
        </p:nvSpPr>
        <p:spPr bwMode="auto">
          <a:xfrm>
            <a:off x="381000" y="1295400"/>
            <a:ext cx="457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 Perennial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 smtClean="0"/>
              <a:t> Native</a:t>
            </a:r>
            <a:endParaRPr lang="en-US" sz="2400" dirty="0"/>
          </a:p>
          <a:p>
            <a:pPr>
              <a:buFontTx/>
              <a:buChar char="•"/>
            </a:pP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6324600"/>
            <a:ext cx="1570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4800" y="2520067"/>
            <a:ext cx="3810000" cy="319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Callout 1 7"/>
          <p:cNvSpPr/>
          <p:nvPr/>
        </p:nvSpPr>
        <p:spPr>
          <a:xfrm>
            <a:off x="1676400" y="1752600"/>
            <a:ext cx="2514600" cy="609600"/>
          </a:xfrm>
          <a:prstGeom prst="borderCallout1">
            <a:avLst>
              <a:gd name="adj1" fmla="val 82278"/>
              <a:gd name="adj2" fmla="val 61874"/>
              <a:gd name="adj3" fmla="val 174596"/>
              <a:gd name="adj4" fmla="val 435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Leaves with 2 leaflets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6324600"/>
            <a:ext cx="3615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Field Book Of Western Wild Flowers, by Margaret Armstrong</a:t>
            </a:r>
            <a:endParaRPr lang="en-US" sz="1000" dirty="0"/>
          </a:p>
        </p:txBody>
      </p:sp>
      <p:sp>
        <p:nvSpPr>
          <p:cNvPr id="18" name="Line Callout 1 17"/>
          <p:cNvSpPr/>
          <p:nvPr/>
        </p:nvSpPr>
        <p:spPr>
          <a:xfrm>
            <a:off x="533400" y="5105400"/>
            <a:ext cx="2514600" cy="609600"/>
          </a:xfrm>
          <a:prstGeom prst="borderCallout1">
            <a:avLst>
              <a:gd name="adj1" fmla="val 12948"/>
              <a:gd name="adj2" fmla="val 39230"/>
              <a:gd name="adj3" fmla="val -78684"/>
              <a:gd name="adj4" fmla="val 428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Fuzzy Seeds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creosot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211253" y="1524000"/>
            <a:ext cx="4780347" cy="4876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05400" y="6488668"/>
            <a:ext cx="3352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Utah Valley Sate College Herbarium (http://www.pnwherbaria.org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Forbs &amp; Woody Plant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90599" y="1523996"/>
          <a:ext cx="7239000" cy="5147481"/>
        </p:xfrm>
        <a:graphic>
          <a:graphicData uri="http://schemas.openxmlformats.org/drawingml/2006/table">
            <a:tbl>
              <a:tblPr/>
              <a:tblGrid>
                <a:gridCol w="381001"/>
                <a:gridCol w="2743200"/>
                <a:gridCol w="1600200"/>
                <a:gridCol w="2514599"/>
              </a:tblGrid>
              <a:tr h="30480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FORBS</a:t>
                      </a:r>
                    </a:p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</a:tr>
              <a:tr h="27230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Desert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Merigold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Perennial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30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Leafy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Spurge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Perennial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Introduced &amp; Noxious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30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Tailcup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Lupine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Perennial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30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Tall Larkspur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Perennial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30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Spotted Knapweed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Perennial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Introduced &amp; Noxious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30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Western Yarrow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Perennial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576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b="1" i="0" u="sng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WOODY PLANTS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7E4BC"/>
                    </a:solidFill>
                  </a:tcPr>
                </a:tc>
              </a:tr>
              <a:tr h="27230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Big Sagebrush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Perennial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30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Coyote Willow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Perennial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30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Creosote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Perennial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30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Deerbrush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Perennial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Native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30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Honey Mesquite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Perennial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30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Juniper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Perennial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30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Salt Cedar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Perennial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Introduced &amp; Noxious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230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Shadscale Saltbrush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Perennial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591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Winterfat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Perennial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Native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Oregon-Mtn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304800" y="3048000"/>
            <a:ext cx="3652310" cy="3569698"/>
          </a:xfrm>
          <a:prstGeom prst="rect">
            <a:avLst/>
          </a:prstGeom>
          <a:noFill/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43600" y="1295400"/>
            <a:ext cx="2895600" cy="2673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3048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Creosote</a:t>
            </a:r>
          </a:p>
        </p:txBody>
      </p:sp>
      <p:graphicFrame>
        <p:nvGraphicFramePr>
          <p:cNvPr id="15381" name="Group 21"/>
          <p:cNvGraphicFramePr>
            <a:graphicFrameLocks noGrp="1"/>
          </p:cNvGraphicFramePr>
          <p:nvPr>
            <p:ph sz="quarter" idx="4294967295"/>
          </p:nvPr>
        </p:nvGraphicFramePr>
        <p:xfrm>
          <a:off x="0" y="1600200"/>
          <a:ext cx="4038600" cy="2185988"/>
        </p:xfrm>
        <a:graphic>
          <a:graphicData uri="http://schemas.openxmlformats.org/drawingml/2006/table">
            <a:tbl>
              <a:tblPr/>
              <a:tblGrid>
                <a:gridCol w="4038600"/>
              </a:tblGrid>
              <a:tr h="2185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366" name="Rectangle 22"/>
          <p:cNvSpPr>
            <a:spLocks noChangeArrowheads="1"/>
          </p:cNvSpPr>
          <p:nvPr/>
        </p:nvSpPr>
        <p:spPr bwMode="auto">
          <a:xfrm>
            <a:off x="381000" y="12954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Desert Shrub</a:t>
            </a:r>
            <a:endParaRPr lang="en-US" sz="2400" dirty="0"/>
          </a:p>
        </p:txBody>
      </p:sp>
      <p:sp>
        <p:nvSpPr>
          <p:cNvPr id="8" name="Line Callout 1 7"/>
          <p:cNvSpPr/>
          <p:nvPr/>
        </p:nvSpPr>
        <p:spPr>
          <a:xfrm>
            <a:off x="5715000" y="609600"/>
            <a:ext cx="2514600" cy="609600"/>
          </a:xfrm>
          <a:prstGeom prst="borderCallout1">
            <a:avLst>
              <a:gd name="adj1" fmla="val 104237"/>
              <a:gd name="adj2" fmla="val 49123"/>
              <a:gd name="adj3" fmla="val 173730"/>
              <a:gd name="adj4" fmla="val 5548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Leaves with 2 leaflets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3276600" y="914400"/>
            <a:ext cx="2743200" cy="2927196"/>
            <a:chOff x="6019800" y="1724799"/>
            <a:chExt cx="2743200" cy="2927196"/>
          </a:xfrm>
        </p:grpSpPr>
        <p:pic>
          <p:nvPicPr>
            <p:cNvPr id="13" name="Picture 12" descr="IMG_0989.JPG"/>
            <p:cNvPicPr>
              <a:picLocks noChangeAspect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>
            <a:xfrm flipH="1">
              <a:off x="6096000" y="1724799"/>
              <a:ext cx="2667000" cy="292719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019800" y="4343400"/>
              <a:ext cx="1570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3"/>
                  </a:solidFill>
                  <a:latin typeface="+mn-lt"/>
                </a:rPr>
                <a:t>K. Launchbaugh</a:t>
              </a:r>
              <a:endParaRPr lang="en-US" sz="1200" dirty="0">
                <a:solidFill>
                  <a:schemeClr val="accent3"/>
                </a:solidFill>
                <a:latin typeface="+mn-lt"/>
              </a:endParaRPr>
            </a:p>
          </p:txBody>
        </p:sp>
      </p:grpSp>
      <p:pic>
        <p:nvPicPr>
          <p:cNvPr id="103428" name="Picture 4" descr="Large Photo of Larrea tridentata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191000" y="4165600"/>
            <a:ext cx="3124200" cy="2082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477000" y="6096000"/>
            <a:ext cx="23622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Yellow flowers with</a:t>
            </a:r>
            <a:br>
              <a:rPr lang="en-US" dirty="0" smtClean="0"/>
            </a:br>
            <a:r>
              <a:rPr lang="en-US" dirty="0" smtClean="0"/>
              <a:t>hairy seeds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6324600"/>
            <a:ext cx="1570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 flipH="1" flipV="1">
            <a:off x="685800" y="1371600"/>
            <a:ext cx="2895599" cy="517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3048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Deerbrush</a:t>
            </a:r>
            <a:endParaRPr lang="en-US" dirty="0" smtClean="0"/>
          </a:p>
        </p:txBody>
      </p:sp>
      <p:sp>
        <p:nvSpPr>
          <p:cNvPr id="15366" name="Rectangle 22"/>
          <p:cNvSpPr>
            <a:spLocks noChangeArrowheads="1"/>
          </p:cNvSpPr>
          <p:nvPr/>
        </p:nvSpPr>
        <p:spPr bwMode="auto">
          <a:xfrm>
            <a:off x="381000" y="1295400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 Perennial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 smtClean="0"/>
              <a:t> Native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611779"/>
            <a:ext cx="3615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Field Book Of Western Wild Flowers, by Margaret Armstrong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6670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Leaves have 3 main veins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62000" y="3505200"/>
            <a:ext cx="1524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 descr="deerbrush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495800" y="152400"/>
            <a:ext cx="4419600" cy="63926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5400" y="6566356"/>
            <a:ext cx="3810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Western Washington University Herbarium (http://www.pnwherbaria.org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2" name="Picture 6" descr="http://www.birdmom.net/WildflowersGreen,Brown/Deerbrush,Lvs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04800" y="2819400"/>
            <a:ext cx="3810000" cy="3810000"/>
          </a:xfrm>
          <a:prstGeom prst="rect">
            <a:avLst/>
          </a:prstGeom>
          <a:noFill/>
        </p:spPr>
      </p:pic>
      <p:sp>
        <p:nvSpPr>
          <p:cNvPr id="1536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3048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Deerbrush</a:t>
            </a:r>
            <a:endParaRPr lang="en-US" dirty="0" smtClean="0"/>
          </a:p>
        </p:txBody>
      </p:sp>
      <p:sp>
        <p:nvSpPr>
          <p:cNvPr id="15366" name="Rectangle 22"/>
          <p:cNvSpPr>
            <a:spLocks noChangeArrowheads="1"/>
          </p:cNvSpPr>
          <p:nvPr/>
        </p:nvSpPr>
        <p:spPr bwMode="auto">
          <a:xfrm>
            <a:off x="381000" y="12954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Chaparral Shrub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267200" y="5486400"/>
            <a:ext cx="32766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Sclerophyllous</a:t>
            </a:r>
            <a:r>
              <a:rPr lang="en-US" dirty="0" smtClean="0"/>
              <a:t> leaves 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3276600" y="1066800"/>
            <a:ext cx="5523186" cy="4038600"/>
            <a:chOff x="2819400" y="1828800"/>
            <a:chExt cx="5751786" cy="4170045"/>
          </a:xfrm>
        </p:grpSpPr>
        <p:pic>
          <p:nvPicPr>
            <p:cNvPr id="111620" name="Picture 4" descr="http://www.blm.gov/or/resources/recreation/tablerock/images/plants/deer_brush_lg.jpg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819400" y="1828800"/>
              <a:ext cx="5751786" cy="4170045"/>
            </a:xfrm>
            <a:prstGeom prst="rect">
              <a:avLst/>
            </a:prstGeom>
            <a:noFill/>
          </p:spPr>
        </p:pic>
        <p:sp>
          <p:nvSpPr>
            <p:cNvPr id="16" name="TextBox 15"/>
            <p:cNvSpPr txBox="1"/>
            <p:nvPr/>
          </p:nvSpPr>
          <p:spPr>
            <a:xfrm>
              <a:off x="2848932" y="5684125"/>
              <a:ext cx="15706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3"/>
                  </a:solidFill>
                  <a:latin typeface="+mn-lt"/>
                </a:rPr>
                <a:t>www.blm.gov</a:t>
              </a:r>
              <a:endParaRPr lang="en-US" sz="1200" dirty="0">
                <a:solidFill>
                  <a:schemeClr val="accent3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Line Drawing of Prosopis glandulosa Torr."/>
          <p:cNvPicPr>
            <a:picLocks noChangeAspect="1" noChangeArrowheads="1"/>
          </p:cNvPicPr>
          <p:nvPr/>
        </p:nvPicPr>
        <p:blipFill>
          <a:blip r:embed="rId3" cstate="screen"/>
          <a:srcRect t="12232" b="9170"/>
          <a:stretch>
            <a:fillRect/>
          </a:stretch>
        </p:blipFill>
        <p:spPr bwMode="auto">
          <a:xfrm>
            <a:off x="457200" y="1981200"/>
            <a:ext cx="3877968" cy="4572000"/>
          </a:xfrm>
          <a:prstGeom prst="rect">
            <a:avLst/>
          </a:prstGeom>
          <a:noFill/>
        </p:spPr>
      </p:pic>
      <p:sp>
        <p:nvSpPr>
          <p:cNvPr id="1536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2286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Honey Mesquite</a:t>
            </a:r>
          </a:p>
        </p:txBody>
      </p:sp>
      <p:sp>
        <p:nvSpPr>
          <p:cNvPr id="15366" name="Rectangle 22"/>
          <p:cNvSpPr>
            <a:spLocks noChangeArrowheads="1"/>
          </p:cNvSpPr>
          <p:nvPr/>
        </p:nvSpPr>
        <p:spPr bwMode="auto">
          <a:xfrm>
            <a:off x="381000" y="1295400"/>
            <a:ext cx="457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 Perennial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 smtClean="0"/>
              <a:t> Native</a:t>
            </a:r>
          </a:p>
          <a:p>
            <a:pPr>
              <a:buFontTx/>
              <a:buChar char="•"/>
            </a:pP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6" name="Picture 5" descr="honey mesqui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9" y="152400"/>
            <a:ext cx="4359423" cy="624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400" y="6566356"/>
            <a:ext cx="3352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Utah Valley State College Herbarium (http://www.pnwherbaria.org</a:t>
            </a:r>
            <a:endParaRPr lang="en-US" dirty="0"/>
          </a:p>
        </p:txBody>
      </p:sp>
      <p:sp>
        <p:nvSpPr>
          <p:cNvPr id="8" name="Line Callout 1 7"/>
          <p:cNvSpPr/>
          <p:nvPr/>
        </p:nvSpPr>
        <p:spPr>
          <a:xfrm>
            <a:off x="2362200" y="1524000"/>
            <a:ext cx="2362200" cy="533400"/>
          </a:xfrm>
          <a:prstGeom prst="borderCallout1">
            <a:avLst>
              <a:gd name="adj1" fmla="val 192238"/>
              <a:gd name="adj2" fmla="val 25000"/>
              <a:gd name="adj3" fmla="val 98426"/>
              <a:gd name="adj4" fmla="val 7809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 smtClean="0">
                <a:solidFill>
                  <a:schemeClr val="tx1"/>
                </a:solidFill>
              </a:rPr>
              <a:t>Pinately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Compound Leaves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00800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Britton, N.L., and A. Brown. 1913. </a:t>
            </a:r>
            <a:r>
              <a:rPr lang="en-US" sz="800" i="1" dirty="0" smtClean="0"/>
              <a:t>An illustrated flora of the northern United States, Canada and the British Possessions. 3 vols.</a:t>
            </a:r>
            <a:r>
              <a:rPr lang="en-US" sz="800" dirty="0" smtClean="0"/>
              <a:t> Charles Scribner's Sons, New York. Vol. 2: 333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2286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Honey Mesquite</a:t>
            </a:r>
          </a:p>
        </p:txBody>
      </p:sp>
      <p:sp>
        <p:nvSpPr>
          <p:cNvPr id="15366" name="Rectangle 22"/>
          <p:cNvSpPr>
            <a:spLocks noChangeArrowheads="1"/>
          </p:cNvSpPr>
          <p:nvPr/>
        </p:nvSpPr>
        <p:spPr bwMode="auto">
          <a:xfrm>
            <a:off x="381000" y="1295400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 Legume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 smtClean="0"/>
              <a:t> Shrub of SW Desert</a:t>
            </a:r>
            <a:endParaRPr lang="en-US" sz="24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20166" y="838200"/>
            <a:ext cx="411903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screen">
            <a:lum bright="6000" contrast="12000"/>
          </a:blip>
          <a:srcRect b="12657"/>
          <a:stretch>
            <a:fillRect/>
          </a:stretch>
        </p:blipFill>
        <p:spPr bwMode="auto">
          <a:xfrm>
            <a:off x="1066800" y="2041663"/>
            <a:ext cx="2514600" cy="462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447800" y="6019800"/>
            <a:ext cx="2819400" cy="381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Nutritious Seed Pods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Juniper</a:t>
            </a:r>
          </a:p>
        </p:txBody>
      </p:sp>
      <p:sp>
        <p:nvSpPr>
          <p:cNvPr id="9219" name="Text Box 19"/>
          <p:cNvSpPr txBox="1">
            <a:spLocks noChangeArrowheads="1"/>
          </p:cNvSpPr>
          <p:nvPr/>
        </p:nvSpPr>
        <p:spPr bwMode="auto">
          <a:xfrm>
            <a:off x="152400" y="2286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1" i="1"/>
          </a:p>
        </p:txBody>
      </p:sp>
      <p:sp>
        <p:nvSpPr>
          <p:cNvPr id="9220" name="Rectangle 22"/>
          <p:cNvSpPr>
            <a:spLocks noChangeArrowheads="1"/>
          </p:cNvSpPr>
          <p:nvPr/>
        </p:nvSpPr>
        <p:spPr bwMode="auto">
          <a:xfrm>
            <a:off x="228600" y="1371600"/>
            <a:ext cx="3200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 Perennial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 smtClean="0"/>
              <a:t> Native</a:t>
            </a:r>
            <a:endParaRPr lang="en-US" sz="2400" dirty="0"/>
          </a:p>
        </p:txBody>
      </p:sp>
      <p:pic>
        <p:nvPicPr>
          <p:cNvPr id="9221" name="Picture 23" descr="Western Junip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8600" y="2438400"/>
            <a:ext cx="3316232" cy="4127370"/>
          </a:xfrm>
          <a:noFill/>
        </p:spPr>
      </p:pic>
      <p:pic>
        <p:nvPicPr>
          <p:cNvPr id="7" name="Picture 6" descr="junip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495800" y="152400"/>
            <a:ext cx="4495800" cy="62941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5400" y="6488668"/>
            <a:ext cx="3352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University of Idaho </a:t>
            </a:r>
            <a:r>
              <a:rPr lang="en-US" sz="800" dirty="0" err="1" smtClean="0"/>
              <a:t>Stillinger</a:t>
            </a:r>
            <a:r>
              <a:rPr lang="en-US" sz="800" dirty="0" smtClean="0"/>
              <a:t> Herbarium (http://www.pnwherbaria.org</a:t>
            </a:r>
            <a:endParaRPr lang="en-US" dirty="0"/>
          </a:p>
        </p:txBody>
      </p:sp>
      <p:sp>
        <p:nvSpPr>
          <p:cNvPr id="8" name="Line Callout 1 7"/>
          <p:cNvSpPr/>
          <p:nvPr/>
        </p:nvSpPr>
        <p:spPr>
          <a:xfrm>
            <a:off x="1981200" y="1905000"/>
            <a:ext cx="2667000" cy="762000"/>
          </a:xfrm>
          <a:prstGeom prst="borderCallout1">
            <a:avLst>
              <a:gd name="adj1" fmla="val 96140"/>
              <a:gd name="adj2" fmla="val 42097"/>
              <a:gd name="adj3" fmla="val 410759"/>
              <a:gd name="adj4" fmla="val 444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Leaves </a:t>
            </a:r>
            <a:r>
              <a:rPr lang="en-US" dirty="0" smtClean="0">
                <a:solidFill>
                  <a:schemeClr val="tx1"/>
                </a:solidFill>
              </a:rPr>
              <a:t>look like </a:t>
            </a:r>
            <a:r>
              <a:rPr lang="en-US" dirty="0">
                <a:solidFill>
                  <a:schemeClr val="tx1"/>
                </a:solidFill>
              </a:rPr>
              <a:t>overlapping scales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553200"/>
            <a:ext cx="4953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Backpack Guide to Idaho Range Plants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Juniper</a:t>
            </a:r>
          </a:p>
        </p:txBody>
      </p:sp>
      <p:sp>
        <p:nvSpPr>
          <p:cNvPr id="9219" name="Text Box 19"/>
          <p:cNvSpPr txBox="1">
            <a:spLocks noChangeArrowheads="1"/>
          </p:cNvSpPr>
          <p:nvPr/>
        </p:nvSpPr>
        <p:spPr bwMode="auto">
          <a:xfrm>
            <a:off x="152400" y="2286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1" i="1"/>
          </a:p>
        </p:txBody>
      </p:sp>
      <p:sp>
        <p:nvSpPr>
          <p:cNvPr id="9220" name="Rectangle 22"/>
          <p:cNvSpPr>
            <a:spLocks noChangeArrowheads="1"/>
          </p:cNvSpPr>
          <p:nvPr/>
        </p:nvSpPr>
        <p:spPr bwMode="auto">
          <a:xfrm>
            <a:off x="228600" y="1371600"/>
            <a:ext cx="464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Invasive on rangelands</a:t>
            </a:r>
          </a:p>
          <a:p>
            <a:pPr>
              <a:buFontTx/>
              <a:buChar char="•"/>
            </a:pPr>
            <a:r>
              <a:rPr lang="en-US" sz="2400" dirty="0" smtClean="0"/>
              <a:t> Important winter wildlife habitat</a:t>
            </a:r>
            <a:endParaRPr lang="en-US" sz="2400" dirty="0"/>
          </a:p>
        </p:txBody>
      </p:sp>
      <p:pic>
        <p:nvPicPr>
          <p:cNvPr id="9222" name="Picture 2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8600" y="2971800"/>
            <a:ext cx="862872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4978400" y="914400"/>
            <a:ext cx="3759200" cy="2819400"/>
          </a:xfrm>
          <a:noFill/>
        </p:spPr>
      </p:pic>
      <p:sp>
        <p:nvSpPr>
          <p:cNvPr id="9" name="Line Callout 1 8"/>
          <p:cNvSpPr/>
          <p:nvPr/>
        </p:nvSpPr>
        <p:spPr>
          <a:xfrm>
            <a:off x="1524000" y="3200400"/>
            <a:ext cx="3200400" cy="457200"/>
          </a:xfrm>
          <a:prstGeom prst="borderCallout1">
            <a:avLst>
              <a:gd name="adj1" fmla="val 103643"/>
              <a:gd name="adj2" fmla="val 40403"/>
              <a:gd name="adj3" fmla="val 209321"/>
              <a:gd name="adj4" fmla="val 4296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Evergreen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>
                <a:solidFill>
                  <a:schemeClr val="tx1"/>
                </a:solidFill>
              </a:rPr>
              <a:t>non-deciduous)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0" y="3352800"/>
            <a:ext cx="220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Jen Peterson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allergy.peds.arizona.edu/southwest/trees_shrubs/images/saltced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970648"/>
            <a:ext cx="3657600" cy="481115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err="1" smtClean="0"/>
              <a:t>Saltcedar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371600"/>
            <a:ext cx="4191000" cy="2185988"/>
          </a:xfrm>
        </p:spPr>
        <p:txBody>
          <a:bodyPr/>
          <a:lstStyle/>
          <a:p>
            <a:r>
              <a:rPr lang="en-US" sz="2400" dirty="0" smtClean="0"/>
              <a:t>Perennial</a:t>
            </a:r>
          </a:p>
          <a:p>
            <a:r>
              <a:rPr lang="en-US" sz="2400" dirty="0" smtClean="0"/>
              <a:t>Introduced as ornamental</a:t>
            </a:r>
          </a:p>
          <a:p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7635757" y="3276600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1200" y="6415463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2836" y="6094433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8" name="Picture 7" descr="salt ceda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114800" y="152400"/>
            <a:ext cx="4923820" cy="5943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05400" y="6488668"/>
            <a:ext cx="3352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Utah Valley State College Herbarium (http://www.pnwherbaria.org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25546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err="1" smtClean="0"/>
              <a:t>Saltcedar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371600"/>
            <a:ext cx="4191000" cy="2185988"/>
          </a:xfrm>
        </p:spPr>
        <p:txBody>
          <a:bodyPr/>
          <a:lstStyle/>
          <a:p>
            <a:r>
              <a:rPr lang="en-US" sz="2400" dirty="0" smtClean="0"/>
              <a:t>Introduced as ornamental</a:t>
            </a:r>
          </a:p>
          <a:p>
            <a:r>
              <a:rPr lang="en-US" sz="2400" dirty="0" smtClean="0"/>
              <a:t>Highly invasive riparian plant.</a:t>
            </a:r>
          </a:p>
          <a:p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flipH="1">
            <a:off x="4343400" y="762000"/>
            <a:ext cx="4540827" cy="27432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3276600"/>
            <a:ext cx="4114800" cy="3086101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0" y="3581400"/>
            <a:ext cx="2819400" cy="3111062"/>
          </a:xfrm>
        </p:spPr>
      </p:pic>
      <p:sp>
        <p:nvSpPr>
          <p:cNvPr id="10" name="TextBox 9"/>
          <p:cNvSpPr txBox="1"/>
          <p:nvPr/>
        </p:nvSpPr>
        <p:spPr>
          <a:xfrm>
            <a:off x="7635757" y="3276600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1200" y="6415463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12836" y="6094433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K. Launchbaugh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5546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381000"/>
            <a:ext cx="86868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Shadscale </a:t>
            </a:r>
            <a:r>
              <a:rPr lang="en-US" sz="4000" dirty="0" err="1" smtClean="0"/>
              <a:t>Saltbrush</a:t>
            </a:r>
            <a:endParaRPr lang="en-US" sz="4000" dirty="0" smtClean="0"/>
          </a:p>
        </p:txBody>
      </p:sp>
      <p:pic>
        <p:nvPicPr>
          <p:cNvPr id="13318" name="Picture 22" descr="Shadscal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533400" y="1752600"/>
            <a:ext cx="3259152" cy="4843463"/>
          </a:xfrm>
          <a:noFill/>
        </p:spPr>
      </p:pic>
      <p:sp>
        <p:nvSpPr>
          <p:cNvPr id="13319" name="Rectangle 21"/>
          <p:cNvSpPr>
            <a:spLocks noChangeArrowheads="1"/>
          </p:cNvSpPr>
          <p:nvPr/>
        </p:nvSpPr>
        <p:spPr bwMode="auto">
          <a:xfrm>
            <a:off x="381000" y="1295400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 Perennial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 smtClean="0"/>
              <a:t> Native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642556"/>
            <a:ext cx="3733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Idaho Rangeland Resource Commission – drawing by Beverly Jaquish</a:t>
            </a:r>
            <a:endParaRPr lang="en-US" sz="800" dirty="0"/>
          </a:p>
        </p:txBody>
      </p:sp>
      <p:pic>
        <p:nvPicPr>
          <p:cNvPr id="7" name="Picture 6" descr="shadscal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24400" y="511889"/>
            <a:ext cx="4267200" cy="6041311"/>
          </a:xfrm>
          <a:prstGeom prst="rect">
            <a:avLst/>
          </a:prstGeom>
        </p:spPr>
      </p:pic>
      <p:sp>
        <p:nvSpPr>
          <p:cNvPr id="9" name="Line Callout 1 8"/>
          <p:cNvSpPr/>
          <p:nvPr/>
        </p:nvSpPr>
        <p:spPr>
          <a:xfrm>
            <a:off x="2971800" y="4953000"/>
            <a:ext cx="1981200" cy="533400"/>
          </a:xfrm>
          <a:prstGeom prst="borderCallout1">
            <a:avLst>
              <a:gd name="adj1" fmla="val 83706"/>
              <a:gd name="adj2" fmla="val 28229"/>
              <a:gd name="adj3" fmla="val 222953"/>
              <a:gd name="adj4" fmla="val 65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Alternate leaves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0" y="6566356"/>
            <a:ext cx="3352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University of Idaho </a:t>
            </a:r>
            <a:r>
              <a:rPr lang="en-US" sz="800" dirty="0" err="1" smtClean="0"/>
              <a:t>Stillinger</a:t>
            </a:r>
            <a:r>
              <a:rPr lang="en-US" sz="800" dirty="0" smtClean="0"/>
              <a:t> Herbarium (http://www.pnwherbaria.org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447800" y="1295400"/>
            <a:ext cx="3429000" cy="4724400"/>
            <a:chOff x="4648200" y="762000"/>
            <a:chExt cx="4419600" cy="5654696"/>
          </a:xfrm>
        </p:grpSpPr>
        <p:pic>
          <p:nvPicPr>
            <p:cNvPr id="23557" name="Picture 5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648200" y="851648"/>
              <a:ext cx="4267200" cy="5565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ounded Rectangle 18"/>
            <p:cNvSpPr/>
            <p:nvPr/>
          </p:nvSpPr>
          <p:spPr>
            <a:xfrm>
              <a:off x="4800600" y="762000"/>
              <a:ext cx="1905000" cy="990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 rot="5400000">
              <a:off x="5295900" y="1409700"/>
              <a:ext cx="1066800" cy="990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953000" y="914400"/>
              <a:ext cx="1905000" cy="990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 rot="5400000">
              <a:off x="7239000" y="1219200"/>
              <a:ext cx="1600200" cy="1295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67670" y="2743200"/>
              <a:ext cx="1414130" cy="73292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/>
                <a:t>Hairy Leaves</a:t>
              </a:r>
              <a:endParaRPr lang="en-US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391400" y="5105400"/>
              <a:ext cx="1600200" cy="5847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Mostly Basal Leaves</a:t>
              </a:r>
              <a:endParaRPr lang="en-US" sz="1600" dirty="0"/>
            </a:p>
          </p:txBody>
        </p:sp>
        <p:sp>
          <p:nvSpPr>
            <p:cNvPr id="28" name="Rounded Rectangle 27"/>
            <p:cNvSpPr/>
            <p:nvPr/>
          </p:nvSpPr>
          <p:spPr>
            <a:xfrm rot="5400000">
              <a:off x="8153400" y="4114800"/>
              <a:ext cx="533400" cy="1295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28"/>
            <p:cNvSpPr/>
            <p:nvPr/>
          </p:nvSpPr>
          <p:spPr>
            <a:xfrm rot="5400000">
              <a:off x="5181600" y="3886200"/>
              <a:ext cx="533400" cy="1295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886200"/>
            <a:ext cx="266700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Desert Marigold</a:t>
            </a:r>
          </a:p>
        </p:txBody>
      </p:sp>
      <p:sp>
        <p:nvSpPr>
          <p:cNvPr id="13316" name="Rectangle 24"/>
          <p:cNvSpPr>
            <a:spLocks noChangeArrowheads="1"/>
          </p:cNvSpPr>
          <p:nvPr/>
        </p:nvSpPr>
        <p:spPr bwMode="auto">
          <a:xfrm>
            <a:off x="381000" y="1295400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 Perennial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 smtClean="0"/>
              <a:t> Native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" y="2819400"/>
            <a:ext cx="20574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Composite flower with Disk flowers and Ray flowers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6200" y="6504801"/>
            <a:ext cx="568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Page from North American </a:t>
            </a:r>
            <a:r>
              <a:rPr lang="en-US" sz="1200" dirty="0" err="1" smtClean="0"/>
              <a:t>Wildland</a:t>
            </a:r>
            <a:r>
              <a:rPr lang="en-US" sz="1200" dirty="0" smtClean="0"/>
              <a:t> Plants by </a:t>
            </a:r>
            <a:r>
              <a:rPr lang="en-US" sz="1200" dirty="0" err="1" smtClean="0"/>
              <a:t>Stubbendieck</a:t>
            </a:r>
            <a:r>
              <a:rPr lang="en-US" sz="1200" dirty="0" smtClean="0"/>
              <a:t>, Hatch and </a:t>
            </a:r>
            <a:r>
              <a:rPr lang="en-US" sz="1200" dirty="0" err="1" smtClean="0"/>
              <a:t>Landholt</a:t>
            </a:r>
            <a:endParaRPr lang="en-US" sz="1200" dirty="0"/>
          </a:p>
        </p:txBody>
      </p:sp>
      <p:pic>
        <p:nvPicPr>
          <p:cNvPr id="25" name="Picture 24" descr="desert marigold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724400" y="152400"/>
            <a:ext cx="4144622" cy="624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9600" y="2133600"/>
            <a:ext cx="5410200" cy="432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Shadscale Saltbrush</a:t>
            </a:r>
          </a:p>
        </p:txBody>
      </p:sp>
      <p:sp>
        <p:nvSpPr>
          <p:cNvPr id="13319" name="Rectangle 21"/>
          <p:cNvSpPr>
            <a:spLocks noChangeArrowheads="1"/>
          </p:cNvSpPr>
          <p:nvPr/>
        </p:nvSpPr>
        <p:spPr bwMode="auto">
          <a:xfrm>
            <a:off x="381000" y="1295400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Major plant of </a:t>
            </a:r>
            <a:br>
              <a:rPr lang="en-US" sz="2400" dirty="0" smtClean="0"/>
            </a:br>
            <a:r>
              <a:rPr lang="en-US" sz="2400" dirty="0" smtClean="0"/>
              <a:t> salt-desert shrub region</a:t>
            </a:r>
            <a:endParaRPr lang="en-US" sz="2400" dirty="0"/>
          </a:p>
        </p:txBody>
      </p:sp>
      <p:pic>
        <p:nvPicPr>
          <p:cNvPr id="13320" name="Picture 2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943600" y="2819400"/>
            <a:ext cx="24384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Callout 1 7"/>
          <p:cNvSpPr/>
          <p:nvPr/>
        </p:nvSpPr>
        <p:spPr>
          <a:xfrm>
            <a:off x="5791200" y="1295400"/>
            <a:ext cx="3048000" cy="1143000"/>
          </a:xfrm>
          <a:prstGeom prst="borderCallout1">
            <a:avLst>
              <a:gd name="adj1" fmla="val 71531"/>
              <a:gd name="adj2" fmla="val 20216"/>
              <a:gd name="adj3" fmla="val 146573"/>
              <a:gd name="adj4" fmla="val 3604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Ovate or </a:t>
            </a:r>
            <a:r>
              <a:rPr lang="en-US" dirty="0" err="1">
                <a:solidFill>
                  <a:schemeClr val="tx1"/>
                </a:solidFill>
              </a:rPr>
              <a:t>obovate</a:t>
            </a:r>
            <a:r>
              <a:rPr lang="en-US" dirty="0">
                <a:solidFill>
                  <a:schemeClr val="tx1"/>
                </a:solidFill>
              </a:rPr>
              <a:t> leaves; circular like a rounded scale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23" descr="Winterfa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2192190" y="1371600"/>
            <a:ext cx="2151210" cy="4724400"/>
          </a:xfrm>
          <a:noFill/>
        </p:spPr>
      </p:pic>
      <p:sp>
        <p:nvSpPr>
          <p:cNvPr id="1536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Winterfat</a:t>
            </a:r>
          </a:p>
        </p:txBody>
      </p:sp>
      <p:sp>
        <p:nvSpPr>
          <p:cNvPr id="15366" name="Rectangle 22"/>
          <p:cNvSpPr>
            <a:spLocks noChangeArrowheads="1"/>
          </p:cNvSpPr>
          <p:nvPr/>
        </p:nvSpPr>
        <p:spPr bwMode="auto">
          <a:xfrm>
            <a:off x="381000" y="1295400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 Perennial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 smtClean="0"/>
              <a:t> Native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3124200"/>
            <a:ext cx="182880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Suffrutescent</a:t>
            </a:r>
            <a:r>
              <a:rPr lang="en-US" dirty="0" smtClean="0"/>
              <a:t> (“half-shrub”) that dies back to woody base each season</a:t>
            </a:r>
            <a:endParaRPr lang="en-US" dirty="0"/>
          </a:p>
        </p:txBody>
      </p:sp>
      <p:pic>
        <p:nvPicPr>
          <p:cNvPr id="7" name="Picture 6" descr="winterfa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24400" y="76200"/>
            <a:ext cx="4191000" cy="65110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6566356"/>
            <a:ext cx="3352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Montana State University Herbarium (http://www.pnwherbaria.org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53200"/>
            <a:ext cx="441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Backpack Guide to Idaho Range Plants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Winterfat</a:t>
            </a:r>
          </a:p>
        </p:txBody>
      </p:sp>
      <p:graphicFrame>
        <p:nvGraphicFramePr>
          <p:cNvPr id="15381" name="Group 21"/>
          <p:cNvGraphicFramePr>
            <a:graphicFrameLocks noGrp="1"/>
          </p:cNvGraphicFramePr>
          <p:nvPr>
            <p:ph sz="quarter" idx="1"/>
          </p:nvPr>
        </p:nvGraphicFramePr>
        <p:xfrm>
          <a:off x="457200" y="1600200"/>
          <a:ext cx="4038600" cy="2185988"/>
        </p:xfrm>
        <a:graphic>
          <a:graphicData uri="http://schemas.openxmlformats.org/drawingml/2006/table">
            <a:tbl>
              <a:tblPr/>
              <a:tblGrid>
                <a:gridCol w="4038600"/>
              </a:tblGrid>
              <a:tr h="2185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366" name="Rectangle 22"/>
          <p:cNvSpPr>
            <a:spLocks noChangeArrowheads="1"/>
          </p:cNvSpPr>
          <p:nvPr/>
        </p:nvSpPr>
        <p:spPr bwMode="auto">
          <a:xfrm>
            <a:off x="381000" y="1295400"/>
            <a:ext cx="4953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Important half-shrub</a:t>
            </a:r>
            <a:br>
              <a:rPr lang="en-US" sz="2400" dirty="0" smtClean="0"/>
            </a:br>
            <a:r>
              <a:rPr lang="en-US" sz="2400" dirty="0" smtClean="0"/>
              <a:t>for winter forage value</a:t>
            </a:r>
            <a:endParaRPr lang="en-US" sz="2400" dirty="0"/>
          </a:p>
        </p:txBody>
      </p:sp>
      <p:pic>
        <p:nvPicPr>
          <p:cNvPr id="15367" name="Picture 2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457199" y="2209800"/>
            <a:ext cx="5715403" cy="4284663"/>
          </a:xfrm>
          <a:noFill/>
        </p:spPr>
      </p:pic>
      <p:pic>
        <p:nvPicPr>
          <p:cNvPr id="15368" name="Picture 13" descr="scan0006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53200" y="685800"/>
            <a:ext cx="2286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Callout 1 7"/>
          <p:cNvSpPr/>
          <p:nvPr/>
        </p:nvSpPr>
        <p:spPr>
          <a:xfrm>
            <a:off x="4648200" y="609600"/>
            <a:ext cx="2362200" cy="838200"/>
          </a:xfrm>
          <a:prstGeom prst="borderCallout1">
            <a:avLst>
              <a:gd name="adj1" fmla="val 110383"/>
              <a:gd name="adj2" fmla="val 50659"/>
              <a:gd name="adj3" fmla="val 192864"/>
              <a:gd name="adj4" fmla="val 8697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Enrolled leaf margin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6324600" y="5257800"/>
            <a:ext cx="2362200" cy="533400"/>
          </a:xfrm>
          <a:prstGeom prst="borderCallout1">
            <a:avLst>
              <a:gd name="adj1" fmla="val 44116"/>
              <a:gd name="adj2" fmla="val -572"/>
              <a:gd name="adj3" fmla="val 42845"/>
              <a:gd name="adj4" fmla="val 219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Hairy leaf 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850" y="2286000"/>
            <a:ext cx="6534150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Desert Marigold</a:t>
            </a:r>
          </a:p>
        </p:txBody>
      </p:sp>
      <p:sp>
        <p:nvSpPr>
          <p:cNvPr id="13316" name="Rectangle 24"/>
          <p:cNvSpPr>
            <a:spLocks noChangeArrowheads="1"/>
          </p:cNvSpPr>
          <p:nvPr/>
        </p:nvSpPr>
        <p:spPr bwMode="auto">
          <a:xfrm>
            <a:off x="381000" y="1295400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Desert wildflower</a:t>
            </a:r>
          </a:p>
          <a:p>
            <a:pPr>
              <a:buFontTx/>
              <a:buChar char="•"/>
            </a:pPr>
            <a:r>
              <a:rPr lang="en-US" sz="2400" dirty="0" smtClean="0"/>
              <a:t> High ornamental value</a:t>
            </a:r>
            <a:endParaRPr lang="en-US" sz="2400" dirty="0"/>
          </a:p>
        </p:txBody>
      </p:sp>
      <p:sp>
        <p:nvSpPr>
          <p:cNvPr id="9" name="Line Callout 1 8"/>
          <p:cNvSpPr/>
          <p:nvPr/>
        </p:nvSpPr>
        <p:spPr>
          <a:xfrm>
            <a:off x="6858000" y="3810000"/>
            <a:ext cx="1981200" cy="914400"/>
          </a:xfrm>
          <a:prstGeom prst="borderCallout1">
            <a:avLst>
              <a:gd name="adj1" fmla="val 184"/>
              <a:gd name="adj2" fmla="val 51895"/>
              <a:gd name="adj3" fmla="val -64526"/>
              <a:gd name="adj4" fmla="val 3919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Composite flower with Disk flowers and Ray flowers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Line Callout 1 17"/>
          <p:cNvSpPr/>
          <p:nvPr/>
        </p:nvSpPr>
        <p:spPr>
          <a:xfrm>
            <a:off x="5791200" y="5791200"/>
            <a:ext cx="1981200" cy="609600"/>
          </a:xfrm>
          <a:prstGeom prst="borderCallout1">
            <a:avLst>
              <a:gd name="adj1" fmla="val 42592"/>
              <a:gd name="adj2" fmla="val -567"/>
              <a:gd name="adj3" fmla="val -8793"/>
              <a:gd name="adj4" fmla="val -5848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High ornamental value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19800" y="1600200"/>
            <a:ext cx="27813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61999" y="1523999"/>
            <a:ext cx="3782357" cy="4895155"/>
          </a:xfrm>
        </p:spPr>
      </p:pic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Leafy Spurge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Introduced</a:t>
            </a:r>
          </a:p>
          <a:p>
            <a:r>
              <a:rPr lang="en-US" sz="2400" dirty="0" smtClean="0"/>
              <a:t>Perennial</a:t>
            </a:r>
            <a:endParaRPr lang="en-US" sz="2400" dirty="0"/>
          </a:p>
        </p:txBody>
      </p:sp>
      <p:pic>
        <p:nvPicPr>
          <p:cNvPr id="5" name="Picture 4" descr="leafy spu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800100"/>
            <a:ext cx="3759200" cy="563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5400" y="64886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University of Idaho </a:t>
            </a:r>
            <a:r>
              <a:rPr lang="en-US" sz="800" dirty="0" err="1" smtClean="0"/>
              <a:t>Stillinger</a:t>
            </a:r>
            <a:r>
              <a:rPr lang="en-US" sz="800" dirty="0" smtClean="0"/>
              <a:t> Herbarium (http://www.pnwherbaria.org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6477000"/>
            <a:ext cx="464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http://www.ag.ndsu.edu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xmlns="" val="1573162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Leafy Spurge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smtClean="0"/>
              <a:t>Milky resin</a:t>
            </a:r>
          </a:p>
          <a:p>
            <a:r>
              <a:rPr lang="en-US" sz="2400" dirty="0" smtClean="0"/>
              <a:t>Noxious Weed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81000" y="2590800"/>
            <a:ext cx="3505201" cy="4042908"/>
          </a:xfrm>
        </p:spPr>
      </p:pic>
      <p:sp>
        <p:nvSpPr>
          <p:cNvPr id="11" name="TextBox 10"/>
          <p:cNvSpPr txBox="1"/>
          <p:nvPr/>
        </p:nvSpPr>
        <p:spPr>
          <a:xfrm>
            <a:off x="1066800" y="6324600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Thad </a:t>
            </a:r>
            <a:r>
              <a:rPr lang="en-US" sz="1200" dirty="0" err="1" smtClean="0">
                <a:solidFill>
                  <a:schemeClr val="accent3"/>
                </a:solidFill>
                <a:latin typeface="+mn-lt"/>
              </a:rPr>
              <a:t>Berrett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149047" y="762000"/>
            <a:ext cx="4849401" cy="4495800"/>
          </a:xfrm>
        </p:spPr>
      </p:pic>
      <p:sp>
        <p:nvSpPr>
          <p:cNvPr id="12" name="TextBox 11"/>
          <p:cNvSpPr txBox="1"/>
          <p:nvPr/>
        </p:nvSpPr>
        <p:spPr>
          <a:xfrm>
            <a:off x="6781800" y="4876800"/>
            <a:ext cx="15082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accent3"/>
                </a:solidFill>
                <a:latin typeface="+mn-lt"/>
              </a:rPr>
              <a:t>Thad </a:t>
            </a:r>
            <a:r>
              <a:rPr lang="en-US" sz="1200" dirty="0" err="1" smtClean="0">
                <a:solidFill>
                  <a:schemeClr val="accent3"/>
                </a:solidFill>
                <a:latin typeface="+mn-lt"/>
              </a:rPr>
              <a:t>Berrett</a:t>
            </a:r>
            <a:endParaRPr lang="en-US" sz="1200" dirty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162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ailcup Lupin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/>
          <a:srcRect/>
          <a:stretch>
            <a:fillRect/>
          </a:stretch>
        </p:blipFill>
        <p:spPr>
          <a:xfrm>
            <a:off x="457200" y="1600200"/>
            <a:ext cx="3063240" cy="5105400"/>
          </a:xfrm>
          <a:noFill/>
        </p:spPr>
      </p:pic>
      <p:sp>
        <p:nvSpPr>
          <p:cNvPr id="10243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Tailcup</a:t>
            </a:r>
            <a:r>
              <a:rPr lang="en-US" dirty="0" smtClean="0"/>
              <a:t> Lupine</a:t>
            </a:r>
          </a:p>
        </p:txBody>
      </p:sp>
      <p:sp>
        <p:nvSpPr>
          <p:cNvPr id="10244" name="Rectangle 24"/>
          <p:cNvSpPr>
            <a:spLocks noChangeArrowheads="1"/>
          </p:cNvSpPr>
          <p:nvPr/>
        </p:nvSpPr>
        <p:spPr bwMode="auto">
          <a:xfrm>
            <a:off x="381000" y="1295400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 Perennial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 smtClean="0"/>
              <a:t> Native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6642556"/>
            <a:ext cx="3733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Idaho Rangeland Resource Commission – drawing by Beverly Jaquish</a:t>
            </a:r>
            <a:endParaRPr lang="en-US" sz="800" dirty="0"/>
          </a:p>
        </p:txBody>
      </p:sp>
      <p:pic>
        <p:nvPicPr>
          <p:cNvPr id="9" name="Picture 8" descr="lupi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24400" y="609600"/>
            <a:ext cx="4191000" cy="5943600"/>
          </a:xfrm>
          <a:prstGeom prst="rect">
            <a:avLst/>
          </a:prstGeom>
        </p:spPr>
      </p:pic>
      <p:sp>
        <p:nvSpPr>
          <p:cNvPr id="8" name="Line Callout 1 7"/>
          <p:cNvSpPr/>
          <p:nvPr/>
        </p:nvSpPr>
        <p:spPr>
          <a:xfrm>
            <a:off x="2743200" y="2057400"/>
            <a:ext cx="2971800" cy="609600"/>
          </a:xfrm>
          <a:prstGeom prst="borderCallout1">
            <a:avLst>
              <a:gd name="adj1" fmla="val 59823"/>
              <a:gd name="adj2" fmla="val 9785"/>
              <a:gd name="adj3" fmla="val 42427"/>
              <a:gd name="adj4" fmla="val -1068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Raceme seed heads</a:t>
            </a:r>
          </a:p>
        </p:txBody>
      </p:sp>
      <p:sp>
        <p:nvSpPr>
          <p:cNvPr id="14" name="Line Callout 1 13"/>
          <p:cNvSpPr/>
          <p:nvPr/>
        </p:nvSpPr>
        <p:spPr>
          <a:xfrm>
            <a:off x="2667000" y="5562600"/>
            <a:ext cx="2514600" cy="685800"/>
          </a:xfrm>
          <a:prstGeom prst="borderCallout1">
            <a:avLst>
              <a:gd name="adj1" fmla="val 23887"/>
              <a:gd name="adj2" fmla="val 30057"/>
              <a:gd name="adj3" fmla="val -71070"/>
              <a:gd name="adj4" fmla="val 83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Palmate compound </a:t>
            </a:r>
            <a:r>
              <a:rPr lang="en-US" dirty="0">
                <a:solidFill>
                  <a:schemeClr val="tx1"/>
                </a:solidFill>
              </a:rPr>
              <a:t>leaves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7800" y="64886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University of Idaho </a:t>
            </a:r>
            <a:r>
              <a:rPr lang="en-US" sz="800" dirty="0" err="1" smtClean="0"/>
              <a:t>Stillinger</a:t>
            </a:r>
            <a:r>
              <a:rPr lang="en-US" sz="800" dirty="0" smtClean="0"/>
              <a:t> Herbarium (http://www.pnwherbaria.org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Tailcup</a:t>
            </a:r>
            <a:r>
              <a:rPr lang="en-US" dirty="0" smtClean="0"/>
              <a:t> Lupine</a:t>
            </a:r>
          </a:p>
        </p:txBody>
      </p:sp>
      <p:sp>
        <p:nvSpPr>
          <p:cNvPr id="10244" name="Rectangle 24"/>
          <p:cNvSpPr>
            <a:spLocks noChangeArrowheads="1"/>
          </p:cNvSpPr>
          <p:nvPr/>
        </p:nvSpPr>
        <p:spPr bwMode="auto">
          <a:xfrm>
            <a:off x="381000" y="1295400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Poisonous plant </a:t>
            </a:r>
            <a:br>
              <a:rPr lang="en-US" sz="2400" dirty="0" smtClean="0"/>
            </a:br>
            <a:r>
              <a:rPr lang="en-US" sz="2400" dirty="0" smtClean="0"/>
              <a:t>contains alkaloids</a:t>
            </a:r>
            <a:endParaRPr lang="en-US" sz="2400" dirty="0"/>
          </a:p>
        </p:txBody>
      </p: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38200" y="2292424"/>
            <a:ext cx="3733800" cy="430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76706" y="838200"/>
            <a:ext cx="3262431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762000" y="6400800"/>
            <a:ext cx="1387297" cy="276225"/>
          </a:xfrm>
          <a:prstGeom prst="rect">
            <a:avLst/>
          </a:prstGeom>
          <a:solidFill>
            <a:srgbClr val="D9D9D9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Jennifer Peterson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858000" y="4038600"/>
            <a:ext cx="1387297" cy="276225"/>
          </a:xfrm>
          <a:prstGeom prst="rect">
            <a:avLst/>
          </a:prstGeom>
          <a:solidFill>
            <a:srgbClr val="D9D9D9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Jennifer Peterson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ll larkspu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343400" y="762000"/>
            <a:ext cx="4572000" cy="5791200"/>
          </a:xfrm>
          <a:prstGeom prst="rect">
            <a:avLst/>
          </a:prstGeom>
        </p:spPr>
      </p:pic>
      <p:pic>
        <p:nvPicPr>
          <p:cNvPr id="11268" name="Picture 25" descr="Tall Larkspu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/>
          <a:srcRect/>
          <a:stretch>
            <a:fillRect/>
          </a:stretch>
        </p:blipFill>
        <p:spPr>
          <a:xfrm>
            <a:off x="609600" y="1447800"/>
            <a:ext cx="2398835" cy="5207646"/>
          </a:xfrm>
          <a:noFill/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Tall Larkspur</a:t>
            </a:r>
          </a:p>
        </p:txBody>
      </p:sp>
      <p:sp>
        <p:nvSpPr>
          <p:cNvPr id="11267" name="Rectangle 24"/>
          <p:cNvSpPr>
            <a:spLocks noChangeArrowheads="1"/>
          </p:cNvSpPr>
          <p:nvPr/>
        </p:nvSpPr>
        <p:spPr bwMode="auto">
          <a:xfrm>
            <a:off x="381000" y="1295400"/>
            <a:ext cx="457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 Perennial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 smtClean="0"/>
              <a:t> Native</a:t>
            </a:r>
            <a:endParaRPr lang="en-US" sz="2400" dirty="0"/>
          </a:p>
        </p:txBody>
      </p:sp>
      <p:sp>
        <p:nvSpPr>
          <p:cNvPr id="13" name="Line Callout 1 12"/>
          <p:cNvSpPr/>
          <p:nvPr/>
        </p:nvSpPr>
        <p:spPr>
          <a:xfrm>
            <a:off x="2133600" y="5791200"/>
            <a:ext cx="2514600" cy="685800"/>
          </a:xfrm>
          <a:prstGeom prst="borderCallout1">
            <a:avLst>
              <a:gd name="adj1" fmla="val -2616"/>
              <a:gd name="adj2" fmla="val 29675"/>
              <a:gd name="adj3" fmla="val -42075"/>
              <a:gd name="adj4" fmla="val 1669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Palmate divided</a:t>
            </a:r>
          </a:p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leaves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Line Callout 1 11"/>
          <p:cNvSpPr/>
          <p:nvPr/>
        </p:nvSpPr>
        <p:spPr>
          <a:xfrm>
            <a:off x="2590800" y="3124200"/>
            <a:ext cx="1676400" cy="609600"/>
          </a:xfrm>
          <a:prstGeom prst="borderCallout1">
            <a:avLst>
              <a:gd name="adj1" fmla="val 10606"/>
              <a:gd name="adj2" fmla="val 49650"/>
              <a:gd name="adj3" fmla="val -94779"/>
              <a:gd name="adj4" fmla="val 40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Raceme seed heads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05400" y="6566356"/>
            <a:ext cx="3352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University of Idaho </a:t>
            </a:r>
            <a:r>
              <a:rPr lang="en-US" sz="800" dirty="0" err="1" smtClean="0"/>
              <a:t>Stillinger</a:t>
            </a:r>
            <a:r>
              <a:rPr lang="en-US" sz="800" dirty="0" smtClean="0"/>
              <a:t> Herbarium (http://www.pnwherbaria.org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642556"/>
            <a:ext cx="4495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Backpack Guide to Idaho Range Plants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1148</Words>
  <Application>Microsoft Office PowerPoint</Application>
  <PresentationFormat>On-screen Show (4:3)</PresentationFormat>
  <Paragraphs>297</Paragraphs>
  <Slides>32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Default Design</vt:lpstr>
      <vt:lpstr>25 Major Rangeland Plants</vt:lpstr>
      <vt:lpstr>Forbs &amp; Woody Plant</vt:lpstr>
      <vt:lpstr>Desert Marigold</vt:lpstr>
      <vt:lpstr>Desert Marigold</vt:lpstr>
      <vt:lpstr>Leafy Spurge</vt:lpstr>
      <vt:lpstr>Leafy Spurge</vt:lpstr>
      <vt:lpstr>Tailcup Lupine</vt:lpstr>
      <vt:lpstr>Tailcup Lupine</vt:lpstr>
      <vt:lpstr>Tall Larkspur</vt:lpstr>
      <vt:lpstr>Tall Larkspur</vt:lpstr>
      <vt:lpstr>Spotted Knapweed</vt:lpstr>
      <vt:lpstr>Spotted Knapweed</vt:lpstr>
      <vt:lpstr>Western Yarrow</vt:lpstr>
      <vt:lpstr>Western Yarrow</vt:lpstr>
      <vt:lpstr>Big Sagebrush</vt:lpstr>
      <vt:lpstr>Big Sagebrush</vt:lpstr>
      <vt:lpstr>Coyote (Sandbar) Willow</vt:lpstr>
      <vt:lpstr>Coyote (Sandbar) Willow</vt:lpstr>
      <vt:lpstr>Creosote</vt:lpstr>
      <vt:lpstr>Creosote</vt:lpstr>
      <vt:lpstr>Deerbrush</vt:lpstr>
      <vt:lpstr>Deerbrush</vt:lpstr>
      <vt:lpstr>Honey Mesquite</vt:lpstr>
      <vt:lpstr>Honey Mesquite</vt:lpstr>
      <vt:lpstr>Juniper</vt:lpstr>
      <vt:lpstr>Juniper</vt:lpstr>
      <vt:lpstr>Saltcedar</vt:lpstr>
      <vt:lpstr>Saltcedar</vt:lpstr>
      <vt:lpstr>Shadscale Saltbrush</vt:lpstr>
      <vt:lpstr>Shadscale Saltbrush</vt:lpstr>
      <vt:lpstr>Winterfat</vt:lpstr>
      <vt:lpstr>Winterfat</vt:lpstr>
    </vt:vector>
  </TitlesOfParts>
  <Company>University of Idaho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FORBS</dc:title>
  <dc:creator>Karen Launchbaugh</dc:creator>
  <cp:lastModifiedBy>Corbett</cp:lastModifiedBy>
  <cp:revision>168</cp:revision>
  <dcterms:created xsi:type="dcterms:W3CDTF">2007-10-02T17:03:16Z</dcterms:created>
  <dcterms:modified xsi:type="dcterms:W3CDTF">2012-10-08T17:13:55Z</dcterms:modified>
</cp:coreProperties>
</file>