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9" r:id="rId2"/>
    <p:sldId id="323" r:id="rId3"/>
    <p:sldId id="336" r:id="rId4"/>
    <p:sldId id="284" r:id="rId5"/>
    <p:sldId id="330" r:id="rId6"/>
    <p:sldId id="332" r:id="rId7"/>
    <p:sldId id="299" r:id="rId8"/>
    <p:sldId id="287" r:id="rId9"/>
    <p:sldId id="338" r:id="rId10"/>
    <p:sldId id="298" r:id="rId11"/>
    <p:sldId id="334" r:id="rId12"/>
    <p:sldId id="313" r:id="rId13"/>
    <p:sldId id="331" r:id="rId14"/>
    <p:sldId id="285" r:id="rId15"/>
    <p:sldId id="335" r:id="rId16"/>
    <p:sldId id="286" r:id="rId17"/>
    <p:sldId id="337" r:id="rId18"/>
    <p:sldId id="315" r:id="rId19"/>
    <p:sldId id="333" r:id="rId20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972" autoAdjust="0"/>
    <p:restoredTop sz="97359" autoAdjust="0"/>
  </p:normalViewPr>
  <p:slideViewPr>
    <p:cSldViewPr>
      <p:cViewPr>
        <p:scale>
          <a:sx n="70" d="100"/>
          <a:sy n="70" d="100"/>
        </p:scale>
        <p:origin x="-396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30" y="-108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5579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i="1" dirty="0" smtClean="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Presentation </a:t>
            </a:r>
          </a:p>
          <a:p>
            <a:pPr>
              <a:defRPr/>
            </a:pPr>
            <a:r>
              <a:rPr lang="en-US"/>
              <a:t>Forb Identification.ppt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027" y="8829675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dirty="0" smtClean="0">
                <a:latin typeface="+mj-lt"/>
              </a:defRPr>
            </a:lvl1pPr>
          </a:lstStyle>
          <a:p>
            <a:pPr>
              <a:defRPr/>
            </a:pPr>
            <a:r>
              <a:rPr lang="en-US"/>
              <a:t>**There are 14 slides in this presentation</a:t>
            </a:r>
          </a:p>
        </p:txBody>
      </p:sp>
    </p:spTree>
    <p:extLst>
      <p:ext uri="{BB962C8B-B14F-4D97-AF65-F5344CB8AC3E}">
        <p14:creationId xmlns="" xmlns:p14="http://schemas.microsoft.com/office/powerpoint/2010/main" val="401294054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r>
              <a:rPr lang="en-US"/>
              <a:t>Range Plants -- OBJ 3: PPT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027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D07A8391-85B4-4EFE-A50A-6862EA4E7ACA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421" y="4416426"/>
            <a:ext cx="5485158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5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r>
              <a:rPr lang="en-US"/>
              <a:t>There are 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027" y="8829675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CFDD5ECE-BD0F-479E-B2C3-4AA8A4676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428780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Range Plants -- OBJ 3: PPT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6DF12B-2781-4A66-955D-B0747D37BA4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There are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Range Plants -- OBJ 3: PPT</a:t>
            </a: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CBE6FB-B11E-4BDC-928F-E1013B5ED4DB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Range Plants -- OBJ 3: PPT</a:t>
            </a: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CBE6FB-B11E-4BDC-928F-E1013B5ED4DB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67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Range Plants -- OBJ 3: PPT</a:t>
            </a: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35FE6-F3A6-42DF-AEA9-3729F8A40ED9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67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Range Plants -- OBJ 3: PPT</a:t>
            </a: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35FE6-F3A6-42DF-AEA9-3729F8A40ED9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Range Plants -- OBJ 3: PPT</a:t>
            </a: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86E78A-985B-4E6F-AED9-3C576FCC84BE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Range Plants -- OBJ 3: PPT</a:t>
            </a: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86E78A-985B-4E6F-AED9-3C576FCC84BE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46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Range Plants -- OBJ 3: PPT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0EC522-C967-4951-B199-14ED622782C1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46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Range Plants -- OBJ 3: PPT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0EC522-C967-4951-B199-14ED622782C1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Range Plants -- OBJ 3: PPT</a:t>
            </a: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86E78A-985B-4E6F-AED9-3C576FCC84BE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Range Plants -- OBJ 3: PPT</a:t>
            </a: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86E78A-985B-4E6F-AED9-3C576FCC84BE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Range Plants -- OBJ 3: PPT</a:t>
            </a: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86E78A-985B-4E6F-AED9-3C576FCC84BE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Range Plants -- OBJ 3: PPT</a:t>
            </a: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86E78A-985B-4E6F-AED9-3C576FCC84BE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Range Plants -- OBJ 3: PPT</a:t>
            </a: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86E78A-985B-4E6F-AED9-3C576FCC84BE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Range Plants -- OBJ 3: PPT</a:t>
            </a: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86E78A-985B-4E6F-AED9-3C576FCC84BE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ED40B-A18F-4403-B9C1-191A05381788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F264D-EE22-4932-B6AD-DCAB639CF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602AA-B2B4-4E71-8EB0-6704881ED139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7DE19-1A8D-407B-A2CA-7BF80D8FA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4A36F-17F6-4236-824F-2ABE5BBD7D4B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C40F8-16CB-406C-9E97-F32F25789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29773-78FA-497F-BC57-9A8D12A193D0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78981-5139-4A44-9E38-F626BCB56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5D4E1-F4A9-47D3-A47D-4B187D239143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7E649-8D39-45AF-8E16-985FD6C14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2D428-F526-484E-8C90-A272EC15F8BA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9195C-B1D5-4E1C-9A08-58D8235F7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CC63D-DD8B-4744-935B-6E02EC14B3ED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A7640-212F-447A-A08C-53E185605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BAB91-1E1A-4A7A-B54D-60A39B54D884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8CA1-4BB7-4B21-A22B-B9D6C0695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156AE-12DB-43BB-95AD-40B25233CEE5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97B5F-9EB0-44C6-88F1-FE25023B0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00E57-8BC1-4B88-BA80-31835A800998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4C383-A3B0-4372-ABA2-A1B3DA14E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FDB46-CACC-4CAB-B576-E9DF2C066FFB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BB0D8-AB45-4BF2-90CE-EA2503795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B4595-2E27-43B5-A4E0-750C4C3ECE60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0F3C5-2AE3-4FDC-8B59-54E8B566A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12B19-A069-41E6-96BC-D1F2D2F3C2C5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D8AE5-27DA-4F35-82B7-A7759D3FB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99BE98DF-40B6-403E-99C4-32C0BF41912F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D314CC7-9919-40F9-BEC4-9DECD3A3D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1" name="Group 14"/>
          <p:cNvGrpSpPr>
            <a:grpSpLocks/>
          </p:cNvGrpSpPr>
          <p:nvPr userDrawn="1"/>
        </p:nvGrpSpPr>
        <p:grpSpPr bwMode="auto">
          <a:xfrm>
            <a:off x="228600" y="152400"/>
            <a:ext cx="8686800" cy="1143000"/>
            <a:chOff x="144" y="96"/>
            <a:chExt cx="5472" cy="720"/>
          </a:xfrm>
        </p:grpSpPr>
        <p:sp>
          <p:nvSpPr>
            <p:cNvPr id="38920" name="Line 8"/>
            <p:cNvSpPr>
              <a:spLocks noChangeShapeType="1"/>
            </p:cNvSpPr>
            <p:nvPr userDrawn="1"/>
          </p:nvSpPr>
          <p:spPr bwMode="auto">
            <a:xfrm flipH="1">
              <a:off x="256" y="816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8921" name="Rectangle 9"/>
            <p:cNvSpPr>
              <a:spLocks noChangeArrowheads="1"/>
            </p:cNvSpPr>
            <p:nvPr userDrawn="1"/>
          </p:nvSpPr>
          <p:spPr bwMode="auto">
            <a:xfrm>
              <a:off x="5472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38922" name="Rectangle 10"/>
            <p:cNvSpPr>
              <a:spLocks noChangeArrowheads="1"/>
            </p:cNvSpPr>
            <p:nvPr userDrawn="1"/>
          </p:nvSpPr>
          <p:spPr bwMode="auto">
            <a:xfrm>
              <a:off x="144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38923" name="Rectangle 11"/>
            <p:cNvSpPr>
              <a:spLocks noChangeArrowheads="1"/>
            </p:cNvSpPr>
            <p:nvPr userDrawn="1"/>
          </p:nvSpPr>
          <p:spPr bwMode="auto">
            <a:xfrm>
              <a:off x="144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38924" name="Rectangle 12"/>
            <p:cNvSpPr>
              <a:spLocks noChangeArrowheads="1"/>
            </p:cNvSpPr>
            <p:nvPr userDrawn="1"/>
          </p:nvSpPr>
          <p:spPr bwMode="auto">
            <a:xfrm>
              <a:off x="5472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latin typeface="Times New Roman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62000" y="2590800"/>
            <a:ext cx="7543800" cy="17526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Woody Plants</a:t>
            </a:r>
            <a:endParaRPr lang="en-US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534400" cy="1143000"/>
          </a:xfrm>
        </p:spPr>
        <p:txBody>
          <a:bodyPr/>
          <a:lstStyle/>
          <a:p>
            <a:r>
              <a:rPr lang="en-US" sz="4000" dirty="0" smtClean="0"/>
              <a:t>Major Rangeland Plant Flashcards</a:t>
            </a:r>
          </a:p>
        </p:txBody>
      </p:sp>
      <p:pic>
        <p:nvPicPr>
          <p:cNvPr id="3" name="Picture 5" descr="rangeplants"/>
          <p:cNvPicPr>
            <a:picLocks noChangeAspect="1" noChangeArrowheads="1"/>
          </p:cNvPicPr>
          <p:nvPr/>
        </p:nvPicPr>
        <p:blipFill>
          <a:blip r:embed="rId3" cstate="screen"/>
          <a:srcRect l="51265" t="15533" r="2147" b="46170"/>
          <a:stretch>
            <a:fillRect/>
          </a:stretch>
        </p:blipFill>
        <p:spPr bwMode="auto">
          <a:xfrm>
            <a:off x="2667000" y="3810000"/>
            <a:ext cx="377707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48400" y="6172200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Karen Launchbaugh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Line Drawing of Prosopis glandulosa Torr."/>
          <p:cNvPicPr>
            <a:picLocks noChangeAspect="1" noChangeArrowheads="1"/>
          </p:cNvPicPr>
          <p:nvPr/>
        </p:nvPicPr>
        <p:blipFill>
          <a:blip r:embed="rId3" cstate="screen"/>
          <a:srcRect t="12232" b="9170"/>
          <a:stretch>
            <a:fillRect/>
          </a:stretch>
        </p:blipFill>
        <p:spPr bwMode="auto">
          <a:xfrm>
            <a:off x="457200" y="1981200"/>
            <a:ext cx="3877968" cy="4572000"/>
          </a:xfrm>
          <a:prstGeom prst="rect">
            <a:avLst/>
          </a:prstGeom>
          <a:noFill/>
        </p:spPr>
      </p:pic>
      <p:pic>
        <p:nvPicPr>
          <p:cNvPr id="6" name="Picture 5" descr="honey mesqui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1999" y="152400"/>
            <a:ext cx="4359423" cy="624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05400" y="6566356"/>
            <a:ext cx="3352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Utah Valley State College Herbarium (http://www.pnwherbaria.org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20000" y="5334000"/>
            <a:ext cx="1295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Line Drawing of Prosopis glandulosa Torr."/>
          <p:cNvPicPr>
            <a:picLocks noChangeAspect="1" noChangeArrowheads="1"/>
          </p:cNvPicPr>
          <p:nvPr/>
        </p:nvPicPr>
        <p:blipFill>
          <a:blip r:embed="rId3" cstate="screen"/>
          <a:srcRect t="12232" b="9170"/>
          <a:stretch>
            <a:fillRect/>
          </a:stretch>
        </p:blipFill>
        <p:spPr bwMode="auto">
          <a:xfrm>
            <a:off x="457200" y="1981200"/>
            <a:ext cx="3877968" cy="4572000"/>
          </a:xfrm>
          <a:prstGeom prst="rect">
            <a:avLst/>
          </a:prstGeom>
          <a:noFill/>
        </p:spPr>
      </p:pic>
      <p:sp>
        <p:nvSpPr>
          <p:cNvPr id="15362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Honey Mesquite</a:t>
            </a:r>
          </a:p>
        </p:txBody>
      </p:sp>
      <p:sp>
        <p:nvSpPr>
          <p:cNvPr id="15366" name="Rectangle 22"/>
          <p:cNvSpPr>
            <a:spLocks noChangeArrowheads="1"/>
          </p:cNvSpPr>
          <p:nvPr/>
        </p:nvSpPr>
        <p:spPr bwMode="auto">
          <a:xfrm>
            <a:off x="381000" y="1295400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 dirty="0" smtClean="0"/>
              <a:t> Perennial</a:t>
            </a:r>
            <a:endParaRPr lang="en-US" sz="2400" dirty="0"/>
          </a:p>
          <a:p>
            <a:pPr>
              <a:buFontTx/>
              <a:buChar char="•"/>
            </a:pPr>
            <a:r>
              <a:rPr lang="en-US" sz="2400" dirty="0" smtClean="0"/>
              <a:t> Native</a:t>
            </a:r>
          </a:p>
          <a:p>
            <a:pPr>
              <a:buFontTx/>
              <a:buChar char="•"/>
            </a:pP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6" name="Picture 5" descr="honey mesqui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1999" y="152400"/>
            <a:ext cx="4359423" cy="624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05400" y="6566356"/>
            <a:ext cx="3352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Utah Valley State College Herbarium (http://www.pnwherbaria.org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00800" y="3657600"/>
            <a:ext cx="1508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3"/>
                </a:solidFill>
                <a:latin typeface="+mn-lt"/>
              </a:rPr>
              <a:t>K. Launchbaugh</a:t>
            </a:r>
            <a:endParaRPr lang="en-US" sz="12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0443" y="6589732"/>
            <a:ext cx="1508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3"/>
                </a:solidFill>
                <a:latin typeface="+mn-lt"/>
              </a:rPr>
              <a:t>K. Launchbaugh</a:t>
            </a:r>
            <a:endParaRPr lang="en-US" sz="12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6589732"/>
            <a:ext cx="1508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3"/>
                </a:solidFill>
                <a:latin typeface="+mn-lt"/>
              </a:rPr>
              <a:t>K. Launchbaugh</a:t>
            </a:r>
            <a:endParaRPr lang="en-US" sz="12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6642556"/>
            <a:ext cx="3352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University of Idaho </a:t>
            </a:r>
            <a:r>
              <a:rPr lang="en-US" sz="800" dirty="0" err="1" smtClean="0"/>
              <a:t>Stillinger</a:t>
            </a:r>
            <a:r>
              <a:rPr lang="en-US" sz="800" dirty="0" smtClean="0"/>
              <a:t> Herbarium (http://www.pnwherbaria.org</a:t>
            </a:r>
            <a:endParaRPr lang="en-US" dirty="0"/>
          </a:p>
        </p:txBody>
      </p:sp>
      <p:pic>
        <p:nvPicPr>
          <p:cNvPr id="13" name="Picture 2" descr="http://www.pfaf.org/Admin/PlantImages/SalixExigu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3048000" cy="4356100"/>
          </a:xfrm>
          <a:prstGeom prst="rect">
            <a:avLst/>
          </a:prstGeom>
          <a:noFill/>
        </p:spPr>
      </p:pic>
      <p:pic>
        <p:nvPicPr>
          <p:cNvPr id="14" name="Picture 13" descr="sandbar willow.jpg"/>
          <p:cNvPicPr>
            <a:picLocks noChangeAspect="1"/>
          </p:cNvPicPr>
          <p:nvPr/>
        </p:nvPicPr>
        <p:blipFill>
          <a:blip r:embed="rId3" cstate="print"/>
          <a:srcRect l="14583" t="8333" r="12500" b="15278"/>
          <a:stretch>
            <a:fillRect/>
          </a:stretch>
        </p:blipFill>
        <p:spPr>
          <a:xfrm>
            <a:off x="5562600" y="1371600"/>
            <a:ext cx="3151910" cy="49530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762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pfaf.org/Admin/PlantImages/SalixExigu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3048000" cy="43561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/>
              <a:t>Coyote (Sandbar) Willow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4038600" cy="2185988"/>
          </a:xfrm>
        </p:spPr>
        <p:txBody>
          <a:bodyPr/>
          <a:lstStyle/>
          <a:p>
            <a:r>
              <a:rPr lang="en-US" sz="2400" dirty="0" smtClean="0"/>
              <a:t>Perennial</a:t>
            </a:r>
          </a:p>
          <a:p>
            <a:r>
              <a:rPr lang="en-US" sz="2400" dirty="0" smtClean="0"/>
              <a:t>Native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0" y="3657600"/>
            <a:ext cx="1508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3"/>
                </a:solidFill>
                <a:latin typeface="+mn-lt"/>
              </a:rPr>
              <a:t>K. Launchbaugh</a:t>
            </a:r>
            <a:endParaRPr lang="en-US" sz="12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0443" y="6589732"/>
            <a:ext cx="1508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3"/>
                </a:solidFill>
                <a:latin typeface="+mn-lt"/>
              </a:rPr>
              <a:t>K. Launchbaugh</a:t>
            </a:r>
            <a:endParaRPr lang="en-US" sz="12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6589732"/>
            <a:ext cx="1508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3"/>
                </a:solidFill>
                <a:latin typeface="+mn-lt"/>
              </a:rPr>
              <a:t>K. Launchbaugh</a:t>
            </a:r>
            <a:endParaRPr lang="en-US" sz="1200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8" name="Picture 7" descr="sandbar willow.jpg"/>
          <p:cNvPicPr>
            <a:picLocks noChangeAspect="1"/>
          </p:cNvPicPr>
          <p:nvPr/>
        </p:nvPicPr>
        <p:blipFill>
          <a:blip r:embed="rId3" cstate="print"/>
          <a:srcRect l="14583" t="8333" r="12500" b="15278"/>
          <a:stretch>
            <a:fillRect/>
          </a:stretch>
        </p:blipFill>
        <p:spPr>
          <a:xfrm>
            <a:off x="5562600" y="1371600"/>
            <a:ext cx="3151910" cy="49530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86400" y="6324600"/>
            <a:ext cx="3352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University of Idaho </a:t>
            </a:r>
            <a:r>
              <a:rPr lang="en-US" sz="800" dirty="0" err="1" smtClean="0"/>
              <a:t>Stillinger</a:t>
            </a:r>
            <a:r>
              <a:rPr lang="en-US" sz="800" dirty="0" smtClean="0"/>
              <a:t> Herbarium (http://www.pnwherbaria.org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9762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23" descr="Western Junip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1087" y="2124869"/>
            <a:ext cx="2790825" cy="3476625"/>
          </a:xfrm>
          <a:noFill/>
        </p:spPr>
      </p:pic>
      <p:sp>
        <p:nvSpPr>
          <p:cNvPr id="9219" name="Text Box 19"/>
          <p:cNvSpPr txBox="1">
            <a:spLocks noChangeArrowheads="1"/>
          </p:cNvSpPr>
          <p:nvPr/>
        </p:nvSpPr>
        <p:spPr bwMode="auto">
          <a:xfrm>
            <a:off x="152400" y="2286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 i="1"/>
          </a:p>
        </p:txBody>
      </p:sp>
      <p:pic>
        <p:nvPicPr>
          <p:cNvPr id="7" name="Picture 6" descr="juniper.jpg"/>
          <p:cNvPicPr>
            <a:picLocks noChangeAspect="1"/>
          </p:cNvPicPr>
          <p:nvPr/>
        </p:nvPicPr>
        <p:blipFill>
          <a:blip r:embed="rId4" cstate="print"/>
          <a:srcRect t="6667"/>
          <a:stretch>
            <a:fillRect/>
          </a:stretch>
        </p:blipFill>
        <p:spPr>
          <a:xfrm>
            <a:off x="4495800" y="152400"/>
            <a:ext cx="4495800" cy="6294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5400" y="6488668"/>
            <a:ext cx="3352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University of Idaho </a:t>
            </a:r>
            <a:r>
              <a:rPr lang="en-US" sz="800" dirty="0" err="1" smtClean="0"/>
              <a:t>Stillinger</a:t>
            </a:r>
            <a:r>
              <a:rPr lang="en-US" sz="800" dirty="0" smtClean="0"/>
              <a:t> Herbarium (http://www.pnwherbaria.org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467600" y="5257800"/>
            <a:ext cx="1524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Juniper</a:t>
            </a:r>
          </a:p>
        </p:txBody>
      </p:sp>
      <p:pic>
        <p:nvPicPr>
          <p:cNvPr id="9221" name="Picture 23" descr="Western Junip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1087" y="2124869"/>
            <a:ext cx="2790825" cy="3476625"/>
          </a:xfrm>
          <a:noFill/>
        </p:spPr>
      </p:pic>
      <p:sp>
        <p:nvSpPr>
          <p:cNvPr id="9219" name="Text Box 19"/>
          <p:cNvSpPr txBox="1">
            <a:spLocks noChangeArrowheads="1"/>
          </p:cNvSpPr>
          <p:nvPr/>
        </p:nvSpPr>
        <p:spPr bwMode="auto">
          <a:xfrm>
            <a:off x="152400" y="2286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 i="1"/>
          </a:p>
        </p:txBody>
      </p:sp>
      <p:sp>
        <p:nvSpPr>
          <p:cNvPr id="9220" name="Rectangle 22"/>
          <p:cNvSpPr>
            <a:spLocks noChangeArrowheads="1"/>
          </p:cNvSpPr>
          <p:nvPr/>
        </p:nvSpPr>
        <p:spPr bwMode="auto">
          <a:xfrm>
            <a:off x="228600" y="1371600"/>
            <a:ext cx="320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400" dirty="0" smtClean="0"/>
              <a:t> Perennial</a:t>
            </a:r>
            <a:endParaRPr lang="en-US" sz="2400" dirty="0"/>
          </a:p>
          <a:p>
            <a:pPr>
              <a:buFontTx/>
              <a:buChar char="•"/>
            </a:pPr>
            <a:r>
              <a:rPr lang="en-US" sz="2400" dirty="0" smtClean="0"/>
              <a:t> Native</a:t>
            </a:r>
            <a:endParaRPr lang="en-US" sz="2400" dirty="0"/>
          </a:p>
        </p:txBody>
      </p:sp>
      <p:pic>
        <p:nvPicPr>
          <p:cNvPr id="7" name="Picture 6" descr="juniper.jpg"/>
          <p:cNvPicPr>
            <a:picLocks noChangeAspect="1"/>
          </p:cNvPicPr>
          <p:nvPr/>
        </p:nvPicPr>
        <p:blipFill>
          <a:blip r:embed="rId4" cstate="print"/>
          <a:srcRect t="6667"/>
          <a:stretch>
            <a:fillRect/>
          </a:stretch>
        </p:blipFill>
        <p:spPr>
          <a:xfrm>
            <a:off x="4495800" y="152400"/>
            <a:ext cx="4495800" cy="6294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5400" y="6488668"/>
            <a:ext cx="3352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University of Idaho </a:t>
            </a:r>
            <a:r>
              <a:rPr lang="en-US" sz="800" dirty="0" err="1" smtClean="0"/>
              <a:t>Stillinger</a:t>
            </a:r>
            <a:r>
              <a:rPr lang="en-US" sz="800" dirty="0" smtClean="0"/>
              <a:t> Herbarium (http://www.pnwherbaria.org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22" descr="Shadscal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33400" y="1752600"/>
            <a:ext cx="3259152" cy="4843463"/>
          </a:xfrm>
          <a:noFill/>
        </p:spPr>
      </p:pic>
      <p:sp>
        <p:nvSpPr>
          <p:cNvPr id="6" name="TextBox 5"/>
          <p:cNvSpPr txBox="1"/>
          <p:nvPr/>
        </p:nvSpPr>
        <p:spPr>
          <a:xfrm>
            <a:off x="76200" y="6642556"/>
            <a:ext cx="3733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Idaho Rangeland Resource Commission – drawing by Beverly Jaquish</a:t>
            </a:r>
            <a:endParaRPr lang="en-US" sz="800" dirty="0"/>
          </a:p>
        </p:txBody>
      </p:sp>
      <p:pic>
        <p:nvPicPr>
          <p:cNvPr id="7" name="Picture 6" descr="shadscale.jpg"/>
          <p:cNvPicPr>
            <a:picLocks noChangeAspect="1"/>
          </p:cNvPicPr>
          <p:nvPr/>
        </p:nvPicPr>
        <p:blipFill>
          <a:blip r:embed="rId4" cstate="print"/>
          <a:srcRect t="1111"/>
          <a:stretch>
            <a:fillRect/>
          </a:stretch>
        </p:blipFill>
        <p:spPr>
          <a:xfrm>
            <a:off x="4724400" y="511889"/>
            <a:ext cx="4267200" cy="60413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0" y="6566356"/>
            <a:ext cx="3352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University of Idaho </a:t>
            </a:r>
            <a:r>
              <a:rPr lang="en-US" sz="800" dirty="0" err="1" smtClean="0"/>
              <a:t>Stillinger</a:t>
            </a:r>
            <a:r>
              <a:rPr lang="en-US" sz="800" dirty="0" smtClean="0"/>
              <a:t> Herbarium (http://www.pnwherbaria.org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239000" y="5562600"/>
            <a:ext cx="1752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381000"/>
            <a:ext cx="86868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Shadscale </a:t>
            </a:r>
            <a:r>
              <a:rPr lang="en-US" sz="4000" dirty="0" err="1" smtClean="0"/>
              <a:t>Saltbrush</a:t>
            </a:r>
            <a:endParaRPr lang="en-US" sz="4000" dirty="0" smtClean="0"/>
          </a:p>
        </p:txBody>
      </p:sp>
      <p:pic>
        <p:nvPicPr>
          <p:cNvPr id="13318" name="Picture 22" descr="Shadscal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33400" y="1752600"/>
            <a:ext cx="3259152" cy="4843463"/>
          </a:xfrm>
          <a:noFill/>
        </p:spPr>
      </p:pic>
      <p:sp>
        <p:nvSpPr>
          <p:cNvPr id="13319" name="Rectangle 21"/>
          <p:cNvSpPr>
            <a:spLocks noChangeArrowheads="1"/>
          </p:cNvSpPr>
          <p:nvPr/>
        </p:nvSpPr>
        <p:spPr bwMode="auto">
          <a:xfrm>
            <a:off x="381000" y="1295400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 dirty="0" smtClean="0"/>
              <a:t> Perennial</a:t>
            </a:r>
            <a:endParaRPr lang="en-US" sz="2400" dirty="0"/>
          </a:p>
          <a:p>
            <a:pPr>
              <a:buFontTx/>
              <a:buChar char="•"/>
            </a:pPr>
            <a:r>
              <a:rPr lang="en-US" sz="2400" dirty="0" smtClean="0"/>
              <a:t> Native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6642556"/>
            <a:ext cx="3733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Idaho Rangeland Resource Commission – drawing by Beverly Jaquish</a:t>
            </a:r>
            <a:endParaRPr lang="en-US" sz="800" dirty="0"/>
          </a:p>
        </p:txBody>
      </p:sp>
      <p:pic>
        <p:nvPicPr>
          <p:cNvPr id="7" name="Picture 6" descr="shadscale.jpg"/>
          <p:cNvPicPr>
            <a:picLocks noChangeAspect="1"/>
          </p:cNvPicPr>
          <p:nvPr/>
        </p:nvPicPr>
        <p:blipFill>
          <a:blip r:embed="rId4" cstate="print"/>
          <a:srcRect t="1111"/>
          <a:stretch>
            <a:fillRect/>
          </a:stretch>
        </p:blipFill>
        <p:spPr>
          <a:xfrm>
            <a:off x="4724400" y="511889"/>
            <a:ext cx="4267200" cy="60413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0" y="6566356"/>
            <a:ext cx="3352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University of Idaho </a:t>
            </a:r>
            <a:r>
              <a:rPr lang="en-US" sz="800" dirty="0" err="1" smtClean="0"/>
              <a:t>Stillinger</a:t>
            </a:r>
            <a:r>
              <a:rPr lang="en-US" sz="800" dirty="0" smtClean="0"/>
              <a:t> Herbarium (http://www.pnwherbaria.org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0800000" flipH="1" flipV="1">
            <a:off x="685800" y="1371600"/>
            <a:ext cx="2895599" cy="517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6611779"/>
            <a:ext cx="36150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Field Book Of Western Wild Flowers, by Margaret Armstrong</a:t>
            </a:r>
            <a:endParaRPr lang="en-US" sz="1000" dirty="0"/>
          </a:p>
        </p:txBody>
      </p:sp>
      <p:pic>
        <p:nvPicPr>
          <p:cNvPr id="8" name="Picture 7" descr="deerbrush.jpg"/>
          <p:cNvPicPr>
            <a:picLocks noChangeAspect="1"/>
          </p:cNvPicPr>
          <p:nvPr/>
        </p:nvPicPr>
        <p:blipFill>
          <a:blip r:embed="rId5" cstate="print"/>
          <a:srcRect r="6667" b="10000"/>
          <a:stretch>
            <a:fillRect/>
          </a:stretch>
        </p:blipFill>
        <p:spPr>
          <a:xfrm>
            <a:off x="4495800" y="152400"/>
            <a:ext cx="4419600" cy="63926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5400" y="6566356"/>
            <a:ext cx="381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Western Washington University Herbarium (http://www.pnwherbaria.org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0800000" flipH="1" flipV="1">
            <a:off x="685800" y="1371600"/>
            <a:ext cx="2895599" cy="517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Deerbrush</a:t>
            </a:r>
            <a:endParaRPr lang="en-US" dirty="0" smtClean="0"/>
          </a:p>
        </p:txBody>
      </p:sp>
      <p:sp>
        <p:nvSpPr>
          <p:cNvPr id="15366" name="Rectangle 22"/>
          <p:cNvSpPr>
            <a:spLocks noChangeArrowheads="1"/>
          </p:cNvSpPr>
          <p:nvPr/>
        </p:nvSpPr>
        <p:spPr bwMode="auto">
          <a:xfrm>
            <a:off x="381000" y="1295400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 dirty="0" smtClean="0"/>
              <a:t> Perennial</a:t>
            </a:r>
            <a:endParaRPr lang="en-US" sz="2400" dirty="0"/>
          </a:p>
          <a:p>
            <a:pPr>
              <a:buFontTx/>
              <a:buChar char="•"/>
            </a:pPr>
            <a:r>
              <a:rPr lang="en-US" sz="2400" dirty="0" smtClean="0"/>
              <a:t> Native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611779"/>
            <a:ext cx="36150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Field Book Of Western Wild Flowers, by Margaret Armstrong</a:t>
            </a:r>
            <a:endParaRPr lang="en-US" sz="10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62000" y="3505200"/>
            <a:ext cx="152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 descr="deerbrush.jpg"/>
          <p:cNvPicPr>
            <a:picLocks noChangeAspect="1"/>
          </p:cNvPicPr>
          <p:nvPr/>
        </p:nvPicPr>
        <p:blipFill>
          <a:blip r:embed="rId5" cstate="print"/>
          <a:srcRect r="6667" b="10000"/>
          <a:stretch>
            <a:fillRect/>
          </a:stretch>
        </p:blipFill>
        <p:spPr>
          <a:xfrm>
            <a:off x="4495800" y="152400"/>
            <a:ext cx="4419600" cy="63926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5400" y="6566356"/>
            <a:ext cx="381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Western Washington University Herbarium (http://www.pnwherbaria.org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allergy.peds.arizona.edu/southwest/trees_shrubs/images/saltced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18248"/>
            <a:ext cx="3657600" cy="481115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635757" y="3276600"/>
            <a:ext cx="1508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3"/>
                </a:solidFill>
                <a:latin typeface="+mn-lt"/>
              </a:rPr>
              <a:t>K. Launchbaugh</a:t>
            </a:r>
            <a:endParaRPr lang="en-US" sz="12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6415463"/>
            <a:ext cx="1508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3"/>
                </a:solidFill>
                <a:latin typeface="+mn-lt"/>
              </a:rPr>
              <a:t>K. Launchbaugh</a:t>
            </a:r>
            <a:endParaRPr lang="en-US" sz="12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12836" y="6094433"/>
            <a:ext cx="1508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3"/>
                </a:solidFill>
                <a:latin typeface="+mn-lt"/>
              </a:rPr>
              <a:t>K. Launchbaugh</a:t>
            </a:r>
            <a:endParaRPr lang="en-US" sz="1200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8" name="Picture 7" descr="salt cedar.jpg"/>
          <p:cNvPicPr>
            <a:picLocks noChangeAspect="1"/>
          </p:cNvPicPr>
          <p:nvPr/>
        </p:nvPicPr>
        <p:blipFill>
          <a:blip r:embed="rId3" cstate="print"/>
          <a:srcRect t="3333" r="2082" b="14444"/>
          <a:stretch>
            <a:fillRect/>
          </a:stretch>
        </p:blipFill>
        <p:spPr>
          <a:xfrm>
            <a:off x="4114800" y="152400"/>
            <a:ext cx="4923820" cy="594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5400" y="6488668"/>
            <a:ext cx="3352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Utah Valley State College Herbarium (http://www.pnwherbaria.org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143000" y="6400800"/>
            <a:ext cx="2057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554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allergy.peds.arizona.edu/southwest/trees_shrubs/images/saltced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18248"/>
            <a:ext cx="3657600" cy="481115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err="1" smtClean="0"/>
              <a:t>Saltcedar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71600"/>
            <a:ext cx="4191000" cy="2185988"/>
          </a:xfrm>
        </p:spPr>
        <p:txBody>
          <a:bodyPr/>
          <a:lstStyle/>
          <a:p>
            <a:r>
              <a:rPr lang="en-US" sz="2400" dirty="0" smtClean="0"/>
              <a:t>Perennial</a:t>
            </a:r>
          </a:p>
          <a:p>
            <a:r>
              <a:rPr lang="en-US" sz="2400" dirty="0" smtClean="0"/>
              <a:t>Introduced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635757" y="3276600"/>
            <a:ext cx="1508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3"/>
                </a:solidFill>
                <a:latin typeface="+mn-lt"/>
              </a:rPr>
              <a:t>K. Launchbaugh</a:t>
            </a:r>
            <a:endParaRPr lang="en-US" sz="12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6415463"/>
            <a:ext cx="1508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3"/>
                </a:solidFill>
                <a:latin typeface="+mn-lt"/>
              </a:rPr>
              <a:t>K. Launchbaugh</a:t>
            </a:r>
            <a:endParaRPr lang="en-US" sz="12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12836" y="6094433"/>
            <a:ext cx="1508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3"/>
                </a:solidFill>
                <a:latin typeface="+mn-lt"/>
              </a:rPr>
              <a:t>K. Launchbaugh</a:t>
            </a:r>
            <a:endParaRPr lang="en-US" sz="1200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8" name="Picture 7" descr="salt cedar.jpg"/>
          <p:cNvPicPr>
            <a:picLocks noChangeAspect="1"/>
          </p:cNvPicPr>
          <p:nvPr/>
        </p:nvPicPr>
        <p:blipFill>
          <a:blip r:embed="rId3" cstate="print"/>
          <a:srcRect t="3333" r="2082" b="14444"/>
          <a:stretch>
            <a:fillRect/>
          </a:stretch>
        </p:blipFill>
        <p:spPr>
          <a:xfrm>
            <a:off x="4114800" y="152400"/>
            <a:ext cx="4923820" cy="594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5400" y="6488668"/>
            <a:ext cx="3352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Utah Valley State College Herbarium (http://www.pnwherbaria.org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2554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25" descr="Big Sagebrush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1295400" y="1600200"/>
            <a:ext cx="1905000" cy="4736640"/>
          </a:xfrm>
          <a:noFill/>
        </p:spPr>
      </p:pic>
      <p:pic>
        <p:nvPicPr>
          <p:cNvPr id="8" name="Picture 7" descr="big sagebrus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152400"/>
            <a:ext cx="4267200" cy="640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05400" y="6566356"/>
            <a:ext cx="3352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Montana State University Herbarium (http://www.pnwherbaria.org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086600" y="5257800"/>
            <a:ext cx="1676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Big Sagebrush</a:t>
            </a:r>
          </a:p>
        </p:txBody>
      </p:sp>
      <p:pic>
        <p:nvPicPr>
          <p:cNvPr id="5124" name="Picture 25" descr="Big Sagebrush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1295400" y="1600200"/>
            <a:ext cx="1905000" cy="4736640"/>
          </a:xfrm>
          <a:noFill/>
        </p:spPr>
      </p:pic>
      <p:sp>
        <p:nvSpPr>
          <p:cNvPr id="5123" name="Rectangle 24"/>
          <p:cNvSpPr>
            <a:spLocks noChangeArrowheads="1"/>
          </p:cNvSpPr>
          <p:nvPr/>
        </p:nvSpPr>
        <p:spPr bwMode="auto">
          <a:xfrm>
            <a:off x="381000" y="1295400"/>
            <a:ext cx="3581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400" dirty="0" smtClean="0"/>
              <a:t> Perennial</a:t>
            </a:r>
            <a:endParaRPr lang="en-US" sz="2400" dirty="0"/>
          </a:p>
          <a:p>
            <a:pPr>
              <a:buFontTx/>
              <a:buChar char="•"/>
            </a:pPr>
            <a:r>
              <a:rPr lang="en-US" sz="2400" dirty="0" smtClean="0"/>
              <a:t> Native</a:t>
            </a:r>
            <a:endParaRPr lang="en-US" sz="2400" dirty="0"/>
          </a:p>
        </p:txBody>
      </p:sp>
      <p:pic>
        <p:nvPicPr>
          <p:cNvPr id="8" name="Picture 7" descr="big sagebrus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152400"/>
            <a:ext cx="4267200" cy="640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05400" y="6566356"/>
            <a:ext cx="3352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Montana State University Herbarium (http://www.pnwherbaria.org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81000" y="6324600"/>
            <a:ext cx="157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3"/>
                </a:solidFill>
                <a:latin typeface="+mn-lt"/>
              </a:rPr>
              <a:t>K. Launchbaugh</a:t>
            </a:r>
            <a:endParaRPr lang="en-US" sz="1200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2520067"/>
            <a:ext cx="3810000" cy="319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52400" y="6324600"/>
            <a:ext cx="36150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Field Book Of Western Wild Flowers, by Margaret Armstrong</a:t>
            </a:r>
            <a:endParaRPr lang="en-US" sz="1000" dirty="0"/>
          </a:p>
        </p:txBody>
      </p:sp>
      <p:pic>
        <p:nvPicPr>
          <p:cNvPr id="9" name="Picture 8" descr="creosote.jpg"/>
          <p:cNvPicPr>
            <a:picLocks noChangeAspect="1"/>
          </p:cNvPicPr>
          <p:nvPr/>
        </p:nvPicPr>
        <p:blipFill>
          <a:blip r:embed="rId4" cstate="print"/>
          <a:srcRect b="28889"/>
          <a:stretch>
            <a:fillRect/>
          </a:stretch>
        </p:blipFill>
        <p:spPr>
          <a:xfrm>
            <a:off x="4211253" y="1524000"/>
            <a:ext cx="4780347" cy="4876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05400" y="6488668"/>
            <a:ext cx="3352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Utah Valley Sate College Herbarium (http://www.pnwherbaria.org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Creosote</a:t>
            </a:r>
          </a:p>
        </p:txBody>
      </p:sp>
      <p:sp>
        <p:nvSpPr>
          <p:cNvPr id="15366" name="Rectangle 22"/>
          <p:cNvSpPr>
            <a:spLocks noChangeArrowheads="1"/>
          </p:cNvSpPr>
          <p:nvPr/>
        </p:nvSpPr>
        <p:spPr bwMode="auto">
          <a:xfrm>
            <a:off x="381000" y="1295400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 dirty="0" smtClean="0"/>
              <a:t> Perennial</a:t>
            </a:r>
            <a:endParaRPr lang="en-US" sz="2400" dirty="0"/>
          </a:p>
          <a:p>
            <a:pPr>
              <a:buFontTx/>
              <a:buChar char="•"/>
            </a:pPr>
            <a:r>
              <a:rPr lang="en-US" sz="2400" dirty="0" smtClean="0"/>
              <a:t> Native</a:t>
            </a:r>
            <a:endParaRPr lang="en-US" sz="2400" dirty="0"/>
          </a:p>
          <a:p>
            <a:pPr>
              <a:buFontTx/>
              <a:buChar char="•"/>
            </a:pP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6324600"/>
            <a:ext cx="157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3"/>
                </a:solidFill>
                <a:latin typeface="+mn-lt"/>
              </a:rPr>
              <a:t>K. Launchbaugh</a:t>
            </a:r>
            <a:endParaRPr lang="en-US" sz="1200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2520067"/>
            <a:ext cx="3810000" cy="319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52400" y="6324600"/>
            <a:ext cx="36150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Field Book Of Western Wild Flowers, by Margaret Armstrong</a:t>
            </a:r>
            <a:endParaRPr lang="en-US" sz="1000" dirty="0"/>
          </a:p>
        </p:txBody>
      </p:sp>
      <p:pic>
        <p:nvPicPr>
          <p:cNvPr id="9" name="Picture 8" descr="creosote.jpg"/>
          <p:cNvPicPr>
            <a:picLocks noChangeAspect="1"/>
          </p:cNvPicPr>
          <p:nvPr/>
        </p:nvPicPr>
        <p:blipFill>
          <a:blip r:embed="rId4" cstate="print"/>
          <a:srcRect b="28889"/>
          <a:stretch>
            <a:fillRect/>
          </a:stretch>
        </p:blipFill>
        <p:spPr>
          <a:xfrm>
            <a:off x="4211253" y="1524000"/>
            <a:ext cx="4780347" cy="4876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05400" y="6488668"/>
            <a:ext cx="3352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Utah Valley Sate College Herbarium (http://www.pnwherbaria.org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23" descr="Winterfa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430190" y="1981200"/>
            <a:ext cx="2151210" cy="4724400"/>
          </a:xfrm>
          <a:noFill/>
        </p:spPr>
      </p:pic>
      <p:pic>
        <p:nvPicPr>
          <p:cNvPr id="7" name="Picture 6" descr="winterfat.jpg"/>
          <p:cNvPicPr>
            <a:picLocks noChangeAspect="1"/>
          </p:cNvPicPr>
          <p:nvPr/>
        </p:nvPicPr>
        <p:blipFill>
          <a:blip r:embed="rId4" cstate="print"/>
          <a:srcRect l="3333" r="3333" b="3333"/>
          <a:stretch>
            <a:fillRect/>
          </a:stretch>
        </p:blipFill>
        <p:spPr>
          <a:xfrm>
            <a:off x="4724400" y="76200"/>
            <a:ext cx="4191000" cy="65110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05400" y="6566356"/>
            <a:ext cx="3352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Montana State University Herbarium (http://www.pnwherbaria.org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15200" y="5410200"/>
            <a:ext cx="1600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3" descr="Winterfa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430190" y="1981200"/>
            <a:ext cx="2151210" cy="4724400"/>
          </a:xfrm>
          <a:noFill/>
        </p:spPr>
      </p:pic>
      <p:sp>
        <p:nvSpPr>
          <p:cNvPr id="1536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Winterfat</a:t>
            </a:r>
          </a:p>
        </p:txBody>
      </p:sp>
      <p:sp>
        <p:nvSpPr>
          <p:cNvPr id="15366" name="Rectangle 22"/>
          <p:cNvSpPr>
            <a:spLocks noChangeArrowheads="1"/>
          </p:cNvSpPr>
          <p:nvPr/>
        </p:nvSpPr>
        <p:spPr bwMode="auto">
          <a:xfrm>
            <a:off x="381000" y="1295400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 dirty="0" smtClean="0"/>
              <a:t> Perennial</a:t>
            </a:r>
            <a:endParaRPr lang="en-US" sz="2400" dirty="0"/>
          </a:p>
          <a:p>
            <a:pPr>
              <a:buFontTx/>
              <a:buChar char="•"/>
            </a:pPr>
            <a:r>
              <a:rPr lang="en-US" sz="2400" dirty="0" smtClean="0"/>
              <a:t> Native</a:t>
            </a:r>
            <a:endParaRPr lang="en-US" sz="2400" dirty="0"/>
          </a:p>
        </p:txBody>
      </p:sp>
      <p:pic>
        <p:nvPicPr>
          <p:cNvPr id="7" name="Picture 6" descr="winterfat.jpg"/>
          <p:cNvPicPr>
            <a:picLocks noChangeAspect="1"/>
          </p:cNvPicPr>
          <p:nvPr/>
        </p:nvPicPr>
        <p:blipFill>
          <a:blip r:embed="rId4" cstate="print"/>
          <a:srcRect l="3333" r="3333" b="3333"/>
          <a:stretch>
            <a:fillRect/>
          </a:stretch>
        </p:blipFill>
        <p:spPr>
          <a:xfrm>
            <a:off x="4724400" y="76200"/>
            <a:ext cx="4191000" cy="65110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05400" y="6566356"/>
            <a:ext cx="3352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Montana State University Herbarium (http://www.pnwherbaria.org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1463</TotalTime>
  <Words>436</Words>
  <Application>Microsoft Office PowerPoint</Application>
  <PresentationFormat>On-screen Show (4:3)</PresentationFormat>
  <Paragraphs>100</Paragraphs>
  <Slides>19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Major Rangeland Plant Flashcards</vt:lpstr>
      <vt:lpstr>Slide 2</vt:lpstr>
      <vt:lpstr>Saltcedar</vt:lpstr>
      <vt:lpstr>Slide 4</vt:lpstr>
      <vt:lpstr>Big Sagebrush</vt:lpstr>
      <vt:lpstr>Slide 6</vt:lpstr>
      <vt:lpstr>Creosote</vt:lpstr>
      <vt:lpstr>Slide 8</vt:lpstr>
      <vt:lpstr>Winterfat</vt:lpstr>
      <vt:lpstr>Slide 10</vt:lpstr>
      <vt:lpstr>Honey Mesquite</vt:lpstr>
      <vt:lpstr>Slide 12</vt:lpstr>
      <vt:lpstr>Coyote (Sandbar) Willow</vt:lpstr>
      <vt:lpstr>Slide 14</vt:lpstr>
      <vt:lpstr>Juniper</vt:lpstr>
      <vt:lpstr>Slide 16</vt:lpstr>
      <vt:lpstr>Shadscale Saltbrush</vt:lpstr>
      <vt:lpstr>Slide 18</vt:lpstr>
      <vt:lpstr>Deerbrush</vt:lpstr>
    </vt:vector>
  </TitlesOfParts>
  <Company>University of Idaho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FORBS</dc:title>
  <dc:creator>Karen Launchbaugh</dc:creator>
  <cp:lastModifiedBy>Karen</cp:lastModifiedBy>
  <cp:revision>168</cp:revision>
  <dcterms:created xsi:type="dcterms:W3CDTF">2007-10-02T17:03:16Z</dcterms:created>
  <dcterms:modified xsi:type="dcterms:W3CDTF">2012-09-12T16:39:08Z</dcterms:modified>
</cp:coreProperties>
</file>